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79" r:id="rId5"/>
    <p:sldMasterId id="2147484714" r:id="rId6"/>
    <p:sldMasterId id="2147484751" r:id="rId7"/>
    <p:sldMasterId id="2147484784" r:id="rId8"/>
    <p:sldMasterId id="2147484849" r:id="rId9"/>
    <p:sldMasterId id="2147484885" r:id="rId10"/>
    <p:sldMasterId id="2147484915" r:id="rId11"/>
  </p:sldMasterIdLst>
  <p:notesMasterIdLst>
    <p:notesMasterId r:id="rId126"/>
  </p:notesMasterIdLst>
  <p:handoutMasterIdLst>
    <p:handoutMasterId r:id="rId127"/>
  </p:handoutMasterIdLst>
  <p:sldIdLst>
    <p:sldId id="1681" r:id="rId12"/>
    <p:sldId id="2147307736" r:id="rId13"/>
    <p:sldId id="2076136954" r:id="rId14"/>
    <p:sldId id="2076138071" r:id="rId15"/>
    <p:sldId id="2147307746" r:id="rId16"/>
    <p:sldId id="2076137491" r:id="rId17"/>
    <p:sldId id="2076138074" r:id="rId18"/>
    <p:sldId id="2076138073" r:id="rId19"/>
    <p:sldId id="2076137863" r:id="rId20"/>
    <p:sldId id="2076137865" r:id="rId21"/>
    <p:sldId id="2076137866" r:id="rId22"/>
    <p:sldId id="2076137924" r:id="rId23"/>
    <p:sldId id="2147307646" r:id="rId24"/>
    <p:sldId id="2076136979" r:id="rId25"/>
    <p:sldId id="2076137868" r:id="rId26"/>
    <p:sldId id="2076137869" r:id="rId27"/>
    <p:sldId id="2147307655" r:id="rId28"/>
    <p:sldId id="2076137927" r:id="rId29"/>
    <p:sldId id="2076136987" r:id="rId30"/>
    <p:sldId id="2147307738" r:id="rId31"/>
    <p:sldId id="2076137839" r:id="rId32"/>
    <p:sldId id="2073" r:id="rId33"/>
    <p:sldId id="2147307669" r:id="rId34"/>
    <p:sldId id="2147307670" r:id="rId35"/>
    <p:sldId id="2076137842" r:id="rId36"/>
    <p:sldId id="2147307692" r:id="rId37"/>
    <p:sldId id="2147307694" r:id="rId38"/>
    <p:sldId id="2147307689" r:id="rId39"/>
    <p:sldId id="2147307688" r:id="rId40"/>
    <p:sldId id="2076137847" r:id="rId41"/>
    <p:sldId id="2076137902" r:id="rId42"/>
    <p:sldId id="2147307647" r:id="rId43"/>
    <p:sldId id="2076137843" r:id="rId44"/>
    <p:sldId id="2147307718" r:id="rId45"/>
    <p:sldId id="2147307719" r:id="rId46"/>
    <p:sldId id="2147307659" r:id="rId47"/>
    <p:sldId id="2147307672" r:id="rId48"/>
    <p:sldId id="2147307673" r:id="rId49"/>
    <p:sldId id="2147307739" r:id="rId50"/>
    <p:sldId id="2147307648" r:id="rId51"/>
    <p:sldId id="2147307656" r:id="rId52"/>
    <p:sldId id="2147307660" r:id="rId53"/>
    <p:sldId id="2147307674" r:id="rId54"/>
    <p:sldId id="2147307664" r:id="rId55"/>
    <p:sldId id="2147307685" r:id="rId56"/>
    <p:sldId id="2076137900" r:id="rId57"/>
    <p:sldId id="2076137899" r:id="rId58"/>
    <p:sldId id="2147307678" r:id="rId59"/>
    <p:sldId id="2147307737" r:id="rId60"/>
    <p:sldId id="2147307740" r:id="rId61"/>
    <p:sldId id="2147307686" r:id="rId62"/>
    <p:sldId id="1683" r:id="rId63"/>
    <p:sldId id="2147307695" r:id="rId64"/>
    <p:sldId id="2147307690" r:id="rId65"/>
    <p:sldId id="2147307691" r:id="rId66"/>
    <p:sldId id="2147307649" r:id="rId67"/>
    <p:sldId id="2147307657" r:id="rId68"/>
    <p:sldId id="2076137912" r:id="rId69"/>
    <p:sldId id="2147307679" r:id="rId70"/>
    <p:sldId id="2076137879" r:id="rId71"/>
    <p:sldId id="2147307680" r:id="rId72"/>
    <p:sldId id="2147307650" r:id="rId73"/>
    <p:sldId id="2147307661" r:id="rId74"/>
    <p:sldId id="2147307675" r:id="rId75"/>
    <p:sldId id="2147307681" r:id="rId76"/>
    <p:sldId id="2076137886" r:id="rId77"/>
    <p:sldId id="2076137913" r:id="rId78"/>
    <p:sldId id="2147307729" r:id="rId79"/>
    <p:sldId id="2147307725" r:id="rId80"/>
    <p:sldId id="2147307651" r:id="rId81"/>
    <p:sldId id="2076137906" r:id="rId82"/>
    <p:sldId id="2147307676" r:id="rId83"/>
    <p:sldId id="2147307682" r:id="rId84"/>
    <p:sldId id="2147307652" r:id="rId85"/>
    <p:sldId id="2147307662" r:id="rId86"/>
    <p:sldId id="2076137892" r:id="rId87"/>
    <p:sldId id="2147307677" r:id="rId88"/>
    <p:sldId id="2147307683" r:id="rId89"/>
    <p:sldId id="2076137910" r:id="rId90"/>
    <p:sldId id="2147307684" r:id="rId91"/>
    <p:sldId id="2147307653" r:id="rId92"/>
    <p:sldId id="2076137887" r:id="rId93"/>
    <p:sldId id="2076137882" r:id="rId94"/>
    <p:sldId id="2076137888" r:id="rId95"/>
    <p:sldId id="2147307705" r:id="rId96"/>
    <p:sldId id="2147307717" r:id="rId97"/>
    <p:sldId id="2147307733" r:id="rId98"/>
    <p:sldId id="2147307715" r:id="rId99"/>
    <p:sldId id="2147307706" r:id="rId100"/>
    <p:sldId id="2147307741" r:id="rId101"/>
    <p:sldId id="2147307707" r:id="rId102"/>
    <p:sldId id="2147307734" r:id="rId103"/>
    <p:sldId id="2147307732" r:id="rId104"/>
    <p:sldId id="2147307735" r:id="rId105"/>
    <p:sldId id="2147307730" r:id="rId106"/>
    <p:sldId id="2147307696" r:id="rId107"/>
    <p:sldId id="1688" r:id="rId108"/>
    <p:sldId id="1684" r:id="rId109"/>
    <p:sldId id="2147307699" r:id="rId110"/>
    <p:sldId id="2147307698" r:id="rId111"/>
    <p:sldId id="1685" r:id="rId112"/>
    <p:sldId id="2076137867" r:id="rId113"/>
    <p:sldId id="2147307742" r:id="rId114"/>
    <p:sldId id="2147307743" r:id="rId115"/>
    <p:sldId id="2147307744" r:id="rId116"/>
    <p:sldId id="2076137870" r:id="rId117"/>
    <p:sldId id="2123258545" r:id="rId118"/>
    <p:sldId id="2147307745" r:id="rId119"/>
    <p:sldId id="2123258556" r:id="rId120"/>
    <p:sldId id="2123258547" r:id="rId121"/>
    <p:sldId id="3435" r:id="rId122"/>
    <p:sldId id="2123258548" r:id="rId123"/>
    <p:sldId id="2123258554" r:id="rId124"/>
    <p:sldId id="2076137922" r:id="rId1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igrate L300" id="{033FCB53-CA2E-44D9-95D2-6E0621BE9EF7}">
          <p14:sldIdLst>
            <p14:sldId id="1681"/>
            <p14:sldId id="2147307736"/>
            <p14:sldId id="2076136954"/>
            <p14:sldId id="2076138071"/>
            <p14:sldId id="2147307746"/>
            <p14:sldId id="2076137491"/>
            <p14:sldId id="2076138074"/>
            <p14:sldId id="2076138073"/>
          </p14:sldIdLst>
        </p14:section>
        <p14:section name="Azure Migrate overview" id="{E5408BF0-DC27-46A2-8982-CFEA518811E8}">
          <p14:sldIdLst>
            <p14:sldId id="2076137863"/>
            <p14:sldId id="2076137865"/>
            <p14:sldId id="2076137866"/>
            <p14:sldId id="2076137924"/>
          </p14:sldIdLst>
        </p14:section>
        <p14:section name="Servers - Discovery" id="{7457DDAF-3525-4966-92E7-5F5D5DD48FD7}">
          <p14:sldIdLst>
            <p14:sldId id="2147307646"/>
            <p14:sldId id="2076136979"/>
            <p14:sldId id="2076137868"/>
            <p14:sldId id="2076137869"/>
            <p14:sldId id="2147307655"/>
            <p14:sldId id="2076137927"/>
            <p14:sldId id="2076136987"/>
            <p14:sldId id="2147307738"/>
            <p14:sldId id="2076137839"/>
            <p14:sldId id="2073"/>
            <p14:sldId id="2147307669"/>
            <p14:sldId id="2147307670"/>
            <p14:sldId id="2076137842"/>
            <p14:sldId id="2147307692"/>
            <p14:sldId id="2147307694"/>
            <p14:sldId id="2147307689"/>
            <p14:sldId id="2147307688"/>
            <p14:sldId id="2076137847"/>
            <p14:sldId id="2076137902"/>
          </p14:sldIdLst>
        </p14:section>
        <p14:section name="Servers - Dependency analysis" id="{BB8821A3-9C53-49EC-9CE9-90FC064BA177}">
          <p14:sldIdLst>
            <p14:sldId id="2147307647"/>
            <p14:sldId id="2076137843"/>
            <p14:sldId id="2147307718"/>
            <p14:sldId id="2147307719"/>
            <p14:sldId id="2147307659"/>
            <p14:sldId id="2147307672"/>
            <p14:sldId id="2147307673"/>
            <p14:sldId id="2147307739"/>
          </p14:sldIdLst>
        </p14:section>
        <p14:section name="Servers - Assessments" id="{770E80B7-BC37-4323-81D6-B59286B36EA1}">
          <p14:sldIdLst>
            <p14:sldId id="2147307648"/>
            <p14:sldId id="2147307656"/>
            <p14:sldId id="2147307660"/>
            <p14:sldId id="2147307674"/>
            <p14:sldId id="2147307664"/>
            <p14:sldId id="2147307685"/>
            <p14:sldId id="2076137900"/>
            <p14:sldId id="2076137899"/>
            <p14:sldId id="2147307678"/>
            <p14:sldId id="2147307737"/>
            <p14:sldId id="2147307740"/>
          </p14:sldIdLst>
        </p14:section>
        <p14:section name="Assessments - SQL" id="{09558CE1-9EEF-4EBA-B063-89A02051A728}">
          <p14:sldIdLst>
            <p14:sldId id="2147307686"/>
            <p14:sldId id="1683"/>
            <p14:sldId id="2147307695"/>
            <p14:sldId id="2147307690"/>
            <p14:sldId id="2147307691"/>
          </p14:sldIdLst>
        </p14:section>
        <p14:section name="Servers - Migration" id="{D703D1DE-00FA-4F1E-A09D-225EC360E585}">
          <p14:sldIdLst>
            <p14:sldId id="2147307649"/>
            <p14:sldId id="2147307657"/>
            <p14:sldId id="2076137912"/>
            <p14:sldId id="2147307679"/>
            <p14:sldId id="2076137879"/>
            <p14:sldId id="2147307680"/>
          </p14:sldIdLst>
        </p14:section>
        <p14:section name="Agentless VMware migrations" id="{DD0180A4-A423-47F1-95B8-814D7C435FAA}">
          <p14:sldIdLst>
            <p14:sldId id="2147307650"/>
            <p14:sldId id="2147307661"/>
            <p14:sldId id="2147307675"/>
            <p14:sldId id="2147307681"/>
            <p14:sldId id="2076137886"/>
            <p14:sldId id="2076137913"/>
            <p14:sldId id="2147307729"/>
            <p14:sldId id="2147307725"/>
          </p14:sldIdLst>
        </p14:section>
        <p14:section name="Agentless Hyper-V migrations" id="{A5D22B1D-3ED8-484A-B14E-E86D3070586F}">
          <p14:sldIdLst>
            <p14:sldId id="2147307651"/>
            <p14:sldId id="2076137906"/>
            <p14:sldId id="2147307676"/>
            <p14:sldId id="2147307682"/>
          </p14:sldIdLst>
        </p14:section>
        <p14:section name="Agent based migrations" id="{321E82FF-E5D9-4E1D-BB9A-95609A9C7FC2}">
          <p14:sldIdLst>
            <p14:sldId id="2147307652"/>
            <p14:sldId id="2147307662"/>
            <p14:sldId id="2076137892"/>
            <p14:sldId id="2147307677"/>
            <p14:sldId id="2147307683"/>
            <p14:sldId id="2076137910"/>
            <p14:sldId id="2147307684"/>
          </p14:sldIdLst>
        </p14:section>
        <p14:section name="Migration Concepts" id="{D5B07783-E3D0-4616-9B11-C4C099713D28}">
          <p14:sldIdLst>
            <p14:sldId id="2147307653"/>
            <p14:sldId id="2076137887"/>
            <p14:sldId id="2076137882"/>
            <p14:sldId id="2076137888"/>
            <p14:sldId id="2147307705"/>
            <p14:sldId id="2147307717"/>
            <p14:sldId id="2147307733"/>
            <p14:sldId id="2147307715"/>
          </p14:sldIdLst>
        </p14:section>
        <p14:section name="Private Link Support" id="{3513721B-FBB1-4817-99AE-776110F962D3}">
          <p14:sldIdLst>
            <p14:sldId id="2147307706"/>
            <p14:sldId id="2147307741"/>
            <p14:sldId id="2147307707"/>
            <p14:sldId id="2147307734"/>
            <p14:sldId id="2147307732"/>
            <p14:sldId id="2147307735"/>
            <p14:sldId id="2147307730"/>
          </p14:sldIdLst>
        </p14:section>
        <p14:section name="App Containerization" id="{C2F9E2DF-CDFA-4783-884D-614D68B6248E}">
          <p14:sldIdLst>
            <p14:sldId id="2147307696"/>
            <p14:sldId id="1688"/>
            <p14:sldId id="1684"/>
            <p14:sldId id="2147307699"/>
            <p14:sldId id="2147307698"/>
            <p14:sldId id="1685"/>
          </p14:sldIdLst>
        </p14:section>
        <p14:section name="Resources" id="{128BF808-D05A-49E8-B2D1-64FBBDA652E6}">
          <p14:sldIdLst>
            <p14:sldId id="2076137867"/>
            <p14:sldId id="2147307742"/>
            <p14:sldId id="2147307743"/>
            <p14:sldId id="2147307744"/>
            <p14:sldId id="2076137870"/>
            <p14:sldId id="2123258545"/>
            <p14:sldId id="2147307745"/>
            <p14:sldId id="2123258556"/>
            <p14:sldId id="2123258547"/>
            <p14:sldId id="3435"/>
            <p14:sldId id="2123258548"/>
            <p14:sldId id="2123258554"/>
            <p14:sldId id="20761379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D899A1-894B-845D-612A-2510C1F7A378}" name="Rahul Gupta" initials="RG" userId="S::rahugup@microsoft.com::8f221e9d-1d05-4778-b46f-7cdbae6e98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Anna Swaty" initials="AS" lastIdx="16" clrIdx="5">
    <p:extLst>
      <p:ext uri="{19B8F6BF-5375-455C-9EA6-DF929625EA0E}">
        <p15:presenceInfo xmlns:p15="http://schemas.microsoft.com/office/powerpoint/2012/main" userId="S::aswaty@bridge.partners::9337fe90-25ec-4297-b959-6618350041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0E6FF"/>
    <a:srgbClr val="0078D4"/>
    <a:srgbClr val="000000"/>
    <a:srgbClr val="FFFFFF"/>
    <a:srgbClr val="EBEBEB"/>
    <a:srgbClr val="3C3C41"/>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5E047-6015-41F8-A4AB-FE5784C82F44}" v="1" dt="2022-05-31T06:23:20.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7" autoAdjust="0"/>
    <p:restoredTop sz="96211" autoAdjust="0"/>
  </p:normalViewPr>
  <p:slideViewPr>
    <p:cSldViewPr snapToGrid="0">
      <p:cViewPr>
        <p:scale>
          <a:sx n="118" d="100"/>
          <a:sy n="118" d="100"/>
        </p:scale>
        <p:origin x="37" y="-46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microsoft.com/office/2015/10/relationships/revisionInfo" Target="revisionInfo.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presProps" Target="pres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tableStyles" Target="tableStyle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27D5E047-6015-41F8-A4AB-FE5784C82F44}"/>
    <pc:docChg chg="modSld">
      <pc:chgData name="Jonathan Vella" userId="ff59d9e4-9df8-4ae6-90e3-b837e2f6651b" providerId="ADAL" clId="{27D5E047-6015-41F8-A4AB-FE5784C82F44}" dt="2022-05-31T06:53:13.480" v="1" actId="1036"/>
      <pc:docMkLst>
        <pc:docMk/>
      </pc:docMkLst>
      <pc:sldChg chg="modSp mod">
        <pc:chgData name="Jonathan Vella" userId="ff59d9e4-9df8-4ae6-90e3-b837e2f6651b" providerId="ADAL" clId="{27D5E047-6015-41F8-A4AB-FE5784C82F44}" dt="2022-05-31T06:53:13.480" v="1" actId="1036"/>
        <pc:sldMkLst>
          <pc:docMk/>
          <pc:sldMk cId="2009723398" sldId="2076138073"/>
        </pc:sldMkLst>
        <pc:spChg chg="mod">
          <ac:chgData name="Jonathan Vella" userId="ff59d9e4-9df8-4ae6-90e3-b837e2f6651b" providerId="ADAL" clId="{27D5E047-6015-41F8-A4AB-FE5784C82F44}" dt="2022-05-31T06:53:13.480" v="1" actId="1036"/>
          <ac:spMkLst>
            <pc:docMk/>
            <pc:sldMk cId="2009723398" sldId="2076138073"/>
            <ac:spMk id="3" creationId="{EF30CAD7-A4E2-45FC-9627-A71EEBDF187D}"/>
          </ac:spMkLst>
        </pc:spChg>
      </pc:sldChg>
      <pc:sldChg chg="modSp mod">
        <pc:chgData name="Jonathan Vella" userId="ff59d9e4-9df8-4ae6-90e3-b837e2f6651b" providerId="ADAL" clId="{27D5E047-6015-41F8-A4AB-FE5784C82F44}" dt="2022-05-31T06:23:25.532" v="0" actId="20577"/>
        <pc:sldMkLst>
          <pc:docMk/>
          <pc:sldMk cId="1797846923" sldId="2147307746"/>
        </pc:sldMkLst>
        <pc:spChg chg="mod">
          <ac:chgData name="Jonathan Vella" userId="ff59d9e4-9df8-4ae6-90e3-b837e2f6651b" providerId="ADAL" clId="{27D5E047-6015-41F8-A4AB-FE5784C82F44}" dt="2022-05-31T06:23:25.532" v="0" actId="20577"/>
          <ac:spMkLst>
            <pc:docMk/>
            <pc:sldMk cId="1797846923" sldId="2147307746"/>
            <ac:spMk id="2" creationId="{233299A6-2A92-4A83-F3AB-DA810920641E}"/>
          </ac:spMkLst>
        </pc:spChg>
      </pc:sldChg>
    </pc:docChg>
  </pc:docChgLst>
  <pc:docChgLst>
    <pc:chgData name="Jonathan Vella" userId="ff59d9e4-9df8-4ae6-90e3-b837e2f6651b" providerId="ADAL" clId="{96FEBCB2-4624-4741-8063-59EB587DF3CE}"/>
    <pc:docChg chg="undo custSel addSld delSld modSld sldOrd modMainMaster modSection">
      <pc:chgData name="Jonathan Vella" userId="ff59d9e4-9df8-4ae6-90e3-b837e2f6651b" providerId="ADAL" clId="{96FEBCB2-4624-4741-8063-59EB587DF3CE}" dt="2022-03-28T07:42:37.770" v="239" actId="47"/>
      <pc:docMkLst>
        <pc:docMk/>
      </pc:docMkLst>
      <pc:sldChg chg="modSp mod">
        <pc:chgData name="Jonathan Vella" userId="ff59d9e4-9df8-4ae6-90e3-b837e2f6651b" providerId="ADAL" clId="{96FEBCB2-4624-4741-8063-59EB587DF3CE}" dt="2022-03-28T07:38:43.423" v="235" actId="20577"/>
        <pc:sldMkLst>
          <pc:docMk/>
          <pc:sldMk cId="1072348726" sldId="1681"/>
        </pc:sldMkLst>
        <pc:spChg chg="mod">
          <ac:chgData name="Jonathan Vella" userId="ff59d9e4-9df8-4ae6-90e3-b837e2f6651b" providerId="ADAL" clId="{96FEBCB2-4624-4741-8063-59EB587DF3CE}" dt="2022-03-28T07:38:43.423" v="235" actId="20577"/>
          <ac:spMkLst>
            <pc:docMk/>
            <pc:sldMk cId="1072348726" sldId="1681"/>
            <ac:spMk id="3" creationId="{9641A1FA-864A-4C13-B946-602C242011CF}"/>
          </ac:spMkLst>
        </pc:spChg>
      </pc:sldChg>
      <pc:sldChg chg="add del setBg">
        <pc:chgData name="Jonathan Vella" userId="ff59d9e4-9df8-4ae6-90e3-b837e2f6651b" providerId="ADAL" clId="{96FEBCB2-4624-4741-8063-59EB587DF3CE}" dt="2022-03-28T07:29:32.670" v="3"/>
        <pc:sldMkLst>
          <pc:docMk/>
          <pc:sldMk cId="2732435323" sldId="2076136954"/>
        </pc:sldMkLst>
      </pc:sldChg>
      <pc:sldChg chg="add">
        <pc:chgData name="Jonathan Vella" userId="ff59d9e4-9df8-4ae6-90e3-b837e2f6651b" providerId="ADAL" clId="{96FEBCB2-4624-4741-8063-59EB587DF3CE}" dt="2022-03-28T07:38:00.936" v="221"/>
        <pc:sldMkLst>
          <pc:docMk/>
          <pc:sldMk cId="2654679952" sldId="2076137867"/>
        </pc:sldMkLst>
      </pc:sldChg>
      <pc:sldChg chg="del">
        <pc:chgData name="Jonathan Vella" userId="ff59d9e4-9df8-4ae6-90e3-b837e2f6651b" providerId="ADAL" clId="{96FEBCB2-4624-4741-8063-59EB587DF3CE}" dt="2022-03-28T07:38:04.903" v="223" actId="47"/>
        <pc:sldMkLst>
          <pc:docMk/>
          <pc:sldMk cId="1860363959" sldId="2076137873"/>
        </pc:sldMkLst>
      </pc:sldChg>
      <pc:sldChg chg="delSp mod">
        <pc:chgData name="Jonathan Vella" userId="ff59d9e4-9df8-4ae6-90e3-b837e2f6651b" providerId="ADAL" clId="{96FEBCB2-4624-4741-8063-59EB587DF3CE}" dt="2022-03-28T07:33:23.829" v="70" actId="478"/>
        <pc:sldMkLst>
          <pc:docMk/>
          <pc:sldMk cId="572721408" sldId="2076137879"/>
        </pc:sldMkLst>
        <pc:spChg chg="del">
          <ac:chgData name="Jonathan Vella" userId="ff59d9e4-9df8-4ae6-90e3-b837e2f6651b" providerId="ADAL" clId="{96FEBCB2-4624-4741-8063-59EB587DF3CE}" dt="2022-03-28T07:33:22.846" v="69" actId="478"/>
          <ac:spMkLst>
            <pc:docMk/>
            <pc:sldMk cId="572721408" sldId="2076137879"/>
            <ac:spMk id="2" creationId="{1358E0A0-60BB-468C-B147-8D43B9505BC8}"/>
          </ac:spMkLst>
        </pc:spChg>
        <pc:spChg chg="del">
          <ac:chgData name="Jonathan Vella" userId="ff59d9e4-9df8-4ae6-90e3-b837e2f6651b" providerId="ADAL" clId="{96FEBCB2-4624-4741-8063-59EB587DF3CE}" dt="2022-03-28T07:33:23.829" v="70" actId="478"/>
          <ac:spMkLst>
            <pc:docMk/>
            <pc:sldMk cId="572721408" sldId="2076137879"/>
            <ac:spMk id="3" creationId="{3B6C00C8-3DCB-4208-B41D-860C0E771B60}"/>
          </ac:spMkLst>
        </pc:spChg>
      </pc:sldChg>
      <pc:sldChg chg="add del">
        <pc:chgData name="Jonathan Vella" userId="ff59d9e4-9df8-4ae6-90e3-b837e2f6651b" providerId="ADAL" clId="{96FEBCB2-4624-4741-8063-59EB587DF3CE}" dt="2022-03-28T07:29:32.670" v="3"/>
        <pc:sldMkLst>
          <pc:docMk/>
          <pc:sldMk cId="1177119224" sldId="2076138071"/>
        </pc:sldMkLst>
      </pc:sldChg>
      <pc:sldChg chg="modSp add del mod">
        <pc:chgData name="Jonathan Vella" userId="ff59d9e4-9df8-4ae6-90e3-b837e2f6651b" providerId="ADAL" clId="{96FEBCB2-4624-4741-8063-59EB587DF3CE}" dt="2022-03-28T07:29:32.670" v="3"/>
        <pc:sldMkLst>
          <pc:docMk/>
          <pc:sldMk cId="2009723398" sldId="2076138073"/>
        </pc:sldMkLst>
        <pc:spChg chg="mod">
          <ac:chgData name="Jonathan Vella" userId="ff59d9e4-9df8-4ae6-90e3-b837e2f6651b" providerId="ADAL" clId="{96FEBCB2-4624-4741-8063-59EB587DF3CE}" dt="2022-03-28T07:29:32.670" v="3"/>
          <ac:spMkLst>
            <pc:docMk/>
            <pc:sldMk cId="2009723398" sldId="2076138073"/>
            <ac:spMk id="2" creationId="{475FCD63-E76F-4A31-A06C-740DB3C465AD}"/>
          </ac:spMkLst>
        </pc:spChg>
      </pc:sldChg>
      <pc:sldChg chg="add del">
        <pc:chgData name="Jonathan Vella" userId="ff59d9e4-9df8-4ae6-90e3-b837e2f6651b" providerId="ADAL" clId="{96FEBCB2-4624-4741-8063-59EB587DF3CE}" dt="2022-03-28T07:29:32.670" v="3"/>
        <pc:sldMkLst>
          <pc:docMk/>
          <pc:sldMk cId="3194223494" sldId="2076138074"/>
        </pc:sldMkLst>
      </pc:sldChg>
      <pc:sldChg chg="del">
        <pc:chgData name="Jonathan Vella" userId="ff59d9e4-9df8-4ae6-90e3-b837e2f6651b" providerId="ADAL" clId="{96FEBCB2-4624-4741-8063-59EB587DF3CE}" dt="2022-03-28T07:38:03.414" v="222" actId="47"/>
        <pc:sldMkLst>
          <pc:docMk/>
          <pc:sldMk cId="3354659125" sldId="2147307578"/>
        </pc:sldMkLst>
      </pc:sldChg>
      <pc:sldChg chg="modSp mod">
        <pc:chgData name="Jonathan Vella" userId="ff59d9e4-9df8-4ae6-90e3-b837e2f6651b" providerId="ADAL" clId="{96FEBCB2-4624-4741-8063-59EB587DF3CE}" dt="2022-03-28T07:31:00.635" v="11" actId="20577"/>
        <pc:sldMkLst>
          <pc:docMk/>
          <pc:sldMk cId="542575023" sldId="2147307738"/>
        </pc:sldMkLst>
        <pc:spChg chg="mod">
          <ac:chgData name="Jonathan Vella" userId="ff59d9e4-9df8-4ae6-90e3-b837e2f6651b" providerId="ADAL" clId="{96FEBCB2-4624-4741-8063-59EB587DF3CE}" dt="2022-03-28T07:31:00.635" v="11" actId="20577"/>
          <ac:spMkLst>
            <pc:docMk/>
            <pc:sldMk cId="542575023" sldId="2147307738"/>
            <ac:spMk id="6" creationId="{9366B60F-7A7F-A141-B72C-4D836A55C2F3}"/>
          </ac:spMkLst>
        </pc:spChg>
      </pc:sldChg>
      <pc:sldChg chg="modSp mod">
        <pc:chgData name="Jonathan Vella" userId="ff59d9e4-9df8-4ae6-90e3-b837e2f6651b" providerId="ADAL" clId="{96FEBCB2-4624-4741-8063-59EB587DF3CE}" dt="2022-03-28T07:32:28.094" v="48" actId="20577"/>
        <pc:sldMkLst>
          <pc:docMk/>
          <pc:sldMk cId="3184863913" sldId="2147307739"/>
        </pc:sldMkLst>
        <pc:spChg chg="mod">
          <ac:chgData name="Jonathan Vella" userId="ff59d9e4-9df8-4ae6-90e3-b837e2f6651b" providerId="ADAL" clId="{96FEBCB2-4624-4741-8063-59EB587DF3CE}" dt="2022-03-28T07:32:28.094" v="48" actId="20577"/>
          <ac:spMkLst>
            <pc:docMk/>
            <pc:sldMk cId="3184863913" sldId="2147307739"/>
            <ac:spMk id="6" creationId="{9366B60F-7A7F-A141-B72C-4D836A55C2F3}"/>
          </ac:spMkLst>
        </pc:spChg>
      </pc:sldChg>
      <pc:sldChg chg="modSp add mod ord">
        <pc:chgData name="Jonathan Vella" userId="ff59d9e4-9df8-4ae6-90e3-b837e2f6651b" providerId="ADAL" clId="{96FEBCB2-4624-4741-8063-59EB587DF3CE}" dt="2022-03-28T07:32:49.563" v="68" actId="20577"/>
        <pc:sldMkLst>
          <pc:docMk/>
          <pc:sldMk cId="1509265923" sldId="2147307740"/>
        </pc:sldMkLst>
        <pc:spChg chg="mod">
          <ac:chgData name="Jonathan Vella" userId="ff59d9e4-9df8-4ae6-90e3-b837e2f6651b" providerId="ADAL" clId="{96FEBCB2-4624-4741-8063-59EB587DF3CE}" dt="2022-03-28T07:32:49.563" v="68" actId="20577"/>
          <ac:spMkLst>
            <pc:docMk/>
            <pc:sldMk cId="1509265923" sldId="2147307740"/>
            <ac:spMk id="6" creationId="{9366B60F-7A7F-A141-B72C-4D836A55C2F3}"/>
          </ac:spMkLst>
        </pc:spChg>
      </pc:sldChg>
      <pc:sldChg chg="modSp add mod">
        <pc:chgData name="Jonathan Vella" userId="ff59d9e4-9df8-4ae6-90e3-b837e2f6651b" providerId="ADAL" clId="{96FEBCB2-4624-4741-8063-59EB587DF3CE}" dt="2022-03-28T07:35:23.882" v="220" actId="20577"/>
        <pc:sldMkLst>
          <pc:docMk/>
          <pc:sldMk cId="2069449816" sldId="2147307741"/>
        </pc:sldMkLst>
        <pc:spChg chg="mod">
          <ac:chgData name="Jonathan Vella" userId="ff59d9e4-9df8-4ae6-90e3-b837e2f6651b" providerId="ADAL" clId="{96FEBCB2-4624-4741-8063-59EB587DF3CE}" dt="2022-03-28T07:35:23.882" v="220" actId="20577"/>
          <ac:spMkLst>
            <pc:docMk/>
            <pc:sldMk cId="2069449816" sldId="2147307741"/>
            <ac:spMk id="6" creationId="{9366B60F-7A7F-A141-B72C-4D836A55C2F3}"/>
          </ac:spMkLst>
        </pc:spChg>
      </pc:sldChg>
      <pc:sldChg chg="add del ord">
        <pc:chgData name="Jonathan Vella" userId="ff59d9e4-9df8-4ae6-90e3-b837e2f6651b" providerId="ADAL" clId="{96FEBCB2-4624-4741-8063-59EB587DF3CE}" dt="2022-03-28T07:42:37.770" v="239" actId="47"/>
        <pc:sldMkLst>
          <pc:docMk/>
          <pc:sldMk cId="3542126331" sldId="2147307746"/>
        </pc:sldMkLst>
      </pc:sldChg>
      <pc:sldMasterChg chg="delSldLayout modSldLayout">
        <pc:chgData name="Jonathan Vella" userId="ff59d9e4-9df8-4ae6-90e3-b837e2f6651b" providerId="ADAL" clId="{96FEBCB2-4624-4741-8063-59EB587DF3CE}" dt="2022-03-28T07:38:04.903" v="223" actId="47"/>
        <pc:sldMasterMkLst>
          <pc:docMk/>
          <pc:sldMasterMk cId="3903313834" sldId="2147484885"/>
        </pc:sldMasterMkLst>
        <pc:sldLayoutChg chg="delSp mod">
          <pc:chgData name="Jonathan Vella" userId="ff59d9e4-9df8-4ae6-90e3-b837e2f6651b" providerId="ADAL" clId="{96FEBCB2-4624-4741-8063-59EB587DF3CE}" dt="2022-03-28T07:29:57.939" v="4" actId="478"/>
          <pc:sldLayoutMkLst>
            <pc:docMk/>
            <pc:sldMasterMk cId="3903313834" sldId="2147484885"/>
            <pc:sldLayoutMk cId="3829781534" sldId="2147484893"/>
          </pc:sldLayoutMkLst>
          <pc:picChg chg="del">
            <ac:chgData name="Jonathan Vella" userId="ff59d9e4-9df8-4ae6-90e3-b837e2f6651b" providerId="ADAL" clId="{96FEBCB2-4624-4741-8063-59EB587DF3CE}" dt="2022-03-28T07:29:57.939" v="4" actId="478"/>
            <ac:picMkLst>
              <pc:docMk/>
              <pc:sldMasterMk cId="3903313834" sldId="2147484885"/>
              <pc:sldLayoutMk cId="3829781534" sldId="2147484893"/>
              <ac:picMk id="5" creationId="{34F6A35F-0EBD-4E2D-85F8-A5C9BB55C6BD}"/>
            </ac:picMkLst>
          </pc:picChg>
        </pc:sldLayoutChg>
        <pc:sldLayoutChg chg="delSp mod">
          <pc:chgData name="Jonathan Vella" userId="ff59d9e4-9df8-4ae6-90e3-b837e2f6651b" providerId="ADAL" clId="{96FEBCB2-4624-4741-8063-59EB587DF3CE}" dt="2022-03-28T07:30:06.573" v="5" actId="478"/>
          <pc:sldLayoutMkLst>
            <pc:docMk/>
            <pc:sldMasterMk cId="3903313834" sldId="2147484885"/>
            <pc:sldLayoutMk cId="3074259702" sldId="2147484901"/>
          </pc:sldLayoutMkLst>
          <pc:picChg chg="del">
            <ac:chgData name="Jonathan Vella" userId="ff59d9e4-9df8-4ae6-90e3-b837e2f6651b" providerId="ADAL" clId="{96FEBCB2-4624-4741-8063-59EB587DF3CE}" dt="2022-03-28T07:30:06.573" v="5" actId="478"/>
            <ac:picMkLst>
              <pc:docMk/>
              <pc:sldMasterMk cId="3903313834" sldId="2147484885"/>
              <pc:sldLayoutMk cId="3074259702" sldId="2147484901"/>
              <ac:picMk id="6" creationId="{D4F8CBAC-7F07-442C-B3F2-D0997AE23F73}"/>
            </ac:picMkLst>
          </pc:picChg>
        </pc:sldLayoutChg>
        <pc:sldLayoutChg chg="del">
          <pc:chgData name="Jonathan Vella" userId="ff59d9e4-9df8-4ae6-90e3-b837e2f6651b" providerId="ADAL" clId="{96FEBCB2-4624-4741-8063-59EB587DF3CE}" dt="2022-03-28T07:38:04.903" v="223" actId="47"/>
          <pc:sldLayoutMkLst>
            <pc:docMk/>
            <pc:sldMasterMk cId="3903313834" sldId="2147484885"/>
            <pc:sldLayoutMk cId="3933471052" sldId="2147484912"/>
          </pc:sldLayoutMkLst>
        </pc:sldLayoutChg>
      </pc:sldMasterChg>
    </pc:docChg>
  </pc:docChgLst>
  <pc:docChgLst>
    <pc:chgData name="Jonathan Vella" userId="ff59d9e4-9df8-4ae6-90e3-b837e2f6651b" providerId="ADAL" clId="{409E3815-AB32-4208-9934-AF6BDC845FFA}"/>
    <pc:docChg chg="addSld modSld modSection">
      <pc:chgData name="Jonathan Vella" userId="ff59d9e4-9df8-4ae6-90e3-b837e2f6651b" providerId="ADAL" clId="{409E3815-AB32-4208-9934-AF6BDC845FFA}" dt="2022-04-27T12:29:52.012" v="87" actId="20577"/>
      <pc:docMkLst>
        <pc:docMk/>
      </pc:docMkLst>
      <pc:sldChg chg="modSp mod">
        <pc:chgData name="Jonathan Vella" userId="ff59d9e4-9df8-4ae6-90e3-b837e2f6651b" providerId="ADAL" clId="{409E3815-AB32-4208-9934-AF6BDC845FFA}" dt="2022-04-27T12:29:52.012" v="87" actId="20577"/>
        <pc:sldMkLst>
          <pc:docMk/>
          <pc:sldMk cId="2597135442" sldId="2123258548"/>
        </pc:sldMkLst>
        <pc:spChg chg="mod">
          <ac:chgData name="Jonathan Vella" userId="ff59d9e4-9df8-4ae6-90e3-b837e2f6651b" providerId="ADAL" clId="{409E3815-AB32-4208-9934-AF6BDC845FFA}" dt="2022-04-27T12:29:52.012" v="87" actId="20577"/>
          <ac:spMkLst>
            <pc:docMk/>
            <pc:sldMk cId="2597135442" sldId="2123258548"/>
            <ac:spMk id="6" creationId="{F1F18A96-9C7F-407D-82E6-61633F075899}"/>
          </ac:spMkLst>
        </pc:spChg>
      </pc:sldChg>
      <pc:sldChg chg="modSp new mod">
        <pc:chgData name="Jonathan Vella" userId="ff59d9e4-9df8-4ae6-90e3-b837e2f6651b" providerId="ADAL" clId="{409E3815-AB32-4208-9934-AF6BDC845FFA}" dt="2022-04-05T09:05:28.956" v="20" actId="20577"/>
        <pc:sldMkLst>
          <pc:docMk/>
          <pc:sldMk cId="1797846923" sldId="2147307746"/>
        </pc:sldMkLst>
        <pc:spChg chg="mod">
          <ac:chgData name="Jonathan Vella" userId="ff59d9e4-9df8-4ae6-90e3-b837e2f6651b" providerId="ADAL" clId="{409E3815-AB32-4208-9934-AF6BDC845FFA}" dt="2022-04-05T09:05:28.956" v="20" actId="20577"/>
          <ac:spMkLst>
            <pc:docMk/>
            <pc:sldMk cId="1797846923" sldId="2147307746"/>
            <ac:spMk id="2" creationId="{233299A6-2A92-4A83-F3AB-DA81092064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31-May-22 9:23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31-May-22 9:09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migrate/migrate-appliance#deployment-scenario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vmwar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microsoft.com/en-us/azure/migrate/how-to-set-up-appliance-vmware"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vmware#prepare-for-assessmen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hyper-v"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azure/migrate/tutorial-prepare-hyper-v#enable-credssp-to-delegate-credentials"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hyper-v#prepare-for-assessmen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how-to-set-up-appliance-physical" TargetMode="External"/><Relationship Id="rId4" Type="http://schemas.openxmlformats.org/officeDocument/2006/relationships/hyperlink" Target="https://docs.microsoft.com/en-us/azure/migrate/tutorial-prepare-physica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physical"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appliance#collected-data---vmwar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scale-physical-assessment"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architecture" TargetMode="External"/><Relationship Id="rId5" Type="http://schemas.openxmlformats.org/officeDocument/2006/relationships/hyperlink" Target="https://docs.microsoft.com/en-us/azure/migrate/scale-hyper-v-assessment" TargetMode="External"/><Relationship Id="rId4" Type="http://schemas.openxmlformats.org/officeDocument/2006/relationships/hyperlink" Target="https://docs.microsoft.com/en-us/azure/migrate/scale-vmware-assessmen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microsoft.com/en-us/azure/migrate/set-discovery-scop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migrate/how-to-discover-applications" TargetMode="External"/><Relationship Id="rId4" Type="http://schemas.openxmlformats.org/officeDocument/2006/relationships/hyperlink" Target="https://docs.microsoft.com/en-us/azure/migrate/how-to-create-group-machine-dependencies-agentles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app-dependencies-metadata"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installed-apps-metadata"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agentless-analysis"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how-to-create-group-machine-dependencies-agentles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cs.microsoft.com/en-us/azure/migrate/concepts-dependency-visualiza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microsoft.com/en-us/azure/migrate/tutorial-discover-impor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migrate/migrate-appliance#collected-data---vmwar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migrate-appliance#collected-data---hyper-v" TargetMode="External"/><Relationship Id="rId4" Type="http://schemas.openxmlformats.org/officeDocument/2006/relationships/hyperlink" Target="https://docs.microsoft.com/en-us/azure/migrate/migrate-appliance-architectur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support-matrix-physical-migration"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docs.microsoft.com/en-us/azure/migrate/migrate-support-matrix-hyper-v-migration"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support-matrix-vmware-migration"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vmware#prepare-azure"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ocs.microsoft.com/en-us/azure/migrate/server-migrate-overview"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hyper-v"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migrate/tutorial-prepare-hyper-v#prepare-azur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s://docs.microsoft.com/en-us/azure/migrate/tutorial-migrate-aws-virtual-machines" TargetMode="External"/><Relationship Id="rId4" Type="http://schemas.openxmlformats.org/officeDocument/2006/relationships/hyperlink" Target="https://docs.microsoft.com/en-us/azure/migrate/tutorial-migrate-physical-virtual-machines"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physical#prepare-azure-for-physical-server-migration"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replication-appliance-capacity"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sizing-scale-out-process-server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i-gauge-the-bandwidth-requirement-for-my-migrations"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docs.microsoft.com/en-us/azure/migrate/agent-based-migration-architecture#throttle-upload-bandwidth" TargetMode="External"/><Relationship Id="rId5" Type="http://schemas.openxmlformats.org/officeDocument/2006/relationships/hyperlink" Target="https://docs.microsoft.com/en-us/azure/migrate/hyper-v-migration-architecture#control-upload-throughput" TargetMode="External"/><Relationship Id="rId4" Type="http://schemas.openxmlformats.org/officeDocument/2006/relationships/hyperlink" Target="https://docs.microsoft.com/en-us/azure/migrate/common-questions-server-migration#how-do-i-throttle-replication-in-using-azure-migrate-appliance-for-agentless-vmware-replication"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what-is-the-difference-between-the-test-migration-and-migrate-operations"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azure/migrate/replicate-using-expressrou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azure/migrate/how-to-use-azure-migrate-with-private-endpoints#migrate-servers-to-azure-using-azure-private-link"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how-to-use-azure-migrate-with-private-endpoints&amp;data=04%7C01%7CDeepika.Seelam%40microsoft.com%7C2df0de2768874c4b097d08d9157ba8fa%7C72f988bf86f141af91ab2d7cd011db47%7C1%7C0%7C637564443164712434%7CUnknown%7CTWFpbGZsb3d8eyJWIjoiMC4wLjAwMDAiLCJQIjoiV2luMzIiLCJBTiI6Ik1haWwiLCJXVCI6Mn0%3D%7C1000&amp;sdata=uZyMu3DqWaJ0C%2Bwo%2FiKc2o2lel9nMxHnTLEax%2BbtPHs%3D&amp;reserved=0"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docs.microsoft.com/en-us/azure/private-link/private-endpoint-dns" TargetMode="External"/><Relationship Id="rId5" Type="http://schemas.openxmlformats.org/officeDocument/2006/relationships/hyperlink" Target="https://docs.microsoft.com/en-us/azure/migrate/troubleshoot-network-connectivity" TargetMode="External"/><Relationship Id="rId4" Type="http://schemas.openxmlformats.org/officeDocument/2006/relationships/hyperlink" Target="https://docs.microsoft.com/en-us/azure/migrate/replicate-using-expressroute"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azure/private-link/private-endpoint-dn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100.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common-questions-server-migration%23i-deployed-two-or-more-appliances-to-discover-vms-in-my-vcenter-server-however-when-i-try-to-migrate-the-vms-i-only-see-vms-corresponding-to-one-of-the-appliances&amp;data=04%7C01%7CSarah.Lean%40microsoft.com%7C384bd2a6f5274648637908d93b7ea4c5%7C72f988bf86f141af91ab2d7cd011db47%7C1%7C0%7C637606237937682311%7CUnknown%7CTWFpbGZsb3d8eyJWIjoiMC4wLjAwMDAiLCJQIjoiV2luMzIiLCJBTiI6Ik1haWwiLCJXVCI6Mn0%3D%7C1000&amp;sdata=NxpfGA%2FNo4P2HZrJ7nGLtIdEgUaUO%2BD9LjG1KntDSZU%3D&amp;reserved=0"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57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pPr marL="0" indent="0">
              <a:buFont typeface="Arial" panose="020B0604020202020204" pitchFamily="34" charset="0"/>
              <a:buNone/>
            </a:pPr>
            <a:r>
              <a:rPr lang="en-US"/>
              <a:t>But we also have a great set of third-party tools to meet all your requirements. If you already have a license with any of the Azure Migrate ISVs, you can easily connect the partner tools to Azure Migrate so data from the assessment and migration appears in your Azure Migrate dashboard. Migration is a large project, so Azure Migrate provides one location to track your entire journey.</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102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80005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Discover: for agentless discovery, you can either use the lightweight Azure Migrate appliance, or use the new Import feature and upload a CSV file to the tool</a:t>
            </a:r>
          </a:p>
          <a:p>
            <a:pPr marL="171450" indent="-171450">
              <a:buFont typeface="Arial" panose="020B0604020202020204" pitchFamily="34" charset="0"/>
              <a:buChar char="•"/>
            </a:pPr>
            <a:r>
              <a:rPr lang="en-US"/>
              <a:t>You can view dependencies between machines in your environment and create groupings from this for your assessment</a:t>
            </a:r>
          </a:p>
          <a:p>
            <a:pPr marL="171450" indent="-171450">
              <a:buFont typeface="Arial" panose="020B0604020202020204" pitchFamily="34" charset="0"/>
              <a:buChar char="•"/>
            </a:pPr>
            <a:r>
              <a:rPr lang="en-US"/>
              <a:t>Once you run an assessment, you’ll get a detailed report of each discovered machine’s readiness for Azure in terms of operating system or disk size, an estimated cost of running on Azure, and also sizing recommendations. The Azure Migrate tool collects information over time about your environment and comes up with an accurate recommendation based on past performance. You can run this for as little as a few days, or for longer for even more precision.</a:t>
            </a:r>
          </a:p>
          <a:p>
            <a:pPr marL="171450" indent="-171450">
              <a:buFont typeface="Arial" panose="020B0604020202020204" pitchFamily="34" charset="0"/>
              <a:buChar char="•"/>
            </a:pPr>
            <a:r>
              <a:rPr lang="en-US"/>
              <a:t>Choose to either keep machines running during the migration or shut them down to ensure no downtime.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93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r>
              <a:rPr lang="en-US" sz="900">
                <a:solidFill>
                  <a:prstClr val="black"/>
                </a:solidFill>
                <a:latin typeface="Segoe UI"/>
                <a:hlinkClick r:id="" action="ppaction://noaction"/>
              </a:rPr>
              <a:t>–</a:t>
            </a:r>
            <a:r>
              <a:rPr lang="en-US" sz="900">
                <a:solidFill>
                  <a:prstClr val="black"/>
                </a:solidFill>
                <a:latin typeface="Segoe UI"/>
              </a:rPr>
              <a:t> </a:t>
            </a:r>
          </a:p>
          <a:p>
            <a:pPr defTabSz="932597"/>
            <a:r>
              <a:rPr lang="en-US" sz="900">
                <a:solidFill>
                  <a:prstClr val="black"/>
                </a:solidFill>
                <a:latin typeface="Segoe UI"/>
                <a:hlinkClick r:id="" action="ppaction://noaction"/>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3"/>
              </a:rPr>
              <a:t>Appliance deployment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59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p>
          <a:p>
            <a:pPr defTabSz="932597"/>
            <a:r>
              <a:rPr lang="en-US" sz="900">
                <a:solidFill>
                  <a:prstClr val="black"/>
                </a:solidFill>
                <a:latin typeface="Segoe UI"/>
                <a:hlinkClick r:id="rId3"/>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4"/>
              </a:rPr>
              <a:t>Appliance Requirements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91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05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dirty="0">
                <a:solidFill>
                  <a:prstClr val="black"/>
                </a:solidFill>
                <a:latin typeface="Segoe UI"/>
              </a:rPr>
              <a:t>For more info on </a:t>
            </a:r>
            <a:r>
              <a:rPr lang="en-US" sz="1200" dirty="0">
                <a:solidFill>
                  <a:prstClr val="black"/>
                </a:solidFill>
                <a:latin typeface="Segoe UI"/>
                <a:hlinkClick r:id="" action="ppaction://noaction"/>
              </a:rPr>
              <a:t>–</a:t>
            </a:r>
            <a:r>
              <a:rPr lang="en-US" sz="1200" dirty="0">
                <a:solidFill>
                  <a:prstClr val="black"/>
                </a:solidFill>
                <a:latin typeface="Segoe UI"/>
              </a:rPr>
              <a:t> </a:t>
            </a:r>
          </a:p>
          <a:p>
            <a:pPr defTabSz="932597"/>
            <a:r>
              <a:rPr lang="en-US" sz="1200" dirty="0">
                <a:solidFill>
                  <a:prstClr val="black"/>
                </a:solidFill>
                <a:latin typeface="Segoe UI"/>
                <a:hlinkClick r:id="" action="ppaction://noaction"/>
              </a:rPr>
              <a:t>Azure Migrate appliance overview</a:t>
            </a:r>
            <a:endParaRPr lang="en-US" sz="1200" dirty="0">
              <a:solidFill>
                <a:prstClr val="black"/>
              </a:solidFill>
              <a:latin typeface="Segoe UI"/>
            </a:endParaRPr>
          </a:p>
          <a:p>
            <a:pPr defTabSz="932597"/>
            <a:r>
              <a:rPr lang="en-US" sz="1200" dirty="0">
                <a:solidFill>
                  <a:prstClr val="black"/>
                </a:solidFill>
                <a:latin typeface="Segoe UI"/>
                <a:hlinkClick r:id="rId3"/>
              </a:rPr>
              <a:t>Appliance deployment options</a:t>
            </a:r>
            <a:endParaRPr lang="en-US" sz="1200" dirty="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962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744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a:solidFill>
                  <a:schemeClr val="tx1"/>
                </a:solidFill>
                <a:effectLst/>
                <a:latin typeface="+mn-lt"/>
                <a:ea typeface="+mn-ea"/>
                <a:cs typeface="+mn-cs"/>
              </a:rPr>
              <a:t>Companies are being forced to transform themselves. Those that make the transformation survive.</a:t>
            </a:r>
          </a:p>
          <a:p>
            <a:endParaRPr lang="en-US" sz="1000" kern="1200">
              <a:solidFill>
                <a:schemeClr val="tx1"/>
              </a:solidFill>
              <a:effectLst/>
              <a:latin typeface="+mn-lt"/>
              <a:ea typeface="+mn-ea"/>
              <a:cs typeface="+mn-cs"/>
            </a:endParaRPr>
          </a:p>
          <a:p>
            <a:r>
              <a:rPr lang="en-US" sz="1000" kern="1200">
                <a:solidFill>
                  <a:schemeClr val="tx1"/>
                </a:solidFill>
                <a:effectLst/>
                <a:latin typeface="+mn-lt"/>
                <a:ea typeface="+mn-ea"/>
                <a:cs typeface="+mn-cs"/>
              </a:rPr>
              <a:t>Let me ask you a question. How many purchases did you make at Amazon in the last month? And how many at a brick and mortar retailer? When you were walking to that brick and mortar retailer, how many businesses did you notice that were closed, or had been replaced by someone new?</a:t>
            </a:r>
          </a:p>
          <a:p>
            <a:endParaRPr lang="en-US" sz="1000" kern="1200">
              <a:solidFill>
                <a:schemeClr val="tx1"/>
              </a:solidFill>
              <a:effectLst/>
              <a:latin typeface="+mn-lt"/>
              <a:ea typeface="+mn-ea"/>
              <a:cs typeface="+mn-cs"/>
            </a:endParaRPr>
          </a:p>
          <a:p>
            <a:r>
              <a:rPr lang="en-US" sz="1000"/>
              <a:t>Digital Transformation is an economic imperative.</a:t>
            </a:r>
          </a:p>
          <a:p>
            <a:endParaRPr lang="en-US" sz="1000"/>
          </a:p>
          <a:p>
            <a:r>
              <a:rPr lang="en-US" sz="1000"/>
              <a:t>Music services like Spotify have replaced the records stores of yore. Even those that still love vinyl are much more likely to shop for their LPs online.</a:t>
            </a:r>
          </a:p>
          <a:p>
            <a:endParaRPr lang="en-US" sz="1000"/>
          </a:p>
          <a:p>
            <a:r>
              <a:rPr lang="en-US" sz="1000"/>
              <a:t>Movies? Netflix replaced the local Blockbuster, and you’re much more likely to stream your favorite action movie than wait for a DVD to be delivered.</a:t>
            </a:r>
          </a:p>
          <a:p>
            <a:endParaRPr lang="en-US" sz="1000"/>
          </a:p>
          <a:p>
            <a:r>
              <a:rPr lang="en-US" sz="1000"/>
              <a:t>To stand in front of you today, I reserved and paid for my flight and hotel online. At the airport, I used an app to order an Uber, which brought me to the hotel. The concierge handed me a package; the new phone charger I ordered in Seattle for delivery here. I have a reservation for dinner this evening I made using OpenTable.</a:t>
            </a:r>
          </a:p>
          <a:p>
            <a:endParaRPr lang="en-US" sz="1000"/>
          </a:p>
          <a:p>
            <a:r>
              <a:rPr lang="en-US" sz="1000"/>
              <a:t>The business I frequent have all embraced digital. I’d bet it the same for most of you.</a:t>
            </a:r>
          </a:p>
          <a:p>
            <a:endParaRPr lang="en-US" sz="1000"/>
          </a:p>
          <a:p>
            <a:endParaRPr lang="en-US" sz="10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2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Prepare VMware for discovery</a:t>
            </a:r>
            <a:endParaRPr lang="en-US" sz="900" dirty="0">
              <a:solidFill>
                <a:prstClr val="black"/>
              </a:solidFill>
              <a:latin typeface="Segoe UI"/>
              <a:hlinkClick r:id="rId5"/>
            </a:endParaRPr>
          </a:p>
          <a:p>
            <a:pPr defTabSz="932597"/>
            <a:r>
              <a:rPr lang="en-US" sz="900" dirty="0">
                <a:solidFill>
                  <a:prstClr val="black"/>
                </a:solidFill>
                <a:latin typeface="Segoe UI"/>
                <a:hlinkClick r:id="rId6"/>
              </a:rPr>
              <a:t>Deploy appliance for VMware</a:t>
            </a:r>
            <a:endParaRPr lang="en-US" sz="900" dirty="0">
              <a:solidFill>
                <a:prstClr val="black"/>
              </a:solidFill>
              <a:latin typeface="Segoe UI"/>
            </a:endParaRPr>
          </a:p>
          <a:p>
            <a:pPr defTabSz="932597"/>
            <a:r>
              <a:rPr lang="en-US" sz="900" dirty="0">
                <a:solidFill>
                  <a:prstClr val="black"/>
                </a:solidFill>
                <a:latin typeface="Segoe UI"/>
                <a:hlinkClick r:id="rId7"/>
              </a:rPr>
              <a:t>Data collected for VMware VMs</a:t>
            </a:r>
            <a:endParaRPr lang="en-US" sz="900" dirty="0">
              <a:solidFill>
                <a:prstClr val="black"/>
              </a:solidFill>
              <a:latin typeface="Segoe UI"/>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817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Preparing Hyper-V hosts for discovery</a:t>
            </a:r>
            <a:endParaRPr lang="en-US" sz="900">
              <a:solidFill>
                <a:prstClr val="black"/>
              </a:solidFill>
              <a:latin typeface="Segoe UI"/>
              <a:hlinkClick r:id="rId5"/>
            </a:endParaRPr>
          </a:p>
          <a:p>
            <a:pPr defTabSz="932597"/>
            <a:r>
              <a:rPr lang="en-US" sz="900">
                <a:solidFill>
                  <a:prstClr val="black"/>
                </a:solidFill>
                <a:latin typeface="Segoe UI"/>
                <a:hlinkClick r:id="rId6"/>
              </a:rPr>
              <a:t>Discovering Hyper-V VMs on remote SMB shares</a:t>
            </a:r>
            <a:endParaRPr lang="en-US" sz="900">
              <a:solidFill>
                <a:prstClr val="black"/>
              </a:solidFill>
              <a:latin typeface="Segoe UI"/>
            </a:endParaRPr>
          </a:p>
          <a:p>
            <a:pPr defTabSz="932597"/>
            <a:r>
              <a:rPr lang="en-US" sz="900">
                <a:solidFill>
                  <a:prstClr val="black"/>
                </a:solidFill>
                <a:latin typeface="Segoe UI"/>
                <a:hlinkClick r:id="rId7"/>
              </a:rPr>
              <a:t>Data collected for Hyper-V VMs</a:t>
            </a:r>
            <a:endParaRPr lang="en-US" sz="900">
              <a:solidFill>
                <a:prstClr val="black"/>
              </a:solidFill>
              <a:latin typeface="Segoe UI"/>
              <a:hlinkClick r:id="rId5"/>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830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Prepare physical servers for discovery</a:t>
            </a:r>
            <a:endParaRPr lang="en-US" sz="900">
              <a:solidFill>
                <a:prstClr val="black"/>
              </a:solidFill>
              <a:latin typeface="Segoe UI"/>
            </a:endParaRPr>
          </a:p>
          <a:p>
            <a:pPr defTabSz="932597"/>
            <a:r>
              <a:rPr lang="en-US" sz="900">
                <a:solidFill>
                  <a:prstClr val="black"/>
                </a:solidFill>
                <a:latin typeface="Segoe UI"/>
                <a:hlinkClick r:id="rId5"/>
              </a:rPr>
              <a:t>Deploy appliance for physical servers</a:t>
            </a:r>
            <a:endParaRPr lang="en-US" sz="900">
              <a:solidFill>
                <a:prstClr val="black"/>
              </a:solidFill>
              <a:latin typeface="Segoe UI"/>
            </a:endParaRPr>
          </a:p>
          <a:p>
            <a:pPr defTabSz="932597"/>
            <a:r>
              <a:rPr lang="en-US" sz="900">
                <a:solidFill>
                  <a:prstClr val="black"/>
                </a:solidFill>
                <a:latin typeface="Segoe UI"/>
                <a:hlinkClick r:id="rId6"/>
              </a:rPr>
              <a:t>Data collected for Physical servers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156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Data collected for VMware VMs</a:t>
            </a:r>
            <a:r>
              <a:rPr lang="en-US" sz="900">
                <a:solidFill>
                  <a:prstClr val="black"/>
                </a:solidFill>
                <a:latin typeface="Segoe UI"/>
              </a:rPr>
              <a:t> </a:t>
            </a:r>
            <a:endParaRPr lang="en-US" sz="900">
              <a:solidFill>
                <a:prstClr val="black"/>
              </a:solidFill>
              <a:latin typeface="Segoe UI"/>
              <a:hlinkClick r:id="rId5"/>
            </a:endParaRPr>
          </a:p>
          <a:p>
            <a:pPr defTabSz="932597"/>
            <a:r>
              <a:rPr lang="en-US" sz="900">
                <a:solidFill>
                  <a:prstClr val="black"/>
                </a:solidFill>
                <a:latin typeface="Segoe UI"/>
                <a:hlinkClick r:id="rId6"/>
              </a:rPr>
              <a:t>Data collected for Hyper-V VMs</a:t>
            </a:r>
            <a:endParaRPr lang="en-US" sz="900">
              <a:solidFill>
                <a:prstClr val="black"/>
              </a:solidFill>
              <a:latin typeface="Segoe UI"/>
              <a:hlinkClick r:id="rId5"/>
            </a:endParaRPr>
          </a:p>
          <a:p>
            <a:pPr defTabSz="932597"/>
            <a:r>
              <a:rPr lang="en-US" sz="900">
                <a:solidFill>
                  <a:prstClr val="black"/>
                </a:solidFill>
                <a:latin typeface="Segoe UI"/>
                <a:hlinkClick r:id="rId7"/>
              </a:rPr>
              <a:t>Data collected for Physical servers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900">
              <a:solidFill>
                <a:prstClr val="black"/>
              </a:solidFill>
              <a:latin typeface="Segoe UI"/>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Discovering VMware at scale</a:t>
            </a:r>
            <a:endParaRPr lang="en-US" sz="900">
              <a:solidFill>
                <a:prstClr val="black"/>
              </a:solidFill>
              <a:latin typeface="Segoe UI"/>
            </a:endParaRPr>
          </a:p>
          <a:p>
            <a:pPr defTabSz="932597"/>
            <a:r>
              <a:rPr lang="en-US" sz="900">
                <a:solidFill>
                  <a:prstClr val="black"/>
                </a:solidFill>
                <a:latin typeface="Segoe UI"/>
                <a:hlinkClick r:id="rId5"/>
              </a:rPr>
              <a:t>Discovering Hyper-V at scale</a:t>
            </a:r>
            <a:endParaRPr lang="en-US" sz="900">
              <a:solidFill>
                <a:prstClr val="black"/>
              </a:solidFill>
              <a:latin typeface="Segoe UI"/>
              <a:hlinkClick r:id="rId6"/>
            </a:endParaRPr>
          </a:p>
          <a:p>
            <a:pPr defTabSz="932597"/>
            <a:r>
              <a:rPr lang="en-US" sz="900">
                <a:solidFill>
                  <a:prstClr val="black"/>
                </a:solidFill>
                <a:latin typeface="Segoe UI"/>
                <a:hlinkClick r:id="rId7"/>
              </a:rPr>
              <a:t>Discovering physical servers at scale</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Scoping VMware discovery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a:rPr>
              <a:t>When you are talking to customers about migrating one of the first things, I think you will all mention is the Cloud Adoption Framework and how it can assist with the customers’ migration project. </a:t>
            </a:r>
          </a:p>
          <a:p>
            <a:endParaRPr lang="en-US" sz="1200" dirty="0">
              <a:latin typeface="Segoe"/>
            </a:endParaRPr>
          </a:p>
          <a:p>
            <a:r>
              <a:rPr lang="en-US" sz="1200" dirty="0">
                <a:latin typeface="Segoe"/>
              </a:rPr>
              <a:t>If we look at the Plan section, it highlights the need to gather information about the customer’s environment.  And this is something that’s massively important and where Azure Migrate can help. </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a:t>
            </a:r>
            <a:endParaRPr lang="en-US" sz="900">
              <a:solidFill>
                <a:prstClr val="black"/>
              </a:solidFill>
              <a:latin typeface="Segoe UI"/>
            </a:endParaRPr>
          </a:p>
          <a:p>
            <a:pPr defTabSz="932597"/>
            <a:r>
              <a:rPr lang="en-US" sz="900">
                <a:solidFill>
                  <a:prstClr val="black"/>
                </a:solidFill>
                <a:latin typeface="Segoe UI"/>
                <a:hlinkClick r:id="rId5"/>
              </a:rPr>
              <a:t>VMware application inventory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54813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 process</a:t>
            </a:r>
            <a:endParaRPr lang="en-US" sz="900">
              <a:solidFill>
                <a:prstClr val="black"/>
              </a:solidFill>
              <a:latin typeface="Segoe UI"/>
              <a:hlinkClick r:id="rId5"/>
            </a:endParaRPr>
          </a:p>
          <a:p>
            <a:pPr defTabSz="932597"/>
            <a:r>
              <a:rPr lang="en-US" sz="900">
                <a:solidFill>
                  <a:prstClr val="black"/>
                </a:solidFill>
                <a:latin typeface="Segoe UI"/>
                <a:hlinkClick r:id="rId6"/>
              </a:rPr>
              <a:t>Data collected for installed apps</a:t>
            </a:r>
            <a:endParaRPr lang="en-US" sz="900">
              <a:solidFill>
                <a:prstClr val="black"/>
              </a:solidFill>
              <a:latin typeface="Segoe UI"/>
            </a:endParaRPr>
          </a:p>
          <a:p>
            <a:pPr defTabSz="932597"/>
            <a:r>
              <a:rPr lang="en-US" sz="900">
                <a:solidFill>
                  <a:prstClr val="black"/>
                </a:solidFill>
                <a:latin typeface="Segoe UI"/>
                <a:hlinkClick r:id="rId7"/>
              </a:rPr>
              <a:t>Data collected for dependencies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41724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68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030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2480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VMware assessment tutorial</a:t>
            </a:r>
            <a:endParaRPr lang="en-US" sz="900" dirty="0">
              <a:solidFill>
                <a:prstClr val="black"/>
              </a:solidFill>
              <a:latin typeface="Segoe UI"/>
              <a:hlinkClick r:id="rId5"/>
            </a:endParaRPr>
          </a:p>
          <a:p>
            <a:pPr defTabSz="932597"/>
            <a:r>
              <a:rPr lang="en-US" sz="900" dirty="0">
                <a:solidFill>
                  <a:prstClr val="black"/>
                </a:solidFill>
                <a:latin typeface="Segoe UI"/>
                <a:hlinkClick r:id="rId6"/>
              </a:rPr>
              <a:t>Hyper-V assessment tutorial</a:t>
            </a:r>
            <a:endParaRPr lang="en-US" sz="900" dirty="0">
              <a:solidFill>
                <a:prstClr val="black"/>
              </a:solidFill>
              <a:latin typeface="Segoe UI"/>
              <a:hlinkClick r:id="rId5"/>
            </a:endParaRPr>
          </a:p>
          <a:p>
            <a:pPr defTabSz="932597"/>
            <a:r>
              <a:rPr lang="en-US" sz="900" dirty="0">
                <a:solidFill>
                  <a:prstClr val="black"/>
                </a:solidFill>
                <a:latin typeface="Segoe UI"/>
                <a:hlinkClick r:id="rId7"/>
              </a:rPr>
              <a:t>Physical server assessment </a:t>
            </a:r>
            <a:r>
              <a:rPr lang="en-US" sz="900" dirty="0" err="1">
                <a:solidFill>
                  <a:prstClr val="black"/>
                </a:solidFill>
                <a:latin typeface="Segoe UI"/>
                <a:hlinkClick r:id="rId7"/>
              </a:rPr>
              <a:t>tutoria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842577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Imported server assessmen</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22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4186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9:23 AM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887264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334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800">
                <a:solidFill>
                  <a:prstClr val="black"/>
                </a:solidFill>
                <a:latin typeface="Segoe UI"/>
              </a:rPr>
              <a:t>For more info on - </a:t>
            </a:r>
          </a:p>
          <a:p>
            <a:pPr defTabSz="932597"/>
            <a:r>
              <a:rPr lang="en-US" sz="1800">
                <a:solidFill>
                  <a:prstClr val="black"/>
                </a:solidFill>
                <a:latin typeface="Segoe UI"/>
                <a:hlinkClick r:id="rId3"/>
              </a:rPr>
              <a:t>Data collected for VMware assessment </a:t>
            </a:r>
            <a:endParaRPr lang="en-US" sz="1800">
              <a:solidFill>
                <a:prstClr val="black"/>
              </a:solidFill>
              <a:latin typeface="Segoe UI"/>
              <a:hlinkClick r:id="rId4"/>
            </a:endParaRPr>
          </a:p>
          <a:p>
            <a:pPr defTabSz="932597"/>
            <a:r>
              <a:rPr lang="en-US" sz="1800">
                <a:solidFill>
                  <a:prstClr val="black"/>
                </a:solidFill>
                <a:latin typeface="Segoe UI"/>
                <a:hlinkClick r:id="rId5"/>
              </a:rPr>
              <a:t>Data collected for Hyper-V assessment </a:t>
            </a:r>
            <a:endParaRPr lang="en-US" sz="1800">
              <a:solidFill>
                <a:prstClr val="black"/>
              </a:solidFill>
              <a:latin typeface="Segoe UI"/>
              <a:hlinkClick r:id="rId4"/>
            </a:endParaRPr>
          </a:p>
          <a:p>
            <a:pPr defTabSz="932597"/>
            <a:r>
              <a:rPr lang="en-US" sz="1800">
                <a:solidFill>
                  <a:prstClr val="black"/>
                </a:solidFill>
                <a:latin typeface="Segoe UI"/>
                <a:hlinkClick r:id="rId6"/>
              </a:rPr>
              <a:t>Data collected for Physical server assessment</a:t>
            </a:r>
            <a:endParaRPr lang="en-US" sz="1800" b="1" i="0" u="none" strike="noStrike" kern="12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276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526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1800">
              <a:solidFill>
                <a:prstClr val="black"/>
              </a:solidFill>
              <a:latin typeface="Segoe UI"/>
              <a:hlinkClick r:id="rId3"/>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580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Discovery is key. </a:t>
            </a:r>
          </a:p>
          <a:p>
            <a:endParaRPr lang="en-GB" dirty="0"/>
          </a:p>
          <a:p>
            <a:r>
              <a:rPr lang="en-GB" dirty="0"/>
              <a:t>Gartner released an article last week talking about how cloud migration clouds go wrong and one of those reasons was because the assessment, discovery piece was rushed. </a:t>
            </a:r>
          </a:p>
          <a:p>
            <a:endParaRPr lang="en-GB" dirty="0"/>
          </a:p>
          <a:p>
            <a:pPr algn="l" rtl="0"/>
            <a:r>
              <a:rPr lang="en-GB" b="0" i="0" dirty="0">
                <a:solidFill>
                  <a:srgbClr val="000000"/>
                </a:solidFill>
                <a:effectLst/>
                <a:latin typeface="Graphik"/>
              </a:rPr>
              <a:t>Failing to fully assess the workloads to be migrated is a common mistake, resulting in incomplete specification of migration requirements and downstream scope creep. </a:t>
            </a:r>
          </a:p>
          <a:p>
            <a:endParaRPr lang="en-GB" dirty="0"/>
          </a:p>
          <a:p>
            <a:endParaRPr lang="en-GB" dirty="0"/>
          </a:p>
          <a:p>
            <a:r>
              <a:rPr lang="en-GB" dirty="0"/>
              <a:t>I’ve seen that happen unfortunately with customers and I’m sure you have as well.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272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77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support </a:t>
            </a:r>
            <a:endParaRPr lang="en-US" sz="900">
              <a:solidFill>
                <a:prstClr val="black"/>
              </a:solidFill>
              <a:latin typeface="Segoe UI"/>
              <a:hlinkClick r:id="rId5"/>
            </a:endParaRPr>
          </a:p>
          <a:p>
            <a:pPr defTabSz="932597"/>
            <a:r>
              <a:rPr lang="en-US" sz="900">
                <a:solidFill>
                  <a:prstClr val="black"/>
                </a:solidFill>
                <a:latin typeface="Segoe UI"/>
                <a:hlinkClick r:id="rId6"/>
              </a:rPr>
              <a:t>Hyper-V migration support</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migration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2497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994791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404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Agentless VMware migration tutorial</a:t>
            </a:r>
            <a:endParaRPr lang="en-US" sz="900" dirty="0">
              <a:solidFill>
                <a:prstClr val="black"/>
              </a:solidFill>
              <a:latin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03554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when you talk about migration and discovery to a customer the temptation might be to actually just throw Azure Migrate into the customers environment but you need to understand if it’s the right tool for the customer. </a:t>
            </a:r>
          </a:p>
          <a:p>
            <a:endParaRPr lang="en-GB" dirty="0"/>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880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Hyper-V migration tutorial</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2048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073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gradFill>
                  <a:gsLst>
                    <a:gs pos="2917">
                      <a:srgbClr val="1A1A1A"/>
                    </a:gs>
                    <a:gs pos="30000">
                      <a:srgbClr val="1A1A1A"/>
                    </a:gs>
                  </a:gsLst>
                  <a:lin ang="5400000" scaled="0"/>
                </a:gradFill>
                <a:cs typeface="Segoe UI Semilight" panose="020B0402040204020203" pitchFamily="34" charset="0"/>
              </a:rPr>
              <a:t>For more info on - </a:t>
            </a:r>
            <a:r>
              <a:rPr lang="en-US" sz="900">
                <a:solidFill>
                  <a:prstClr val="black"/>
                </a:solidFill>
                <a:latin typeface="Segoe UI"/>
                <a:hlinkClick r:id="rId3"/>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71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tutorial for physical</a:t>
            </a:r>
            <a:endParaRPr lang="en-US" sz="900">
              <a:solidFill>
                <a:prstClr val="black"/>
              </a:solidFill>
              <a:latin typeface="Segoe UI"/>
            </a:endParaRPr>
          </a:p>
          <a:p>
            <a:pPr defTabSz="932597"/>
            <a:r>
              <a:rPr lang="en-US" sz="900">
                <a:solidFill>
                  <a:prstClr val="black"/>
                </a:solidFill>
                <a:latin typeface="Segoe UI"/>
                <a:hlinkClick r:id="rId5"/>
              </a:rPr>
              <a:t>Agent-based migration tutorial for AWS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767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components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822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679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Replication appliance capacity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Process server sizing</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914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64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Bandwidth consumption and estimation</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Throttling for agentless VMware</a:t>
            </a:r>
            <a:endParaRPr lang="en-US" sz="900">
              <a:solidFill>
                <a:prstClr val="black"/>
              </a:solidFill>
              <a:latin typeface="Segoe UI"/>
            </a:endParaRPr>
          </a:p>
          <a:p>
            <a:pPr defTabSz="932597"/>
            <a:r>
              <a:rPr lang="en-US" sz="900">
                <a:solidFill>
                  <a:prstClr val="black"/>
                </a:solidFill>
                <a:latin typeface="Segoe UI"/>
                <a:hlinkClick r:id="rId5"/>
              </a:rPr>
              <a:t>Throttling for agentless Hyper-V</a:t>
            </a:r>
            <a:endParaRPr lang="en-US" sz="900">
              <a:solidFill>
                <a:prstClr val="black"/>
              </a:solidFill>
              <a:latin typeface="Segoe UI"/>
            </a:endParaRPr>
          </a:p>
          <a:p>
            <a:pPr defTabSz="932597"/>
            <a:r>
              <a:rPr lang="en-US" sz="900">
                <a:solidFill>
                  <a:prstClr val="black"/>
                </a:solidFill>
                <a:latin typeface="Segoe UI"/>
                <a:hlinkClick r:id="rId6"/>
              </a:rPr>
              <a:t>Throttling for agent-based migrations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Test Migrations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5271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1668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a:solidFill>
                  <a:schemeClr val="tx2"/>
                </a:solidFill>
                <a:cs typeface="Segoe UI Semilight" panose="020B0402040204020203" pitchFamily="34" charset="0"/>
              </a:rPr>
              <a:t>Learn more </a:t>
            </a:r>
            <a:r>
              <a:rPr lang="en-US" sz="1000">
                <a:gradFill>
                  <a:gsLst>
                    <a:gs pos="2917">
                      <a:srgbClr val="1A1A1A"/>
                    </a:gs>
                    <a:gs pos="30000">
                      <a:srgbClr val="1A1A1A"/>
                    </a:gs>
                  </a:gsLst>
                  <a:lin ang="5400000" scaled="0"/>
                </a:gradFill>
                <a:cs typeface="Segoe UI Semilight" panose="020B0402040204020203" pitchFamily="34" charset="0"/>
              </a:rPr>
              <a:t>- </a:t>
            </a:r>
            <a:r>
              <a:rPr lang="en-US" sz="900">
                <a:hlinkClick r:id="rId3"/>
              </a:rPr>
              <a:t>Replicate data over ExpressRoute with Azure Migrate Server Migration - Azure Migrate | Microsoft Docs</a:t>
            </a:r>
            <a:endParaRPr lang="en-US" sz="900"/>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956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hlinkClick r:id="rId3"/>
              </a:rPr>
              <a:t>Using Azure Migrate with private endpoints - Azure Migrate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155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46637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b="1" dirty="0">
                <a:solidFill>
                  <a:srgbClr val="0070C0"/>
                </a:solidFill>
                <a:effectLst/>
                <a:ea typeface="Calibri" panose="020F0502020204030204" pitchFamily="34" charset="0"/>
              </a:rPr>
              <a:t>Get started: </a:t>
            </a:r>
          </a:p>
          <a:p>
            <a:pPr marL="171450" marR="0" indent="-171450">
              <a:spcBef>
                <a:spcPts val="0"/>
              </a:spcBef>
              <a:spcAft>
                <a:spcPts val="0"/>
              </a:spcAft>
              <a:buFont typeface="Arial" panose="020B0604020202020204" pitchFamily="34" charset="0"/>
              <a:buChar char="•"/>
            </a:pPr>
            <a:r>
              <a:rPr lang="en-US" sz="900" i="0" dirty="0">
                <a:solidFill>
                  <a:srgbClr val="171717"/>
                </a:solidFill>
                <a:effectLst/>
              </a:rPr>
              <a:t>Discover, assess, and migrate servers over a private network using Azure Private Link. </a:t>
            </a:r>
            <a:r>
              <a:rPr lang="en-US" sz="900" dirty="0">
                <a:effectLst/>
                <a:ea typeface="Calibri" panose="020F0502020204030204" pitchFamily="34" charset="0"/>
              </a:rPr>
              <a:t>- </a:t>
            </a:r>
            <a:r>
              <a:rPr lang="en-US" sz="900" u="sng" dirty="0">
                <a:solidFill>
                  <a:srgbClr val="0563C1"/>
                </a:solidFill>
                <a:effectLst/>
                <a:ea typeface="Calibri" panose="020F0502020204030204" pitchFamily="34" charset="0"/>
                <a:hlinkClick r:id="rId3"/>
              </a:rPr>
              <a:t>Using Azure Migrate with private endpoints - Azure Migrate | Microsoft Docs</a:t>
            </a:r>
            <a:r>
              <a:rPr lang="en-US" sz="900" dirty="0">
                <a:solidFill>
                  <a:srgbClr val="0563C1"/>
                </a:solidFill>
                <a:effectLst/>
                <a:ea typeface="Calibri" panose="020F0502020204030204" pitchFamily="34" charset="0"/>
              </a:rPr>
              <a:t>.</a:t>
            </a:r>
            <a:r>
              <a:rPr lang="en-US" sz="900" dirty="0">
                <a:effectLst/>
                <a:ea typeface="Calibri" panose="020F0502020204030204" pitchFamily="34" charset="0"/>
              </a:rPr>
              <a:t> </a:t>
            </a:r>
          </a:p>
          <a:p>
            <a:pPr marL="171450" marR="0" lvl="0" indent="-171450" algn="l" defTabSz="932742"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Replicate data over ExpressRoute with Azure Migrate: Server Migration </a:t>
            </a:r>
            <a:r>
              <a:rPr lang="en-US" sz="900" dirty="0">
                <a:effectLst/>
                <a:ea typeface="Calibri" panose="020F0502020204030204" pitchFamily="34" charset="0"/>
              </a:rPr>
              <a:t>- </a:t>
            </a:r>
            <a:r>
              <a:rPr lang="en-US" dirty="0">
                <a:hlinkClick r:id="rId4"/>
              </a:rPr>
              <a:t>Replicate data over ExpressRoute with Azure Migrate Server Migration - Azure Migrate | Microsoft Docs</a:t>
            </a:r>
            <a:endParaRPr lang="en-US" sz="900" dirty="0">
              <a:effectLst/>
              <a:ea typeface="Calibri" panose="020F0502020204030204" pitchFamily="34" charset="0"/>
            </a:endParaRPr>
          </a:p>
          <a:p>
            <a:pPr marL="171450" indent="-171450">
              <a:buFont typeface="Arial" panose="020B0604020202020204" pitchFamily="34" charset="0"/>
              <a:buChar char="•"/>
            </a:pPr>
            <a:r>
              <a:rPr lang="en-US" sz="900" dirty="0">
                <a:solidFill>
                  <a:srgbClr val="171717"/>
                </a:solidFill>
              </a:rPr>
              <a:t>T</a:t>
            </a:r>
            <a:r>
              <a:rPr lang="en-US" sz="900" i="0" dirty="0">
                <a:solidFill>
                  <a:srgbClr val="171717"/>
                </a:solidFill>
                <a:effectLst/>
              </a:rPr>
              <a:t>roubleshoot network connectivity issues using Azure Migrate with private endpoints – </a:t>
            </a:r>
            <a:r>
              <a:rPr lang="en-US" dirty="0">
                <a:hlinkClick r:id="rId5"/>
              </a:rPr>
              <a:t>Troubleshoot network connectivity issues - Azure Migrate | Microsoft Docs</a:t>
            </a:r>
            <a:endParaRPr lang="en-US" sz="900" i="0" dirty="0">
              <a:solidFill>
                <a:srgbClr val="171717"/>
              </a:solidFill>
              <a:effectLst/>
            </a:endParaRPr>
          </a:p>
          <a:p>
            <a:pPr marL="171450" indent="-171450">
              <a:buFont typeface="Arial" panose="020B0604020202020204" pitchFamily="34" charset="0"/>
              <a:buChar char="•"/>
            </a:pPr>
            <a:r>
              <a:rPr lang="en-US" sz="900" dirty="0"/>
              <a:t>A</a:t>
            </a:r>
            <a:r>
              <a:rPr lang="en-US" sz="900" i="0" dirty="0">
                <a:solidFill>
                  <a:srgbClr val="171717"/>
                </a:solidFill>
                <a:effectLst/>
              </a:rPr>
              <a:t>dditional DNS settings </a:t>
            </a:r>
            <a:r>
              <a:rPr lang="en-US" sz="900" dirty="0">
                <a:solidFill>
                  <a:srgbClr val="171717"/>
                </a:solidFill>
              </a:rPr>
              <a:t>may be required to establish private endpoint connectivity. </a:t>
            </a:r>
            <a:r>
              <a:rPr lang="en-US" sz="900" i="0" dirty="0">
                <a:solidFill>
                  <a:srgbClr val="171717"/>
                </a:solidFill>
                <a:effectLst/>
              </a:rPr>
              <a:t>Learn more - </a:t>
            </a:r>
            <a:r>
              <a:rPr lang="fr-FR" sz="900" dirty="0">
                <a:hlinkClick r:id="rId6"/>
              </a:rPr>
              <a:t>Azure Private Endpoint DNS configuration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211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DNS configuration </a:t>
            </a:r>
            <a:r>
              <a:rPr lang="fr-FR" sz="900">
                <a:hlinkClick r:id="rId3"/>
              </a:rPr>
              <a:t>Azure Private Endpoint DNS configuration | Microsoft Docs</a:t>
            </a:r>
            <a:endParaRPr lang="en-US" sz="900" spc="-5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3308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7779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906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7065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0726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5422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For each vCenter Server, you need to deploy one Azure Migrate appliance. Therefore, you need to deploy five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All five appliances </a:t>
            </a:r>
            <a:r>
              <a:rPr lang="en-US" sz="1800" u="sng" dirty="0">
                <a:effectLst/>
                <a:latin typeface="Segoe UI" panose="020B0502040204020203" pitchFamily="34" charset="0"/>
                <a:ea typeface="Times New Roman" panose="02020603050405020304" pitchFamily="18" charset="0"/>
              </a:rPr>
              <a:t>can</a:t>
            </a:r>
            <a:r>
              <a:rPr lang="en-US" sz="1800" dirty="0">
                <a:effectLst/>
                <a:latin typeface="Segoe UI" panose="020B0502040204020203" pitchFamily="34" charset="0"/>
                <a:ea typeface="Times New Roman" panose="02020603050405020304" pitchFamily="18" charset="0"/>
              </a:rPr>
              <a:t> be part of one project in this case. We usually don’t recommend deploying multiple appliances in one project, but in this case it will work. This is because there will not be overlapped discovery as appliance will discover VMs from different datacenters. </a:t>
            </a:r>
            <a:r>
              <a:rPr lang="en-US" sz="1800" u="sng" dirty="0">
                <a:solidFill>
                  <a:srgbClr val="0563C1"/>
                </a:solidFill>
                <a:effectLst/>
                <a:latin typeface="Segoe UI" panose="020B0502040204020203" pitchFamily="34" charset="0"/>
                <a:ea typeface="Times New Roman" panose="02020603050405020304" pitchFamily="18" charset="0"/>
                <a:hlinkClick r:id="rId3"/>
              </a:rPr>
              <a:t>Learn more</a:t>
            </a:r>
            <a:r>
              <a:rPr lang="en-US" sz="1800" dirty="0">
                <a:effectLst/>
                <a:latin typeface="Segoe UI" panose="020B0502040204020203" pitchFamily="34" charset="0"/>
                <a:ea typeface="Times New Roman" panose="02020603050405020304" pitchFamily="18" charset="0"/>
              </a:rPr>
              <a:t>.</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You can replicate VMs discovered from one appliance to exactly one region, locked at the time of first replication. So, five different appliances can be used to migrate to five different regions.</a:t>
            </a:r>
            <a:endParaRPr lang="en-GB" sz="1800" dirty="0">
              <a:effectLst/>
              <a:latin typeface="Calibri" panose="020F0502020204030204" pitchFamily="34" charset="0"/>
              <a:ea typeface="Calibri" panose="020F0502020204030204" pitchFamily="34" charset="0"/>
            </a:endParaRPr>
          </a:p>
          <a:p>
            <a:endParaRPr lang="en-GB" dirty="0"/>
          </a:p>
          <a:p>
            <a:endParaRPr lang="en-GB" dirty="0"/>
          </a:p>
          <a:p>
            <a:r>
              <a:rPr lang="en-US" sz="1800" dirty="0">
                <a:effectLst/>
                <a:latin typeface="Segoe UI" panose="020B0502040204020203" pitchFamily="34" charset="0"/>
                <a:ea typeface="Calibri" panose="020F0502020204030204" pitchFamily="34" charset="0"/>
              </a:rPr>
              <a:t>A good mental model to think about it is: </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Start from one vCenter Server</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appliances will be equal to the number of regions you want to replicate the VMs to</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projects will be equal to the number of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Replicate the same for n number of vCenter Servers</a:t>
            </a:r>
            <a:endParaRPr lang="en-GB" sz="1800" dirty="0">
              <a:effectLst/>
              <a:latin typeface="Calibri" panose="020F0502020204030204" pitchFamily="34" charset="0"/>
              <a:ea typeface="Calibri" panose="020F0502020204030204" pitchFamily="34" charset="0"/>
            </a:endParaRP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3728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Agentless migration is supported. </a:t>
            </a:r>
          </a:p>
          <a:p>
            <a:endParaRPr lang="en-GB" dirty="0"/>
          </a:p>
          <a:p>
            <a:r>
              <a:rPr lang="en-GB" dirty="0"/>
              <a:t>For discovery, think of them as physical servers or look to the CSV import to bring the details into Azure Migrate. </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19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7743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Correct date and time can help avoid some trivial issues you might encounter</a:t>
            </a:r>
          </a:p>
          <a:p>
            <a:pPr marL="171450" indent="-171450">
              <a:buFontTx/>
              <a:buChar char="-"/>
            </a:pPr>
            <a:endParaRPr lang="en-GB" dirty="0"/>
          </a:p>
          <a:p>
            <a:pPr marL="171450" indent="-171450">
              <a:buFontTx/>
              <a:buChar char="-"/>
            </a:pPr>
            <a:r>
              <a:rPr lang="en-GB" dirty="0"/>
              <a:t>Rebooting your source </a:t>
            </a:r>
            <a:r>
              <a:rPr lang="en-GB" dirty="0" err="1"/>
              <a:t>vms</a:t>
            </a:r>
            <a:r>
              <a:rPr lang="en-GB" dirty="0"/>
              <a:t> before you start to migrate also avoids issues again</a:t>
            </a:r>
          </a:p>
          <a:p>
            <a:pPr marL="171450" indent="-171450">
              <a:buFontTx/>
              <a:buChar char="-"/>
            </a:pPr>
            <a:endParaRPr lang="en-GB" dirty="0"/>
          </a:p>
          <a:p>
            <a:pPr marL="171450" indent="-171450">
              <a:buFontTx/>
              <a:buChar char="-"/>
            </a:pPr>
            <a:r>
              <a:rPr lang="en-GB" dirty="0"/>
              <a:t>Test your migrations in a restricted area, make sure access to production environments are restricted unless you want that kind of testing in production. </a:t>
            </a:r>
          </a:p>
          <a:p>
            <a:pPr marL="171450" indent="-171450">
              <a:buFontTx/>
              <a:buChar char="-"/>
            </a:pPr>
            <a:endParaRPr lang="en-GB" dirty="0"/>
          </a:p>
          <a:p>
            <a:pPr marL="171450" indent="-171450">
              <a:buFontTx/>
              <a:buChar char="-"/>
            </a:pPr>
            <a:r>
              <a:rPr lang="en-GB" dirty="0"/>
              <a:t>When replicating traffic to azure look at networking throttling, the migrate appliance has various methods of doing that but maybe the network team could do something as well, try not to bring down the network with replication traffic</a:t>
            </a:r>
          </a:p>
          <a:p>
            <a:pPr marL="171450" indent="-171450">
              <a:buFontTx/>
              <a:buChar char="-"/>
            </a:pPr>
            <a:endParaRPr lang="en-GB" dirty="0"/>
          </a:p>
          <a:p>
            <a:pPr marL="171450" indent="-171450">
              <a:buFontTx/>
              <a:buChar char="-"/>
            </a:pPr>
            <a:r>
              <a:rPr lang="en-GB" dirty="0"/>
              <a:t>And when you are creating your migrate project don’t put it in a production resource group, put it in one that can be easily deleted once your migration project is finished.  Making sure you clean up behind you.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31-May-22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32722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85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7.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18.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7.xml"/><Relationship Id="rId6" Type="http://schemas.openxmlformats.org/officeDocument/2006/relationships/image" Target="../media/image35.png"/><Relationship Id="rId5" Type="http://schemas.openxmlformats.org/officeDocument/2006/relationships/image" Target="../media/image39.emf"/><Relationship Id="rId4" Type="http://schemas.openxmlformats.org/officeDocument/2006/relationships/image" Target="../media/image3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0.jpeg"/><Relationship Id="rId1" Type="http://schemas.openxmlformats.org/officeDocument/2006/relationships/slideMaster" Target="../slideMasters/slideMaster7.xml"/><Relationship Id="rId4" Type="http://schemas.openxmlformats.org/officeDocument/2006/relationships/image" Target="../media/image35.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5" name="Content Placeholder 4">
            <a:extLst>
              <a:ext uri="{FF2B5EF4-FFF2-40B4-BE49-F238E27FC236}">
                <a16:creationId xmlns:a16="http://schemas.microsoft.com/office/drawing/2014/main" id="{E7DFE722-CC36-EA44-90F7-B72B2B691858}"/>
              </a:ext>
            </a:extLst>
          </p:cNvPr>
          <p:cNvSpPr>
            <a:spLocks noGrp="1"/>
          </p:cNvSpPr>
          <p:nvPr>
            <p:ph sz="quarter" idx="10"/>
          </p:nvPr>
        </p:nvSpPr>
        <p:spPr>
          <a:xfrm>
            <a:off x="463550" y="1182688"/>
            <a:ext cx="11533188" cy="377411"/>
          </a:xfrm>
        </p:spPr>
        <p:txBody>
          <a:bodyPr vert="horz" wrap="square" lIns="0" tIns="0" rIns="0" bIns="0" rtlCol="0" anchor="t">
            <a:spAutoFit/>
          </a:bodyPr>
          <a:lstStyle>
            <a:lvl1pPr>
              <a:defRPr lang="en-US" sz="2400" b="0" strike="noStrike" cap="none" smtClean="0">
                <a:ln w="3175">
                  <a:noFill/>
                </a:ln>
                <a:solidFill>
                  <a:schemeClr val="tx2"/>
                </a:solidFill>
                <a:effectLst/>
                <a:latin typeface="+mj-lt"/>
                <a:cs typeface="Segoe UI" pitchFamily="34" charset="0"/>
              </a:defRPr>
            </a:lvl1pPr>
            <a:lvl2pPr>
              <a:defRPr lang="en-US" sz="1600" smtClean="0">
                <a:solidFill>
                  <a:schemeClr val="tx2"/>
                </a:solidFill>
                <a:latin typeface="+mj-lt"/>
              </a:defRPr>
            </a:lvl2pPr>
            <a:lvl3pPr>
              <a:defRPr lang="en-US" sz="1600" smtClean="0">
                <a:solidFill>
                  <a:schemeClr val="tx2"/>
                </a:solidFill>
                <a:latin typeface="+mj-lt"/>
              </a:defRPr>
            </a:lvl3pPr>
            <a:lvl4pPr>
              <a:defRPr lang="en-US" sz="1600" smtClean="0">
                <a:solidFill>
                  <a:schemeClr val="tx2"/>
                </a:solidFill>
                <a:latin typeface="+mj-lt"/>
              </a:defRPr>
            </a:lvl4pPr>
            <a:lvl5pPr>
              <a:defRPr lang="en-US" sz="1600">
                <a:solidFill>
                  <a:schemeClr val="tx2"/>
                </a:solidFill>
                <a:latin typeface="+mj-lt"/>
              </a:defRPr>
            </a:lvl5pPr>
          </a:lstStyle>
          <a:p>
            <a:pPr lvl="0">
              <a:lnSpc>
                <a:spcPts val="3200"/>
              </a:lnSpc>
              <a:spcBef>
                <a:spcPct val="0"/>
              </a:spcBef>
            </a:pPr>
            <a:r>
              <a:rPr lang="en-US"/>
              <a:t>Click to edit Master text styles</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86971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2226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0833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13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5615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596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0406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971605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Tree>
    <p:extLst>
      <p:ext uri="{BB962C8B-B14F-4D97-AF65-F5344CB8AC3E}">
        <p14:creationId xmlns:p14="http://schemas.microsoft.com/office/powerpoint/2010/main" val="2023537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38135281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7405174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438668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3711237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27339665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40688035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4734958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32121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087240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626076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Tree>
    <p:extLst>
      <p:ext uri="{BB962C8B-B14F-4D97-AF65-F5344CB8AC3E}">
        <p14:creationId xmlns:p14="http://schemas.microsoft.com/office/powerpoint/2010/main" val="1602826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6809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8902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324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837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036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809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7004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78480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5305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95915" y="3884229"/>
            <a:ext cx="9332215" cy="878959"/>
          </a:xfrm>
          <a:prstGeom prst="rect">
            <a:avLst/>
          </a:prstGeom>
        </p:spPr>
        <p:txBody>
          <a:bodyPr lIns="0" tIns="0" rIns="0" bIns="0"/>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600058" y="3027877"/>
            <a:ext cx="9327356" cy="565027"/>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11137643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2349974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331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1601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9A9F-6487-4B60-BB45-EB8E0B5A4A7D}"/>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E9048-D93D-4CAF-A128-7D6638FA7DE2}"/>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552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4038043"/>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553998"/>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06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0145037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7074742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58211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465138" y="1114561"/>
            <a:ext cx="11887195" cy="51706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Tree>
    <p:extLst>
      <p:ext uri="{BB962C8B-B14F-4D97-AF65-F5344CB8AC3E}">
        <p14:creationId xmlns:p14="http://schemas.microsoft.com/office/powerpoint/2010/main" val="22009543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247926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1521787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77387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2793497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44632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3265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5" y="210210"/>
            <a:ext cx="5695363" cy="6537434"/>
          </a:xfrm>
          <a:prstGeom prst="rect">
            <a:avLst/>
          </a:prstGeom>
        </p:spPr>
      </p:pic>
    </p:spTree>
    <p:extLst>
      <p:ext uri="{BB962C8B-B14F-4D97-AF65-F5344CB8AC3E}">
        <p14:creationId xmlns:p14="http://schemas.microsoft.com/office/powerpoint/2010/main" val="427972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3" y="327993"/>
            <a:ext cx="5522090" cy="6338542"/>
          </a:xfrm>
          <a:prstGeom prst="rect">
            <a:avLst/>
          </a:prstGeom>
        </p:spPr>
      </p:pic>
    </p:spTree>
    <p:extLst>
      <p:ext uri="{BB962C8B-B14F-4D97-AF65-F5344CB8AC3E}">
        <p14:creationId xmlns:p14="http://schemas.microsoft.com/office/powerpoint/2010/main" val="226782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6389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9" y="0"/>
            <a:ext cx="6202018" cy="6994525"/>
          </a:xfrm>
          <a:prstGeom prst="rect">
            <a:avLst/>
          </a:prstGeom>
        </p:spPr>
      </p:pic>
    </p:spTree>
    <p:extLst>
      <p:ext uri="{BB962C8B-B14F-4D97-AF65-F5344CB8AC3E}">
        <p14:creationId xmlns:p14="http://schemas.microsoft.com/office/powerpoint/2010/main" val="10210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33428" y="0"/>
            <a:ext cx="6093577" cy="6994525"/>
          </a:xfrm>
          <a:prstGeom prst="rect">
            <a:avLst/>
          </a:prstGeom>
        </p:spPr>
      </p:pic>
    </p:spTree>
    <p:extLst>
      <p:ext uri="{BB962C8B-B14F-4D97-AF65-F5344CB8AC3E}">
        <p14:creationId xmlns:p14="http://schemas.microsoft.com/office/powerpoint/2010/main" val="31548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9829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24005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86158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1192215"/>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6" y="1192215"/>
            <a:ext cx="558414" cy="3862387"/>
          </a:xfrm>
          <a:prstGeom prst="rect">
            <a:avLst/>
          </a:prstGeom>
        </p:spPr>
        <p:txBody>
          <a:bodyPr wrap="square" lIns="0" tIns="0" rIns="0" bIns="0">
            <a:noAutofit/>
          </a:bodyPr>
          <a:lstStyle>
            <a:lvl1pPr marL="0" indent="0" defTabSz="517327">
              <a:spcAft>
                <a:spcPts val="500"/>
              </a:spcAft>
              <a:buNone/>
              <a:defRPr sz="1800" spc="0" baseline="0">
                <a:solidFill>
                  <a:schemeClr val="tx2"/>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80" y="1192214"/>
            <a:ext cx="3356359" cy="3862387"/>
          </a:xfrm>
          <a:prstGeom prst="rect">
            <a:avLst/>
          </a:prstGeom>
        </p:spPr>
        <p:txBody>
          <a:bodyPr wrap="square" lIns="0" tIns="0" rIns="0" bIns="0">
            <a:noAutofit/>
          </a:bodyPr>
          <a:lstStyle>
            <a:lvl1pPr marL="0" indent="0" defTabSz="517327">
              <a:spcAft>
                <a:spcPts val="500"/>
              </a:spcAft>
              <a:buNone/>
              <a:defRPr sz="1800" spc="0" baseline="0">
                <a:solidFill>
                  <a:srgbClr val="000000"/>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577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40"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024" indent="0">
              <a:buNone/>
              <a:defRPr/>
            </a:lvl3pPr>
            <a:lvl4pPr marL="685537" indent="0">
              <a:buNone/>
              <a:defRPr/>
            </a:lvl4pPr>
            <a:lvl5pPr marL="914049"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40" y="3075739"/>
            <a:ext cx="11533187" cy="220510"/>
          </a:xfrm>
          <a:prstGeom prst="rect">
            <a:avLst/>
          </a:prstGeom>
        </p:spPr>
        <p:txBody>
          <a:bodyPr lIns="0" tIns="0" rIns="0" bIns="0"/>
          <a:lstStyle>
            <a:lvl1pPr marL="0" indent="0">
              <a:lnSpc>
                <a:spcPts val="1800"/>
              </a:lnSpc>
              <a:spcBef>
                <a:spcPts val="0"/>
              </a:spcBef>
              <a:buNone/>
              <a:defRPr sz="1398" b="0" spc="0">
                <a:solidFill>
                  <a:schemeClr val="tx2"/>
                </a:solidFill>
                <a:latin typeface="+mj-lt"/>
              </a:defRPr>
            </a:lvl1pPr>
            <a:lvl2pPr marL="0" indent="0">
              <a:lnSpc>
                <a:spcPts val="1800"/>
              </a:lnSpc>
              <a:spcBef>
                <a:spcPts val="0"/>
              </a:spcBef>
              <a:buNone/>
              <a:defRPr sz="1398" spc="0">
                <a:solidFill>
                  <a:srgbClr val="000000"/>
                </a:solidFill>
              </a:defRPr>
            </a:lvl2pPr>
            <a:lvl3pPr marL="457024" indent="0">
              <a:buNone/>
              <a:defRPr/>
            </a:lvl3pPr>
            <a:lvl4pPr marL="685537" indent="0">
              <a:buNone/>
              <a:defRPr/>
            </a:lvl4pPr>
            <a:lvl5pPr marL="914049"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40" y="4593491"/>
            <a:ext cx="11533187" cy="153888"/>
          </a:xfrm>
          <a:prstGeom prst="rect">
            <a:avLst/>
          </a:prstGeom>
        </p:spPr>
        <p:txBody>
          <a:bodyPr lIns="0" tIns="0" rIns="0" bIns="0"/>
          <a:lstStyle>
            <a:lvl1pPr marL="0" indent="0">
              <a:lnSpc>
                <a:spcPts val="1198"/>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024" indent="0">
              <a:buNone/>
              <a:defRPr/>
            </a:lvl3pPr>
            <a:lvl4pPr marL="685537"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8" y="4385526"/>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8"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Medium: body copy Segoe UI Regular 14/18</a:t>
            </a:r>
          </a:p>
        </p:txBody>
      </p:sp>
    </p:spTree>
    <p:extLst>
      <p:ext uri="{BB962C8B-B14F-4D97-AF65-F5344CB8AC3E}">
        <p14:creationId xmlns:p14="http://schemas.microsoft.com/office/powerpoint/2010/main" val="34418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4"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5"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4"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300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4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7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0133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1"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8"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2" y="1631570"/>
            <a:ext cx="3681793" cy="3169920"/>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1"/>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40"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8"/>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2"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4"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90"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1450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9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4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5"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7"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1"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6000"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6532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324974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000000"/>
                </a:solidFill>
              </a:defRPr>
            </a:lvl1pPr>
          </a:lstStyle>
          <a:p>
            <a:pPr marL="0" lvl="0">
              <a:lnSpc>
                <a:spcPts val="5598"/>
              </a:lnSpc>
            </a:pPr>
            <a:r>
              <a:rPr lang="en-US"/>
              <a:t>Section title</a:t>
            </a:r>
          </a:p>
        </p:txBody>
      </p:sp>
    </p:spTree>
    <p:extLst>
      <p:ext uri="{BB962C8B-B14F-4D97-AF65-F5344CB8AC3E}">
        <p14:creationId xmlns:p14="http://schemas.microsoft.com/office/powerpoint/2010/main" val="3411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FFFFFF"/>
                </a:solidFill>
              </a:defRPr>
            </a:lvl1pPr>
          </a:lstStyle>
          <a:p>
            <a:pPr marL="0" lvl="0">
              <a:lnSpc>
                <a:spcPts val="5598"/>
              </a:lnSpc>
            </a:pPr>
            <a:r>
              <a:rPr lang="en-US"/>
              <a:t>Section title</a:t>
            </a:r>
          </a:p>
        </p:txBody>
      </p:sp>
    </p:spTree>
    <p:extLst>
      <p:ext uri="{BB962C8B-B14F-4D97-AF65-F5344CB8AC3E}">
        <p14:creationId xmlns:p14="http://schemas.microsoft.com/office/powerpoint/2010/main" val="310636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chemeClr val="tx1"/>
                </a:solidFill>
              </a:defRPr>
            </a:lvl1pPr>
          </a:lstStyle>
          <a:p>
            <a:pPr marL="0" lvl="0">
              <a:lnSpc>
                <a:spcPts val="5598"/>
              </a:lnSpc>
            </a:pPr>
            <a:r>
              <a:rPr lang="en-US"/>
              <a:t>Section title</a:t>
            </a:r>
          </a:p>
        </p:txBody>
      </p:sp>
    </p:spTree>
    <p:extLst>
      <p:ext uri="{BB962C8B-B14F-4D97-AF65-F5344CB8AC3E}">
        <p14:creationId xmlns:p14="http://schemas.microsoft.com/office/powerpoint/2010/main" val="2652914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40" y="632781"/>
            <a:ext cx="5653087" cy="411162"/>
          </a:xfrm>
          <a:prstGeom prst="rect">
            <a:avLst/>
          </a:prstGeom>
        </p:spPr>
        <p:txBody>
          <a:bodyPr wrap="square" lIns="0" tIns="0" rIns="0" bIns="0">
            <a:spAutoFit/>
          </a:bodyPr>
          <a:lstStyle>
            <a:lvl1pPr>
              <a:lnSpc>
                <a:spcPts val="3198"/>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40" y="1960862"/>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5"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40"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9"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583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5"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3" y="2195641"/>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1"/>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4"/>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5"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40"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8"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40"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1154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40" y="1961081"/>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500"/>
            <a:ext cx="4853622" cy="2571524"/>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7735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1"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40"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9"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87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5" y="496641"/>
            <a:ext cx="11087895" cy="6497884"/>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1397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1" y="1989616"/>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7" y="5973763"/>
            <a:ext cx="3690937" cy="307777"/>
          </a:xfrm>
          <a:prstGeom prst="rect">
            <a:avLst/>
          </a:prstGeom>
        </p:spPr>
        <p:txBody>
          <a:bodyPr lIns="0" tIns="0" rIns="0" bIns="0"/>
          <a:lstStyle>
            <a:lvl1pPr marL="0" indent="0">
              <a:lnSpc>
                <a:spcPts val="1198"/>
              </a:lnSpc>
              <a:spcBef>
                <a:spcPts val="900"/>
              </a:spcBef>
              <a:buFont typeface="Arial" panose="020B0604020202020204" pitchFamily="34" charset="0"/>
              <a:buNone/>
              <a:defRPr sz="1000" b="0" i="0" spc="0">
                <a:solidFill>
                  <a:srgbClr val="000000"/>
                </a:solidFill>
                <a:latin typeface="+mn-lt"/>
              </a:defRPr>
            </a:lvl1pPr>
            <a:lvl2pPr marL="0" marR="0" indent="0" algn="l" defTabSz="932384" rtl="0" eaLnBrk="1" fontAlgn="auto" latinLnBrk="0" hangingPunct="1">
              <a:lnSpc>
                <a:spcPts val="1198"/>
              </a:lnSpc>
              <a:spcBef>
                <a:spcPts val="450"/>
              </a:spcBef>
              <a:spcAft>
                <a:spcPts val="0"/>
              </a:spcAft>
              <a:buClrTx/>
              <a:buSzPct val="90000"/>
              <a:buFont typeface="Arial" panose="020B0604020202020204" pitchFamily="34" charset="0"/>
              <a:buNone/>
              <a:tabLst/>
              <a:defRPr sz="1000">
                <a:solidFill>
                  <a:schemeClr val="tx1"/>
                </a:solidFill>
              </a:defRPr>
            </a:lvl2pPr>
            <a:lvl3pPr marL="457024" indent="0">
              <a:buNone/>
              <a:defRPr/>
            </a:lvl3pPr>
            <a:lvl4pPr marL="685537" indent="0">
              <a:buNone/>
              <a:defRPr/>
            </a:lvl4pPr>
            <a:lvl5pPr marL="9140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41"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41" y="1989616"/>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6" y="1989616"/>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6"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7"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4185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40" y="4002987"/>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9430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40" y="1882013"/>
            <a:ext cx="7604125" cy="1502727"/>
          </a:xfrm>
          <a:prstGeom prst="rect">
            <a:avLst/>
          </a:prstGeom>
          <a:noFill/>
        </p:spPr>
        <p:txBody>
          <a:bodyPr lIns="0" tIns="0" rIns="0" bIns="0" anchor="t" anchorCtr="0"/>
          <a:lstStyle>
            <a:lvl1pPr>
              <a:lnSpc>
                <a:spcPct val="100000"/>
              </a:lnSpc>
              <a:spcAft>
                <a:spcPts val="1298"/>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9"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058852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40"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3428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565027"/>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3558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76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319828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432862" y="621"/>
            <a:ext cx="7003613" cy="699328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00058" y="5902796"/>
            <a:ext cx="3213274" cy="49428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95914" y="597450"/>
            <a:ext cx="1393840" cy="298433"/>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4076853" y="5675400"/>
            <a:ext cx="1356009" cy="949071"/>
          </a:xfrm>
          <a:prstGeom prst="rect">
            <a:avLst/>
          </a:prstGeom>
        </p:spPr>
      </p:pic>
    </p:spTree>
    <p:extLst>
      <p:ext uri="{BB962C8B-B14F-4D97-AF65-F5344CB8AC3E}">
        <p14:creationId xmlns:p14="http://schemas.microsoft.com/office/powerpoint/2010/main" val="46959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56" y="1"/>
            <a:ext cx="12433364" cy="6994524"/>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716" y="5490939"/>
            <a:ext cx="12455906" cy="1503586"/>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91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742683" y="5752588"/>
            <a:ext cx="1548506" cy="1083800"/>
          </a:xfrm>
          <a:prstGeom prst="rect">
            <a:avLst/>
          </a:prstGeom>
        </p:spPr>
      </p:pic>
    </p:spTree>
    <p:extLst>
      <p:ext uri="{BB962C8B-B14F-4D97-AF65-F5344CB8AC3E}">
        <p14:creationId xmlns:p14="http://schemas.microsoft.com/office/powerpoint/2010/main" val="281600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76752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99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466301"/>
            <a:ext cx="11237554" cy="565027"/>
          </a:xfr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055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844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Tree>
    <p:extLst>
      <p:ext uri="{BB962C8B-B14F-4D97-AF65-F5344CB8AC3E}">
        <p14:creationId xmlns:p14="http://schemas.microsoft.com/office/powerpoint/2010/main" val="1792494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normAutofit/>
          </a:bodyPr>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9781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normAutofit/>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6345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0"/>
            <a:ext cx="4243366" cy="5796388"/>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00923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normAutofit/>
          </a:bodyPr>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28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8" y="898382"/>
            <a:ext cx="11887195" cy="492443"/>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68384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259883"/>
            <a:ext cx="11239464" cy="1133955"/>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68986" y="6527296"/>
            <a:ext cx="296485" cy="298433"/>
          </a:xfrm>
          <a:prstGeom prst="rect">
            <a:avLst/>
          </a:prstGeom>
        </p:spPr>
      </p:pic>
    </p:spTree>
    <p:extLst>
      <p:ext uri="{BB962C8B-B14F-4D97-AF65-F5344CB8AC3E}">
        <p14:creationId xmlns:p14="http://schemas.microsoft.com/office/powerpoint/2010/main" val="8583618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146946" y="6528223"/>
            <a:ext cx="296485" cy="298433"/>
          </a:xfrm>
          <a:prstGeom prst="rect">
            <a:avLst/>
          </a:prstGeom>
        </p:spPr>
      </p:pic>
    </p:spTree>
    <p:extLst>
      <p:ext uri="{BB962C8B-B14F-4D97-AF65-F5344CB8AC3E}">
        <p14:creationId xmlns:p14="http://schemas.microsoft.com/office/powerpoint/2010/main" val="303375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34119" y="6528223"/>
            <a:ext cx="296485" cy="298433"/>
          </a:xfrm>
          <a:prstGeom prst="rect">
            <a:avLst/>
          </a:prstGeom>
        </p:spPr>
      </p:pic>
    </p:spTree>
    <p:extLst>
      <p:ext uri="{BB962C8B-B14F-4D97-AF65-F5344CB8AC3E}">
        <p14:creationId xmlns:p14="http://schemas.microsoft.com/office/powerpoint/2010/main" val="2764237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51553" y="6528223"/>
            <a:ext cx="296485" cy="298433"/>
          </a:xfrm>
          <a:prstGeom prst="rect">
            <a:avLst/>
          </a:prstGeom>
        </p:spPr>
      </p:pic>
    </p:spTree>
    <p:extLst>
      <p:ext uri="{BB962C8B-B14F-4D97-AF65-F5344CB8AC3E}">
        <p14:creationId xmlns:p14="http://schemas.microsoft.com/office/powerpoint/2010/main" val="11468377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597450"/>
            <a:ext cx="6801197" cy="5796388"/>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259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290982" y="0"/>
            <a:ext cx="4145494" cy="6994525"/>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145098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0065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290983" y="-1"/>
            <a:ext cx="4145492" cy="6994524"/>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325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745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310028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2593936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910713"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910713" cy="345294"/>
          </a:xfrm>
          <a:noFill/>
        </p:spPr>
        <p:txBody>
          <a:bodyPr wrap="square" lIns="0" tIns="0" rIns="0" bIns="0">
            <a:norm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25625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860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34379" y="6560592"/>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34380" y="2850419"/>
            <a:ext cx="9489987" cy="1792913"/>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Thank you for attending this Microsoft SPARK 3.0 session.</a:t>
            </a:r>
            <a:br>
              <a:rPr lang="en-US" sz="2856" dirty="0">
                <a:gradFill>
                  <a:gsLst>
                    <a:gs pos="2917">
                      <a:schemeClr val="tx1"/>
                    </a:gs>
                    <a:gs pos="30000">
                      <a:schemeClr val="tx1"/>
                    </a:gs>
                  </a:gsLst>
                  <a:lin ang="5400000" scaled="0"/>
                </a:gradFill>
              </a:rPr>
            </a:br>
            <a:br>
              <a:rPr lang="en-US" sz="2856" dirty="0">
                <a:gradFill>
                  <a:gsLst>
                    <a:gs pos="2917">
                      <a:schemeClr val="tx1"/>
                    </a:gs>
                    <a:gs pos="30000">
                      <a:schemeClr val="tx1"/>
                    </a:gs>
                  </a:gsLst>
                  <a:lin ang="5400000" scaled="0"/>
                </a:gradFill>
              </a:rPr>
            </a:br>
            <a:r>
              <a:rPr lang="en-US" sz="2856" dirty="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99693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89973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6" y="227014"/>
            <a:ext cx="11563349"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Tree>
    <p:extLst>
      <p:ext uri="{BB962C8B-B14F-4D97-AF65-F5344CB8AC3E}">
        <p14:creationId xmlns:p14="http://schemas.microsoft.com/office/powerpoint/2010/main" val="6747804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9" y="898383"/>
            <a:ext cx="11887195" cy="307777"/>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468" indent="0">
              <a:buFont typeface="Wingdings" panose="05000000000000000000" pitchFamily="2" charset="2"/>
              <a:buNone/>
              <a:defRPr sz="2400" b="0"/>
            </a:lvl2pPr>
            <a:lvl3pPr marL="450637" indent="0">
              <a:buFont typeface="Wingdings" panose="05000000000000000000" pitchFamily="2" charset="2"/>
              <a:buNone/>
              <a:tabLst/>
              <a:defRPr sz="2200" b="0"/>
            </a:lvl3pPr>
            <a:lvl4pPr marL="652155" indent="0">
              <a:buFont typeface="Wingdings" panose="05000000000000000000" pitchFamily="2" charset="2"/>
              <a:buNone/>
              <a:defRPr sz="2200" b="0"/>
            </a:lvl4pPr>
            <a:lvl5pPr marL="853672"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6346091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01985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94302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73782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5.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1.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theme" Target="../theme/theme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theme" Target="../theme/theme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image" Target="../media/image35.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image" Target="../media/image34.emf"/></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theme" Target="../theme/theme8.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image" Target="../media/image34.emf"/><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441332"/>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92" r:id="rId2"/>
    <p:sldLayoutId id="2147484557" r:id="rId3"/>
    <p:sldLayoutId id="2147484610" r:id="rId4"/>
    <p:sldLayoutId id="2147484558" r:id="rId5"/>
    <p:sldLayoutId id="2147484559" r:id="rId6"/>
    <p:sldLayoutId id="2147484560" r:id="rId7"/>
    <p:sldLayoutId id="2147484844" r:id="rId8"/>
    <p:sldLayoutId id="2147484561" r:id="rId9"/>
    <p:sldLayoutId id="2147484562" r:id="rId10"/>
    <p:sldLayoutId id="2147484580"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4" r:id="rId22"/>
    <p:sldLayoutId id="2147484840" r:id="rId23"/>
    <p:sldLayoutId id="2147484842" r:id="rId24"/>
    <p:sldLayoutId id="2147484847" r:id="rId25"/>
  </p:sldLayoutIdLst>
  <p:transition>
    <p:fade/>
  </p:transition>
  <p:hf sldNum="0" hdr="0" ftr="0" dt="0"/>
  <p:txStyles>
    <p:title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076321026"/>
      </p:ext>
    </p:extLst>
  </p:cSld>
  <p:clrMap bg1="lt1" tx1="dk1" bg2="lt2" tx2="dk2" accent1="accent1" accent2="accent2" accent3="accent3" accent4="accent4" accent5="accent5" accent6="accent6" hlink="hlink" folHlink="folHlink"/>
  <p:sldLayoutIdLst>
    <p:sldLayoutId id="214748484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576149387"/>
      </p:ext>
    </p:extLst>
  </p:cSld>
  <p:clrMap bg1="lt1" tx1="dk1" bg2="lt2" tx2="dk2" accent1="accent1" accent2="accent2" accent3="accent3" accent4="accent4" accent5="accent5" accent6="accent6" hlink="hlink" folHlink="folHlink"/>
  <p:sldLayoutIdLst>
    <p:sldLayoutId id="2147484750" r:id="rId1"/>
  </p:sldLayoutIdLst>
  <p:transition>
    <p:fade/>
  </p:transition>
  <p:hf sldNum="0"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030874247"/>
      </p:ext>
    </p:extLst>
  </p:cSld>
  <p:clrMap bg1="lt1" tx1="dk1" bg2="lt2" tx2="dk2" accent1="accent1" accent2="accent2" accent3="accent3" accent4="accent4" accent5="accent5" accent6="accent6" hlink="hlink" folHlink="folHlink"/>
  <p:sldLayoutIdLst>
    <p:sldLayoutId id="2147484766" r:id="rId1"/>
  </p:sldLayoutIdLst>
  <p:transition>
    <p:fade/>
  </p:transition>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675481189"/>
      </p:ext>
    </p:extLst>
  </p:cSld>
  <p:clrMap bg1="lt1" tx1="dk1" bg2="lt2" tx2="dk2" accent1="accent1" accent2="accent2" accent3="accent3" accent4="accent4" accent5="accent5" accent6="accent6" hlink="hlink" folHlink="folHlink"/>
  <p:sldLayoutIdLst>
    <p:sldLayoutId id="2147484796" r:id="rId1"/>
    <p:sldLayoutId id="2147484806" r:id="rId2"/>
    <p:sldLayoutId id="2147484817" r:id="rId3"/>
    <p:sldLayoutId id="2147484845" r:id="rId4"/>
    <p:sldLayoutId id="2147484846" r:id="rId5"/>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9"/>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621910" y="2898554"/>
            <a:ext cx="6979503" cy="1188133"/>
          </a:xfrm>
          <a:prstGeom prst="rect">
            <a:avLst/>
          </a:prstGeom>
        </p:spPr>
      </p:pic>
    </p:spTree>
    <p:extLst>
      <p:ext uri="{BB962C8B-B14F-4D97-AF65-F5344CB8AC3E}">
        <p14:creationId xmlns:p14="http://schemas.microsoft.com/office/powerpoint/2010/main" val="3473172172"/>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384"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chemeClr val="tx2"/>
          </a:solidFill>
          <a:latin typeface="+mj-lt"/>
          <a:ea typeface="+mn-ea"/>
          <a:cs typeface="+mn-cs"/>
        </a:defRPr>
      </a:lvl3pPr>
      <a:lvl4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rgbClr val="000000"/>
          </a:solidFill>
          <a:latin typeface="+mn-lt"/>
          <a:ea typeface="+mn-ea"/>
          <a:cs typeface="+mn-cs"/>
        </a:defRPr>
      </a:lvl4pPr>
      <a:lvl5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0958" indent="0" algn="l" defTabSz="932384"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384"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654779" y="2900301"/>
            <a:ext cx="6994525" cy="119392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1"/>
          <a:stretch>
            <a:fillRect/>
          </a:stretch>
        </p:blipFill>
        <p:spPr>
          <a:xfrm>
            <a:off x="11431339" y="6397657"/>
            <a:ext cx="852789" cy="596867"/>
          </a:xfrm>
          <a:prstGeom prst="rect">
            <a:avLst/>
          </a:prstGeom>
        </p:spPr>
      </p:pic>
    </p:spTree>
    <p:extLst>
      <p:ext uri="{BB962C8B-B14F-4D97-AF65-F5344CB8AC3E}">
        <p14:creationId xmlns:p14="http://schemas.microsoft.com/office/powerpoint/2010/main" val="3903313834"/>
      </p:ext>
    </p:extLst>
  </p:cSld>
  <p:clrMap bg1="lt1" tx1="dk1" bg2="lt2" tx2="dk2" accent1="accent1" accent2="accent2" accent3="accent3" accent4="accent4" accent5="accent5" accent6="accent6" hlink="hlink" folHlink="folHlink"/>
  <p:sldLayoutIdLst>
    <p:sldLayoutId id="2147484886" r:id="rId1"/>
    <p:sldLayoutId id="2147484887" r:id="rId2"/>
    <p:sldLayoutId id="2147484888" r:id="rId3"/>
    <p:sldLayoutId id="2147484889" r:id="rId4"/>
    <p:sldLayoutId id="2147484890" r:id="rId5"/>
    <p:sldLayoutId id="2147484891" r:id="rId6"/>
    <p:sldLayoutId id="2147484892" r:id="rId7"/>
    <p:sldLayoutId id="2147484893" r:id="rId8"/>
    <p:sldLayoutId id="2147484894" r:id="rId9"/>
    <p:sldLayoutId id="2147484895" r:id="rId10"/>
    <p:sldLayoutId id="2147484896" r:id="rId11"/>
    <p:sldLayoutId id="2147484897" r:id="rId12"/>
    <p:sldLayoutId id="2147484898" r:id="rId13"/>
    <p:sldLayoutId id="2147484899" r:id="rId14"/>
    <p:sldLayoutId id="2147484900" r:id="rId15"/>
    <p:sldLayoutId id="2147484901" r:id="rId16"/>
    <p:sldLayoutId id="2147484902" r:id="rId17"/>
    <p:sldLayoutId id="2147484903" r:id="rId18"/>
    <p:sldLayoutId id="2147484904" r:id="rId19"/>
    <p:sldLayoutId id="2147484905" r:id="rId20"/>
    <p:sldLayoutId id="2147484906" r:id="rId21"/>
    <p:sldLayoutId id="2147484907" r:id="rId22"/>
    <p:sldLayoutId id="2147484908" r:id="rId23"/>
    <p:sldLayoutId id="2147484909" r:id="rId24"/>
    <p:sldLayoutId id="2147484910" r:id="rId25"/>
    <p:sldLayoutId id="2147484911" r:id="rId26"/>
    <p:sldLayoutId id="2147484913" r:id="rId27"/>
    <p:sldLayoutId id="2147484914" r:id="rId2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62267305"/>
      </p:ext>
    </p:extLst>
  </p:cSld>
  <p:clrMap bg1="lt1" tx1="dk1" bg2="lt2" tx2="dk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187.jpeg"/></Relationships>
</file>

<file path=ppt/slides/_rels/slide101.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213.png"/><Relationship Id="rId18" Type="http://schemas.openxmlformats.org/officeDocument/2006/relationships/image" Target="../media/image194.png"/><Relationship Id="rId3" Type="http://schemas.openxmlformats.org/officeDocument/2006/relationships/image" Target="../media/image206.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image" Target="../media/image193.png"/><Relationship Id="rId2" Type="http://schemas.openxmlformats.org/officeDocument/2006/relationships/notesSlide" Target="../notesSlides/notesSlide86.xml"/><Relationship Id="rId16" Type="http://schemas.openxmlformats.org/officeDocument/2006/relationships/image" Target="../media/image192.png"/><Relationship Id="rId20"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47.svg"/><Relationship Id="rId11" Type="http://schemas.openxmlformats.org/officeDocument/2006/relationships/image" Target="../media/image211.jpeg"/><Relationship Id="rId5" Type="http://schemas.openxmlformats.org/officeDocument/2006/relationships/image" Target="../media/image146.png"/><Relationship Id="rId15" Type="http://schemas.openxmlformats.org/officeDocument/2006/relationships/image" Target="../media/image191.png"/><Relationship Id="rId10" Type="http://schemas.openxmlformats.org/officeDocument/2006/relationships/image" Target="../media/image210.svg"/><Relationship Id="rId19" Type="http://schemas.openxmlformats.org/officeDocument/2006/relationships/image" Target="../media/image214.png"/><Relationship Id="rId4" Type="http://schemas.openxmlformats.org/officeDocument/2006/relationships/image" Target="../media/image203.png"/><Relationship Id="rId9" Type="http://schemas.openxmlformats.org/officeDocument/2006/relationships/image" Target="../media/image209.png"/><Relationship Id="rId14" Type="http://schemas.openxmlformats.org/officeDocument/2006/relationships/image" Target="../media/image190.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5.xml"/></Relationships>
</file>

<file path=ppt/slides/_rels/slide103.xml.rels><?xml version="1.0" encoding="UTF-8" standalone="yes"?>
<Relationships xmlns="http://schemas.openxmlformats.org/package/2006/relationships"><Relationship Id="rId3" Type="http://schemas.openxmlformats.org/officeDocument/2006/relationships/image" Target="../media/image216.svg"/><Relationship Id="rId2" Type="http://schemas.openxmlformats.org/officeDocument/2006/relationships/image" Target="../media/image215.png"/><Relationship Id="rId1" Type="http://schemas.openxmlformats.org/officeDocument/2006/relationships/slideLayout" Target="../slideLayouts/slideLayout75.xml"/><Relationship Id="rId4" Type="http://schemas.openxmlformats.org/officeDocument/2006/relationships/image" Target="../media/image114.emf"/></Relationships>
</file>

<file path=ppt/slides/_rels/slide104.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111.svg"/><Relationship Id="rId2" Type="http://schemas.openxmlformats.org/officeDocument/2006/relationships/notesSlide" Target="../notesSlides/notesSlide88.xml"/><Relationship Id="rId1" Type="http://schemas.openxmlformats.org/officeDocument/2006/relationships/slideLayout" Target="../slideLayouts/slideLayout75.xml"/><Relationship Id="rId6" Type="http://schemas.openxmlformats.org/officeDocument/2006/relationships/image" Target="../media/image110.png"/><Relationship Id="rId5" Type="http://schemas.openxmlformats.org/officeDocument/2006/relationships/image" Target="../media/image114.emf"/><Relationship Id="rId4" Type="http://schemas.openxmlformats.org/officeDocument/2006/relationships/image" Target="../media/image216.svg"/></Relationships>
</file>

<file path=ppt/slides/_rels/slide105.xml.rels><?xml version="1.0" encoding="UTF-8" standalone="yes"?>
<Relationships xmlns="http://schemas.openxmlformats.org/package/2006/relationships"><Relationship Id="rId3" Type="http://schemas.openxmlformats.org/officeDocument/2006/relationships/image" Target="../media/image218.svg"/><Relationship Id="rId2" Type="http://schemas.openxmlformats.org/officeDocument/2006/relationships/image" Target="../media/image217.png"/><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89.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7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6.xml"/></Relationships>
</file>

<file path=ppt/slides/_rels/slide109.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2.jpeg"/><Relationship Id="rId4" Type="http://schemas.openxmlformats.org/officeDocument/2006/relationships/image" Target="../media/image71.jpeg"/></Relationships>
</file>

<file path=ppt/slides/_rels/slide110.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7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5.xml"/></Relationships>
</file>

<file path=ppt/slides/_rels/slide1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7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8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88.emf"/><Relationship Id="rId4" Type="http://schemas.openxmlformats.org/officeDocument/2006/relationships/image" Target="../media/image87.emf"/></Relationships>
</file>

<file path=ppt/slides/_rels/slide1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0.png"/><Relationship Id="rId7"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91.emf"/><Relationship Id="rId5" Type="http://schemas.openxmlformats.org/officeDocument/2006/relationships/image" Target="../media/image112.emf"/><Relationship Id="rId10" Type="http://schemas.openxmlformats.org/officeDocument/2006/relationships/image" Target="../media/image114.emf"/><Relationship Id="rId4" Type="http://schemas.openxmlformats.org/officeDocument/2006/relationships/image" Target="../media/image111.svg"/><Relationship Id="rId9" Type="http://schemas.openxmlformats.org/officeDocument/2006/relationships/image" Target="../media/image104.svg"/></Relationships>
</file>

<file path=ppt/slides/_rels/slide23.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10.png"/><Relationship Id="rId7" Type="http://schemas.openxmlformats.org/officeDocument/2006/relationships/image" Target="../media/image91.emf"/><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5.png"/><Relationship Id="rId4" Type="http://schemas.openxmlformats.org/officeDocument/2006/relationships/image" Target="../media/image111.svg"/><Relationship Id="rId9" Type="http://schemas.openxmlformats.org/officeDocument/2006/relationships/image" Target="../media/image113.png"/></Relationships>
</file>

<file path=ppt/slides/_rels/slide2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110.png"/><Relationship Id="rId7" Type="http://schemas.openxmlformats.org/officeDocument/2006/relationships/image" Target="../media/image104.sv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3.png"/><Relationship Id="rId11" Type="http://schemas.openxmlformats.org/officeDocument/2006/relationships/image" Target="../media/image101.png"/><Relationship Id="rId5" Type="http://schemas.openxmlformats.org/officeDocument/2006/relationships/image" Target="../media/image113.png"/><Relationship Id="rId10" Type="http://schemas.openxmlformats.org/officeDocument/2006/relationships/image" Target="../media/image100.png"/><Relationship Id="rId4" Type="http://schemas.openxmlformats.org/officeDocument/2006/relationships/image" Target="../media/image111.svg"/><Relationship Id="rId9" Type="http://schemas.openxmlformats.org/officeDocument/2006/relationships/image" Target="../media/image1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98.png"/><Relationship Id="rId3" Type="http://schemas.openxmlformats.org/officeDocument/2006/relationships/image" Target="../media/image103.png"/><Relationship Id="rId7" Type="http://schemas.openxmlformats.org/officeDocument/2006/relationships/image" Target="../media/image118.png"/><Relationship Id="rId12"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4.svg"/><Relationship Id="rId10" Type="http://schemas.openxmlformats.org/officeDocument/2006/relationships/image" Target="../media/image121.png"/><Relationship Id="rId4" Type="http://schemas.openxmlformats.org/officeDocument/2006/relationships/image" Target="../media/image104.svg"/><Relationship Id="rId9" Type="http://schemas.openxmlformats.org/officeDocument/2006/relationships/image" Target="../media/image120.svg"/><Relationship Id="rId1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126.svg"/><Relationship Id="rId4" Type="http://schemas.openxmlformats.org/officeDocument/2006/relationships/image" Target="../media/image125.png"/></Relationships>
</file>

<file path=ppt/slides/_rels/slide28.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10.png"/><Relationship Id="rId7" Type="http://schemas.openxmlformats.org/officeDocument/2006/relationships/image" Target="../media/image91.emf"/><Relationship Id="rId12" Type="http://schemas.openxmlformats.org/officeDocument/2006/relationships/image" Target="../media/image86.e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14.emf"/><Relationship Id="rId11" Type="http://schemas.openxmlformats.org/officeDocument/2006/relationships/image" Target="../media/image129.svg"/><Relationship Id="rId5" Type="http://schemas.openxmlformats.org/officeDocument/2006/relationships/image" Target="../media/image109.png"/><Relationship Id="rId10" Type="http://schemas.openxmlformats.org/officeDocument/2006/relationships/image" Target="../media/image128.png"/><Relationship Id="rId4" Type="http://schemas.openxmlformats.org/officeDocument/2006/relationships/image" Target="../media/image111.svg"/><Relationship Id="rId9" Type="http://schemas.openxmlformats.org/officeDocument/2006/relationships/image" Target="../media/image1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65.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107.png"/><Relationship Id="rId5" Type="http://schemas.openxmlformats.org/officeDocument/2006/relationships/image" Target="../media/image131.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97.png"/><Relationship Id="rId7" Type="http://schemas.openxmlformats.org/officeDocument/2006/relationships/image" Target="../media/image128.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33.svg"/><Relationship Id="rId5" Type="http://schemas.openxmlformats.org/officeDocument/2006/relationships/image" Target="../media/image116.png"/><Relationship Id="rId4" Type="http://schemas.openxmlformats.org/officeDocument/2006/relationships/image" Target="../media/image98.png"/><Relationship Id="rId9"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10.png"/><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emf"/><Relationship Id="rId10" Type="http://schemas.openxmlformats.org/officeDocument/2006/relationships/image" Target="../media/image86.emf"/><Relationship Id="rId4" Type="http://schemas.openxmlformats.org/officeDocument/2006/relationships/image" Target="../media/image111.svg"/><Relationship Id="rId9" Type="http://schemas.openxmlformats.org/officeDocument/2006/relationships/image" Target="../media/image91.emf"/></Relationships>
</file>

<file path=ppt/slides/_rels/slide3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0.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9.png"/><Relationship Id="rId18" Type="http://schemas.openxmlformats.org/officeDocument/2006/relationships/hyperlink" Target="https://docs.microsoft.com/en-us/azure/migrate/how-to-create-group-machine-dependencies#query-dependency-data-in-azure-monitor" TargetMode="External"/><Relationship Id="rId3" Type="http://schemas.openxmlformats.org/officeDocument/2006/relationships/image" Target="../media/image110.png"/><Relationship Id="rId7" Type="http://schemas.openxmlformats.org/officeDocument/2006/relationships/image" Target="../media/image114.emf"/><Relationship Id="rId12" Type="http://schemas.openxmlformats.org/officeDocument/2006/relationships/image" Target="../media/image131.png"/><Relationship Id="rId17" Type="http://schemas.openxmlformats.org/officeDocument/2006/relationships/hyperlink" Target="https://docs.microsoft.com/en-us/azure/migrate/concepts-dependency-visualization#agent-based-analysis" TargetMode="External"/><Relationship Id="rId2" Type="http://schemas.openxmlformats.org/officeDocument/2006/relationships/notesSlide" Target="../notesSlides/notesSlide34.xml"/><Relationship Id="rId16" Type="http://schemas.openxmlformats.org/officeDocument/2006/relationships/hyperlink" Target="https://docs.microsoft.com/en-us/azure/migrate/migrate-support-matrix-vmware" TargetMode="Externa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02.png"/><Relationship Id="rId5" Type="http://schemas.openxmlformats.org/officeDocument/2006/relationships/image" Target="../media/image112.emf"/><Relationship Id="rId15" Type="http://schemas.openxmlformats.org/officeDocument/2006/relationships/image" Target="../media/image135.svg"/><Relationship Id="rId10" Type="http://schemas.openxmlformats.org/officeDocument/2006/relationships/image" Target="../media/image108.png"/><Relationship Id="rId4" Type="http://schemas.openxmlformats.org/officeDocument/2006/relationships/image" Target="../media/image111.svg"/><Relationship Id="rId9" Type="http://schemas.openxmlformats.org/officeDocument/2006/relationships/image" Target="../media/image100.png"/><Relationship Id="rId14" Type="http://schemas.openxmlformats.org/officeDocument/2006/relationships/image" Target="../media/image1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4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20.svg"/><Relationship Id="rId4" Type="http://schemas.openxmlformats.org/officeDocument/2006/relationships/image" Target="../media/image98.png"/><Relationship Id="rId9" Type="http://schemas.openxmlformats.org/officeDocument/2006/relationships/image" Target="../media/image119.png"/></Relationships>
</file>

<file path=ppt/slides/_rels/slide4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0.png"/><Relationship Id="rId7" Type="http://schemas.openxmlformats.org/officeDocument/2006/relationships/image" Target="../media/image114.emf"/><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emf"/><Relationship Id="rId4" Type="http://schemas.openxmlformats.org/officeDocument/2006/relationships/image" Target="../media/image111.svg"/><Relationship Id="rId9" Type="http://schemas.openxmlformats.org/officeDocument/2006/relationships/image" Target="../media/image120.svg"/></Relationships>
</file>

<file path=ppt/slides/_rels/slide4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142.emf"/><Relationship Id="rId4" Type="http://schemas.openxmlformats.org/officeDocument/2006/relationships/image" Target="../media/image141.emf"/></Relationships>
</file>

<file path=ppt/slides/_rels/slide45.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142.emf"/><Relationship Id="rId4" Type="http://schemas.openxmlformats.org/officeDocument/2006/relationships/image" Target="../media/image141.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17.sv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148.png"/><Relationship Id="rId11" Type="http://schemas.openxmlformats.org/officeDocument/2006/relationships/image" Target="../media/image116.png"/><Relationship Id="rId5" Type="http://schemas.openxmlformats.org/officeDocument/2006/relationships/image" Target="../media/image147.svg"/><Relationship Id="rId10" Type="http://schemas.openxmlformats.org/officeDocument/2006/relationships/image" Target="../media/image114.emf"/><Relationship Id="rId4" Type="http://schemas.openxmlformats.org/officeDocument/2006/relationships/image" Target="../media/image146.png"/><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05.xml"/><Relationship Id="rId4" Type="http://schemas.openxmlformats.org/officeDocument/2006/relationships/image" Target="../media/image64.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33.xml"/><Relationship Id="rId5" Type="http://schemas.openxmlformats.org/officeDocument/2006/relationships/image" Target="../media/image99.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svg"/><Relationship Id="rId18" Type="http://schemas.openxmlformats.org/officeDocument/2006/relationships/image" Target="../media/image110.png"/><Relationship Id="rId3" Type="http://schemas.openxmlformats.org/officeDocument/2006/relationships/image" Target="../media/image112.emf"/><Relationship Id="rId7" Type="http://schemas.openxmlformats.org/officeDocument/2006/relationships/image" Target="../media/image91.emf"/><Relationship Id="rId12" Type="http://schemas.openxmlformats.org/officeDocument/2006/relationships/image" Target="../media/image157.png"/><Relationship Id="rId17" Type="http://schemas.openxmlformats.org/officeDocument/2006/relationships/image" Target="../media/image162.svg"/><Relationship Id="rId2" Type="http://schemas.openxmlformats.org/officeDocument/2006/relationships/notesSlide" Target="../notesSlides/notesSlide55.xml"/><Relationship Id="rId16" Type="http://schemas.openxmlformats.org/officeDocument/2006/relationships/image" Target="../media/image161.png"/><Relationship Id="rId1" Type="http://schemas.openxmlformats.org/officeDocument/2006/relationships/slideLayout" Target="../slideLayouts/slideLayout33.xml"/><Relationship Id="rId6" Type="http://schemas.openxmlformats.org/officeDocument/2006/relationships/image" Target="../media/image114.emf"/><Relationship Id="rId11" Type="http://schemas.openxmlformats.org/officeDocument/2006/relationships/image" Target="../media/image156.svg"/><Relationship Id="rId5" Type="http://schemas.openxmlformats.org/officeDocument/2006/relationships/image" Target="../media/image109.png"/><Relationship Id="rId15" Type="http://schemas.openxmlformats.org/officeDocument/2006/relationships/image" Target="../media/image160.svg"/><Relationship Id="rId10" Type="http://schemas.openxmlformats.org/officeDocument/2006/relationships/image" Target="../media/image155.png"/><Relationship Id="rId19" Type="http://schemas.openxmlformats.org/officeDocument/2006/relationships/image" Target="../media/image111.svg"/><Relationship Id="rId4" Type="http://schemas.openxmlformats.org/officeDocument/2006/relationships/image" Target="../media/image113.png"/><Relationship Id="rId9" Type="http://schemas.openxmlformats.org/officeDocument/2006/relationships/image" Target="../media/image154.svg"/><Relationship Id="rId14" Type="http://schemas.openxmlformats.org/officeDocument/2006/relationships/image" Target="../media/image15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57.xml"/><Relationship Id="rId1" Type="http://schemas.openxmlformats.org/officeDocument/2006/relationships/slideLayout" Target="../slideLayouts/slideLayout23.xml"/><Relationship Id="rId4" Type="http://schemas.openxmlformats.org/officeDocument/2006/relationships/image" Target="../media/image164.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33.xml"/><Relationship Id="rId6" Type="http://schemas.openxmlformats.org/officeDocument/2006/relationships/image" Target="../media/image165.png"/><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59.png"/><Relationship Id="rId18" Type="http://schemas.openxmlformats.org/officeDocument/2006/relationships/image" Target="../media/image111.svg"/><Relationship Id="rId3" Type="http://schemas.openxmlformats.org/officeDocument/2006/relationships/image" Target="../media/image112.emf"/><Relationship Id="rId7" Type="http://schemas.openxmlformats.org/officeDocument/2006/relationships/image" Target="../media/image153.png"/><Relationship Id="rId12" Type="http://schemas.openxmlformats.org/officeDocument/2006/relationships/image" Target="../media/image158.svg"/><Relationship Id="rId17" Type="http://schemas.openxmlformats.org/officeDocument/2006/relationships/image" Target="../media/image110.png"/><Relationship Id="rId2" Type="http://schemas.openxmlformats.org/officeDocument/2006/relationships/notesSlide" Target="../notesSlides/notesSlide60.xml"/><Relationship Id="rId16" Type="http://schemas.openxmlformats.org/officeDocument/2006/relationships/image" Target="../media/image162.svg"/><Relationship Id="rId1" Type="http://schemas.openxmlformats.org/officeDocument/2006/relationships/slideLayout" Target="../slideLayouts/slideLayout33.xml"/><Relationship Id="rId6" Type="http://schemas.openxmlformats.org/officeDocument/2006/relationships/image" Target="../media/image114.emf"/><Relationship Id="rId11" Type="http://schemas.openxmlformats.org/officeDocument/2006/relationships/image" Target="../media/image157.png"/><Relationship Id="rId5" Type="http://schemas.openxmlformats.org/officeDocument/2006/relationships/image" Target="../media/image109.png"/><Relationship Id="rId15" Type="http://schemas.openxmlformats.org/officeDocument/2006/relationships/image" Target="../media/image161.png"/><Relationship Id="rId10" Type="http://schemas.openxmlformats.org/officeDocument/2006/relationships/image" Target="../media/image156.svg"/><Relationship Id="rId19" Type="http://schemas.openxmlformats.org/officeDocument/2006/relationships/image" Target="../media/image91.emf"/><Relationship Id="rId4" Type="http://schemas.openxmlformats.org/officeDocument/2006/relationships/image" Target="../media/image113.png"/><Relationship Id="rId9" Type="http://schemas.openxmlformats.org/officeDocument/2006/relationships/image" Target="../media/image155.png"/><Relationship Id="rId14" Type="http://schemas.openxmlformats.org/officeDocument/2006/relationships/image" Target="../media/image160.svg"/></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12.emf"/></Relationships>
</file>

<file path=ppt/slides/_rels/slide7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05.png"/><Relationship Id="rId3" Type="http://schemas.openxmlformats.org/officeDocument/2006/relationships/image" Target="../media/image113.png"/><Relationship Id="rId7" Type="http://schemas.openxmlformats.org/officeDocument/2006/relationships/image" Target="../media/image156.svg"/><Relationship Id="rId12" Type="http://schemas.openxmlformats.org/officeDocument/2006/relationships/image" Target="../media/image112.emf"/><Relationship Id="rId2" Type="http://schemas.openxmlformats.org/officeDocument/2006/relationships/notesSlide" Target="../notesSlides/notesSlide62.xml"/><Relationship Id="rId1" Type="http://schemas.openxmlformats.org/officeDocument/2006/relationships/slideLayout" Target="../slideLayouts/slideLayout23.xml"/><Relationship Id="rId6" Type="http://schemas.openxmlformats.org/officeDocument/2006/relationships/image" Target="../media/image155.png"/><Relationship Id="rId11" Type="http://schemas.openxmlformats.org/officeDocument/2006/relationships/image" Target="../media/image111.svg"/><Relationship Id="rId5" Type="http://schemas.openxmlformats.org/officeDocument/2006/relationships/image" Target="../media/image154.svg"/><Relationship Id="rId10" Type="http://schemas.openxmlformats.org/officeDocument/2006/relationships/image" Target="../media/image110.png"/><Relationship Id="rId4" Type="http://schemas.openxmlformats.org/officeDocument/2006/relationships/image" Target="../media/image153.png"/><Relationship Id="rId9" Type="http://schemas.openxmlformats.org/officeDocument/2006/relationships/image" Target="../media/image162.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08.png"/><Relationship Id="rId3" Type="http://schemas.openxmlformats.org/officeDocument/2006/relationships/image" Target="../media/image113.png"/><Relationship Id="rId7" Type="http://schemas.openxmlformats.org/officeDocument/2006/relationships/image" Target="../media/image156.svg"/><Relationship Id="rId12"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3.xml"/><Relationship Id="rId6" Type="http://schemas.openxmlformats.org/officeDocument/2006/relationships/image" Target="../media/image155.png"/><Relationship Id="rId11" Type="http://schemas.openxmlformats.org/officeDocument/2006/relationships/image" Target="../media/image111.svg"/><Relationship Id="rId5" Type="http://schemas.openxmlformats.org/officeDocument/2006/relationships/image" Target="../media/image154.svg"/><Relationship Id="rId10" Type="http://schemas.openxmlformats.org/officeDocument/2006/relationships/image" Target="../media/image110.png"/><Relationship Id="rId4" Type="http://schemas.openxmlformats.org/officeDocument/2006/relationships/image" Target="../media/image153.png"/><Relationship Id="rId9" Type="http://schemas.openxmlformats.org/officeDocument/2006/relationships/image" Target="../media/image162.svg"/><Relationship Id="rId14" Type="http://schemas.openxmlformats.org/officeDocument/2006/relationships/image" Target="../media/image13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image" Target="../media/image67.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70.xml"/><Relationship Id="rId1" Type="http://schemas.openxmlformats.org/officeDocument/2006/relationships/slideLayout" Target="../slideLayouts/slideLayout23.xml"/><Relationship Id="rId4" Type="http://schemas.openxmlformats.org/officeDocument/2006/relationships/image" Target="../media/image167.emf"/></Relationships>
</file>

<file path=ppt/slides/_rels/slide83.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71.xml"/><Relationship Id="rId1" Type="http://schemas.openxmlformats.org/officeDocument/2006/relationships/slideLayout" Target="../slideLayouts/slideLayout23.xml"/><Relationship Id="rId4" Type="http://schemas.openxmlformats.org/officeDocument/2006/relationships/image" Target="../media/image167.emf"/></Relationships>
</file>

<file path=ppt/slides/_rels/slide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69.png"/><Relationship Id="rId7" Type="http://schemas.openxmlformats.org/officeDocument/2006/relationships/image" Target="../media/image171.png"/><Relationship Id="rId2" Type="http://schemas.openxmlformats.org/officeDocument/2006/relationships/notesSlide" Target="../notesSlides/notesSlide73.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70.png"/><Relationship Id="rId4" Type="http://schemas.openxmlformats.org/officeDocument/2006/relationships/image" Target="../media/image111.svg"/></Relationships>
</file>

<file path=ppt/slides/_rels/slide86.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69.png"/><Relationship Id="rId7" Type="http://schemas.openxmlformats.org/officeDocument/2006/relationships/image" Target="../media/image171.png"/><Relationship Id="rId2" Type="http://schemas.openxmlformats.org/officeDocument/2006/relationships/notesSlide" Target="../notesSlides/notesSlide74.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70.png"/><Relationship Id="rId4" Type="http://schemas.openxmlformats.org/officeDocument/2006/relationships/image" Target="../media/image111.svg"/></Relationships>
</file>

<file path=ppt/slides/_rels/slide87.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10.png"/><Relationship Id="rId7" Type="http://schemas.openxmlformats.org/officeDocument/2006/relationships/image" Target="../media/image173.png"/><Relationship Id="rId2" Type="http://schemas.openxmlformats.org/officeDocument/2006/relationships/notesSlide" Target="../notesSlides/notesSlide75.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11.svg"/></Relationships>
</file>

<file path=ppt/slides/_rels/slide88.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10.png"/><Relationship Id="rId7" Type="http://schemas.openxmlformats.org/officeDocument/2006/relationships/image" Target="../media/image173.png"/><Relationship Id="rId2" Type="http://schemas.openxmlformats.org/officeDocument/2006/relationships/notesSlide" Target="../notesSlides/notesSlide76.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11.sv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96.emf"/><Relationship Id="rId7" Type="http://schemas.openxmlformats.org/officeDocument/2006/relationships/image" Target="../media/image176.png"/><Relationship Id="rId2" Type="http://schemas.openxmlformats.org/officeDocument/2006/relationships/notesSlide" Target="../notesSlides/notesSlide77.xml"/><Relationship Id="rId1" Type="http://schemas.openxmlformats.org/officeDocument/2006/relationships/slideLayout" Target="../slideLayouts/slideLayout23.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86.emf"/><Relationship Id="rId18" Type="http://schemas.openxmlformats.org/officeDocument/2006/relationships/image" Target="../media/image101.png"/><Relationship Id="rId3" Type="http://schemas.openxmlformats.org/officeDocument/2006/relationships/image" Target="../media/image169.png"/><Relationship Id="rId7" Type="http://schemas.openxmlformats.org/officeDocument/2006/relationships/image" Target="../media/image178.png"/><Relationship Id="rId12" Type="http://schemas.openxmlformats.org/officeDocument/2006/relationships/image" Target="../media/image120.svg"/><Relationship Id="rId17" Type="http://schemas.openxmlformats.org/officeDocument/2006/relationships/image" Target="../media/image100.png"/><Relationship Id="rId2" Type="http://schemas.openxmlformats.org/officeDocument/2006/relationships/notesSlide" Target="../notesSlides/notesSlide79.xml"/><Relationship Id="rId16" Type="http://schemas.openxmlformats.org/officeDocument/2006/relationships/image" Target="../media/image99.png"/><Relationship Id="rId1" Type="http://schemas.openxmlformats.org/officeDocument/2006/relationships/slideLayout" Target="../slideLayouts/slideLayout23.xml"/><Relationship Id="rId6" Type="http://schemas.openxmlformats.org/officeDocument/2006/relationships/image" Target="../media/image91.emf"/><Relationship Id="rId11" Type="http://schemas.openxmlformats.org/officeDocument/2006/relationships/image" Target="../media/image181.png"/><Relationship Id="rId5" Type="http://schemas.openxmlformats.org/officeDocument/2006/relationships/image" Target="../media/image114.emf"/><Relationship Id="rId15" Type="http://schemas.openxmlformats.org/officeDocument/2006/relationships/image" Target="../media/image113.png"/><Relationship Id="rId10" Type="http://schemas.openxmlformats.org/officeDocument/2006/relationships/image" Target="../media/image104.svg"/><Relationship Id="rId19" Type="http://schemas.openxmlformats.org/officeDocument/2006/relationships/image" Target="../media/image102.png"/><Relationship Id="rId4" Type="http://schemas.openxmlformats.org/officeDocument/2006/relationships/image" Target="../media/image111.svg"/><Relationship Id="rId9" Type="http://schemas.openxmlformats.org/officeDocument/2006/relationships/image" Target="../media/image180.png"/><Relationship Id="rId14" Type="http://schemas.openxmlformats.org/officeDocument/2006/relationships/image" Target="../media/image112.emf"/></Relationships>
</file>

<file path=ppt/slides/_rels/slide94.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79.png"/><Relationship Id="rId18" Type="http://schemas.openxmlformats.org/officeDocument/2006/relationships/image" Target="../media/image101.png"/><Relationship Id="rId3" Type="http://schemas.openxmlformats.org/officeDocument/2006/relationships/image" Target="../media/image114.emf"/><Relationship Id="rId7" Type="http://schemas.openxmlformats.org/officeDocument/2006/relationships/image" Target="../media/image182.png"/><Relationship Id="rId12" Type="http://schemas.openxmlformats.org/officeDocument/2006/relationships/image" Target="../media/image111.svg"/><Relationship Id="rId17" Type="http://schemas.openxmlformats.org/officeDocument/2006/relationships/image" Target="../media/image100.png"/><Relationship Id="rId2" Type="http://schemas.openxmlformats.org/officeDocument/2006/relationships/notesSlide" Target="../notesSlides/notesSlide80.xml"/><Relationship Id="rId16" Type="http://schemas.openxmlformats.org/officeDocument/2006/relationships/image" Target="../media/image113.png"/><Relationship Id="rId1" Type="http://schemas.openxmlformats.org/officeDocument/2006/relationships/slideLayout" Target="../slideLayouts/slideLayout23.xml"/><Relationship Id="rId6" Type="http://schemas.openxmlformats.org/officeDocument/2006/relationships/image" Target="../media/image156.svg"/><Relationship Id="rId11" Type="http://schemas.openxmlformats.org/officeDocument/2006/relationships/image" Target="../media/image169.png"/><Relationship Id="rId5" Type="http://schemas.openxmlformats.org/officeDocument/2006/relationships/image" Target="../media/image170.png"/><Relationship Id="rId15" Type="http://schemas.openxmlformats.org/officeDocument/2006/relationships/image" Target="../media/image112.emf"/><Relationship Id="rId10" Type="http://schemas.openxmlformats.org/officeDocument/2006/relationships/image" Target="../media/image162.svg"/><Relationship Id="rId19" Type="http://schemas.openxmlformats.org/officeDocument/2006/relationships/image" Target="../media/image102.png"/><Relationship Id="rId4" Type="http://schemas.openxmlformats.org/officeDocument/2006/relationships/image" Target="../media/image91.emf"/><Relationship Id="rId9" Type="http://schemas.openxmlformats.org/officeDocument/2006/relationships/image" Target="../media/image183.png"/><Relationship Id="rId14" Type="http://schemas.openxmlformats.org/officeDocument/2006/relationships/image" Target="../media/image17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8" Type="http://schemas.openxmlformats.org/officeDocument/2006/relationships/image" Target="../media/image187.jpeg"/><Relationship Id="rId13" Type="http://schemas.openxmlformats.org/officeDocument/2006/relationships/image" Target="../media/image191.png"/><Relationship Id="rId3" Type="http://schemas.openxmlformats.org/officeDocument/2006/relationships/image" Target="../media/image116.png"/><Relationship Id="rId7" Type="http://schemas.openxmlformats.org/officeDocument/2006/relationships/image" Target="../media/image186.png"/><Relationship Id="rId12" Type="http://schemas.openxmlformats.org/officeDocument/2006/relationships/image" Target="../media/image190.svg"/><Relationship Id="rId17" Type="http://schemas.openxmlformats.org/officeDocument/2006/relationships/image" Target="../media/image147.svg"/><Relationship Id="rId2" Type="http://schemas.openxmlformats.org/officeDocument/2006/relationships/notesSlide" Target="../notesSlides/notesSlide82.xml"/><Relationship Id="rId16" Type="http://schemas.openxmlformats.org/officeDocument/2006/relationships/image" Target="../media/image194.png"/><Relationship Id="rId1" Type="http://schemas.openxmlformats.org/officeDocument/2006/relationships/slideLayout" Target="../slideLayouts/slideLayout25.xml"/><Relationship Id="rId6" Type="http://schemas.openxmlformats.org/officeDocument/2006/relationships/image" Target="../media/image185.png"/><Relationship Id="rId11" Type="http://schemas.openxmlformats.org/officeDocument/2006/relationships/image" Target="../media/image146.png"/><Relationship Id="rId5" Type="http://schemas.openxmlformats.org/officeDocument/2006/relationships/image" Target="../media/image184.png"/><Relationship Id="rId15" Type="http://schemas.openxmlformats.org/officeDocument/2006/relationships/image" Target="../media/image193.png"/><Relationship Id="rId10" Type="http://schemas.openxmlformats.org/officeDocument/2006/relationships/image" Target="../media/image189.png"/><Relationship Id="rId4" Type="http://schemas.openxmlformats.org/officeDocument/2006/relationships/image" Target="../media/image117.svg"/><Relationship Id="rId9" Type="http://schemas.openxmlformats.org/officeDocument/2006/relationships/image" Target="../media/image188.png"/><Relationship Id="rId14" Type="http://schemas.openxmlformats.org/officeDocument/2006/relationships/image" Target="../media/image192.png"/></Relationships>
</file>

<file path=ppt/slides/_rels/slide98.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83.xml"/><Relationship Id="rId1" Type="http://schemas.openxmlformats.org/officeDocument/2006/relationships/slideLayout" Target="../slideLayouts/slideLayout25.xml"/><Relationship Id="rId6" Type="http://schemas.openxmlformats.org/officeDocument/2006/relationships/image" Target="../media/image198.svg"/><Relationship Id="rId5" Type="http://schemas.openxmlformats.org/officeDocument/2006/relationships/image" Target="../media/image197.png"/><Relationship Id="rId10" Type="http://schemas.openxmlformats.org/officeDocument/2006/relationships/image" Target="../media/image202.svg"/><Relationship Id="rId4" Type="http://schemas.openxmlformats.org/officeDocument/2006/relationships/image" Target="../media/image196.svg"/><Relationship Id="rId9" Type="http://schemas.openxmlformats.org/officeDocument/2006/relationships/image" Target="../media/image201.png"/></Relationships>
</file>

<file path=ppt/slides/_rels/slide9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205.svg"/><Relationship Id="rId3" Type="http://schemas.openxmlformats.org/officeDocument/2006/relationships/image" Target="../media/image203.png"/><Relationship Id="rId7" Type="http://schemas.openxmlformats.org/officeDocument/2006/relationships/image" Target="../media/image100.png"/><Relationship Id="rId12" Type="http://schemas.openxmlformats.org/officeDocument/2006/relationships/image" Target="../media/image204.png"/><Relationship Id="rId2" Type="http://schemas.openxmlformats.org/officeDocument/2006/relationships/notesSlide" Target="../notesSlides/notesSlide84.xml"/><Relationship Id="rId1" Type="http://schemas.openxmlformats.org/officeDocument/2006/relationships/slideLayout" Target="../slideLayouts/slideLayout8.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2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987F-7ABA-4695-8286-CAB87DDFC94A}"/>
              </a:ext>
            </a:extLst>
          </p:cNvPr>
          <p:cNvSpPr>
            <a:spLocks noGrp="1"/>
          </p:cNvSpPr>
          <p:nvPr>
            <p:ph type="title"/>
          </p:nvPr>
        </p:nvSpPr>
        <p:spPr/>
        <p:txBody>
          <a:bodyPr/>
          <a:lstStyle/>
          <a:p>
            <a:r>
              <a:rPr lang="en-US"/>
              <a:t>Azure Migrate</a:t>
            </a:r>
          </a:p>
        </p:txBody>
      </p:sp>
      <p:sp>
        <p:nvSpPr>
          <p:cNvPr id="3" name="Text Placeholder 2">
            <a:extLst>
              <a:ext uri="{FF2B5EF4-FFF2-40B4-BE49-F238E27FC236}">
                <a16:creationId xmlns:a16="http://schemas.microsoft.com/office/drawing/2014/main" id="{9641A1FA-864A-4C13-B946-602C242011CF}"/>
              </a:ext>
            </a:extLst>
          </p:cNvPr>
          <p:cNvSpPr>
            <a:spLocks noGrp="1"/>
          </p:cNvSpPr>
          <p:nvPr>
            <p:ph type="body" sz="quarter" idx="15"/>
          </p:nvPr>
        </p:nvSpPr>
        <p:spPr>
          <a:xfrm>
            <a:off x="451338" y="4436713"/>
            <a:ext cx="5521944" cy="461665"/>
          </a:xfrm>
        </p:spPr>
        <p:txBody>
          <a:bodyPr/>
          <a:lstStyle/>
          <a:p>
            <a:r>
              <a:rPr lang="en-US" dirty="0"/>
              <a:t>March 2022</a:t>
            </a:r>
          </a:p>
        </p:txBody>
      </p:sp>
    </p:spTree>
    <p:extLst>
      <p:ext uri="{BB962C8B-B14F-4D97-AF65-F5344CB8AC3E}">
        <p14:creationId xmlns:p14="http://schemas.microsoft.com/office/powerpoint/2010/main" val="10723487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261756"/>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End-to-end visibility</a:t>
            </a:r>
            <a:endParaRPr lang="en-US">
              <a:solidFill>
                <a:prstClr val="black"/>
              </a:solidFill>
              <a:latin typeface="Segoe UI (Body)"/>
              <a:cs typeface="Segoe UI" panose="020B0502040204020203" pitchFamily="34" charset="0"/>
            </a:endParaRPr>
          </a:p>
          <a:p>
            <a:pPr defTabSz="932563">
              <a:defRPr/>
            </a:pPr>
            <a:endParaRPr lang="en-US" sz="1399">
              <a:solidFill>
                <a:prstClr val="black"/>
              </a:solidFill>
              <a:latin typeface="Segoe UI"/>
            </a:endParaRPr>
          </a:p>
          <a:p>
            <a:pPr defTabSz="914367">
              <a:defRPr/>
            </a:pPr>
            <a:r>
              <a:rPr lang="en-US" sz="1400">
                <a:solidFill>
                  <a:srgbClr val="4C4C51"/>
                </a:solidFill>
                <a:latin typeface="Segoe UI" panose="020B0502040204020203" pitchFamily="34" charset="0"/>
                <a:cs typeface="Segoe UI" panose="020B0502040204020203" pitchFamily="34" charset="0"/>
              </a:rPr>
              <a:t>Centralized migration repository delivering end-to-end tracking and insights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74409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2" name="Picture 1">
            <a:extLst>
              <a:ext uri="{FF2B5EF4-FFF2-40B4-BE49-F238E27FC236}">
                <a16:creationId xmlns:a16="http://schemas.microsoft.com/office/drawing/2014/main" id="{1336AD58-A8E0-45FA-BA07-1B2C70D6E63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876360" y="1941764"/>
            <a:ext cx="8628500" cy="4354064"/>
          </a:xfrm>
          <a:prstGeom prst="rect">
            <a:avLst/>
          </a:prstGeom>
        </p:spPr>
      </p:pic>
      <p:sp>
        <p:nvSpPr>
          <p:cNvPr id="9" name="Text Placeholder 8">
            <a:extLst>
              <a:ext uri="{FF2B5EF4-FFF2-40B4-BE49-F238E27FC236}">
                <a16:creationId xmlns:a16="http://schemas.microsoft.com/office/drawing/2014/main" id="{CAF15D09-6290-314E-B1DA-EA595BF751D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8" name="Title 7">
            <a:extLst>
              <a:ext uri="{FF2B5EF4-FFF2-40B4-BE49-F238E27FC236}">
                <a16:creationId xmlns:a16="http://schemas.microsoft.com/office/drawing/2014/main" id="{DA6ED425-925B-9048-A040-906F571D51AA}"/>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15379564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ASP.NET</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2756789"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Java web apps</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4" y="2295657"/>
            <a:ext cx="3453877" cy="2533642"/>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App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Microsoft .NET framework </a:t>
            </a:r>
          </a:p>
          <a:p>
            <a:pPr defTabSz="932597">
              <a:defRPr/>
            </a:pPr>
            <a:r>
              <a:rPr lang="en-US" sz="1400">
                <a:solidFill>
                  <a:schemeClr val="bg2"/>
                </a:solidFill>
                <a:cs typeface="Segoe UI Semilight" panose="020B0402040204020203" pitchFamily="34" charset="0"/>
              </a:rPr>
              <a:t>     version 3.5 or later</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Internet Information Services (IIS)</a:t>
            </a:r>
          </a:p>
          <a:p>
            <a:pPr defTabSz="932597">
              <a:defRPr/>
            </a:pPr>
            <a:r>
              <a:rPr lang="en-US" sz="1400">
                <a:solidFill>
                  <a:schemeClr val="bg2"/>
                </a:solidFill>
                <a:cs typeface="Segoe UI Semilight" panose="020B0402040204020203" pitchFamily="34" charset="0"/>
              </a:rPr>
              <a:t>     version 7.5 or later</a:t>
            </a:r>
          </a:p>
          <a:p>
            <a:pPr defTabSz="932597">
              <a:defRP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Microsoft Web deploy tool installed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Local/domain administrator account</a:t>
            </a:r>
          </a:p>
          <a:p>
            <a:pPr defTabSz="932597">
              <a:defRPr/>
            </a:pPr>
            <a:endParaRPr lang="en-US" sz="1400">
              <a:solidFill>
                <a:schemeClr val="bg2"/>
              </a:solidFill>
              <a:cs typeface="Segoe UI Semilight" panose="020B0402040204020203" pitchFamily="34" charset="0"/>
            </a:endParaRP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R2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102755"/>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App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Apache Tomcat</a:t>
            </a:r>
          </a:p>
          <a:p>
            <a:pPr defTabSz="914191"/>
            <a:r>
              <a:rPr lang="en-US" sz="1400">
                <a:solidFill>
                  <a:schemeClr val="bg2"/>
                </a:solidFill>
                <a:cs typeface="Segoe UI Semilight" panose="020B0402040204020203" pitchFamily="34" charset="0"/>
              </a:rPr>
              <a:t>       version 8.0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Java Development Kit</a:t>
            </a:r>
          </a:p>
          <a:p>
            <a:pPr defTabSz="914191"/>
            <a:r>
              <a:rPr lang="en-US" sz="1400">
                <a:solidFill>
                  <a:schemeClr val="bg2"/>
                </a:solidFill>
                <a:cs typeface="Segoe UI Semilight" panose="020B0402040204020203" pitchFamily="34" charset="0"/>
              </a:rPr>
              <a:t>       version 7.0 or later</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SSH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Root account</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120526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Ubuntu Linux 16.04/18.04/20.04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Debian 7/8</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CentOS 6/7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Red Hat Enterprise Linux 5/6/7.</a:t>
            </a:r>
            <a:endParaRPr lang="en-US" sz="140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App Containerization: Supported versions &amp; pre-requisites</a:t>
            </a:r>
          </a:p>
        </p:txBody>
      </p:sp>
      <p:pic>
        <p:nvPicPr>
          <p:cNvPr id="7" name="Picture 6" descr="Icon&#10;&#10;Description automatically generated">
            <a:extLst>
              <a:ext uri="{FF2B5EF4-FFF2-40B4-BE49-F238E27FC236}">
                <a16:creationId xmlns:a16="http://schemas.microsoft.com/office/drawing/2014/main" id="{99982326-894E-4697-9026-78B8B57D5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189" y="6288878"/>
            <a:ext cx="539401" cy="539401"/>
          </a:xfrm>
          <a:prstGeom prst="rect">
            <a:avLst/>
          </a:prstGeom>
        </p:spPr>
      </p:pic>
      <p:pic>
        <p:nvPicPr>
          <p:cNvPr id="9" name="Picture 2" descr="How To Make A Executable File From Your Java Code | by Sulabh ...">
            <a:extLst>
              <a:ext uri="{FF2B5EF4-FFF2-40B4-BE49-F238E27FC236}">
                <a16:creationId xmlns:a16="http://schemas.microsoft.com/office/drawing/2014/main" id="{DE1F36A7-DC24-4B5F-B3A9-A092FCB4597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67744" y="6275314"/>
            <a:ext cx="539401" cy="53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7B4849D-42D8-244F-A2D0-D68BE40318FA}"/>
              </a:ext>
            </a:extLst>
          </p:cNvPr>
          <p:cNvSpPr/>
          <p:nvPr/>
        </p:nvSpPr>
        <p:spPr bwMode="auto">
          <a:xfrm>
            <a:off x="5698016" y="1346560"/>
            <a:ext cx="586075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29EB5B80-77AB-2442-82A0-8D0C1EE9570D}"/>
              </a:ext>
            </a:extLst>
          </p:cNvPr>
          <p:cNvSpPr/>
          <p:nvPr/>
        </p:nvSpPr>
        <p:spPr bwMode="auto">
          <a:xfrm>
            <a:off x="20501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8831038" y="1654571"/>
            <a:ext cx="2461124" cy="2550645"/>
          </a:xfrm>
          <a:prstGeom prst="rect">
            <a:avLst/>
          </a:prstGeom>
          <a:ln w="12700">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20A068B7-7E9C-49C2-BBA4-7B24F88A2C7B}"/>
              </a:ext>
            </a:extLst>
          </p:cNvPr>
          <p:cNvPicPr>
            <a:picLocks noChangeAspect="1"/>
          </p:cNvPicPr>
          <p:nvPr/>
        </p:nvPicPr>
        <p:blipFill>
          <a:blip r:embed="rId3"/>
          <a:stretch>
            <a:fillRect/>
          </a:stretch>
        </p:blipFill>
        <p:spPr>
          <a:xfrm>
            <a:off x="9620660" y="1903245"/>
            <a:ext cx="811525" cy="560134"/>
          </a:xfrm>
          <a:prstGeom prst="rect">
            <a:avLst/>
          </a:prstGeom>
        </p:spPr>
      </p:pic>
      <p:pic>
        <p:nvPicPr>
          <p:cNvPr id="3" name="Picture 2">
            <a:extLst>
              <a:ext uri="{FF2B5EF4-FFF2-40B4-BE49-F238E27FC236}">
                <a16:creationId xmlns:a16="http://schemas.microsoft.com/office/drawing/2014/main" id="{DEFDA063-AC96-4DFE-B292-9494813C858F}"/>
              </a:ext>
            </a:extLst>
          </p:cNvPr>
          <p:cNvPicPr>
            <a:picLocks noChangeAspect="1"/>
          </p:cNvPicPr>
          <p:nvPr/>
        </p:nvPicPr>
        <p:blipFill>
          <a:blip r:embed="rId4"/>
          <a:stretch>
            <a:fillRect/>
          </a:stretch>
        </p:blipFill>
        <p:spPr>
          <a:xfrm>
            <a:off x="6644751" y="1637396"/>
            <a:ext cx="824003" cy="539067"/>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2347235" y="2186638"/>
            <a:ext cx="352127"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9" name="server" title="Icon of a server tower">
            <a:extLst>
              <a:ext uri="{FF2B5EF4-FFF2-40B4-BE49-F238E27FC236}">
                <a16:creationId xmlns:a16="http://schemas.microsoft.com/office/drawing/2014/main" id="{D8FBD710-67F1-4ACC-B01A-AC37472CD52F}"/>
              </a:ext>
            </a:extLst>
          </p:cNvPr>
          <p:cNvSpPr>
            <a:spLocks noChangeAspect="1" noEditPoints="1"/>
          </p:cNvSpPr>
          <p:nvPr/>
        </p:nvSpPr>
        <p:spPr bwMode="auto">
          <a:xfrm>
            <a:off x="2647661" y="4306460"/>
            <a:ext cx="358463"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cxnSp>
        <p:nvCxnSpPr>
          <p:cNvPr id="64" name="Straight Arrow Connector 63">
            <a:extLst>
              <a:ext uri="{FF2B5EF4-FFF2-40B4-BE49-F238E27FC236}">
                <a16:creationId xmlns:a16="http://schemas.microsoft.com/office/drawing/2014/main" id="{1E897C9C-458A-42EF-B04A-626BCD0B330A}"/>
              </a:ext>
            </a:extLst>
          </p:cNvPr>
          <p:cNvCxnSpPr>
            <a:cxnSpLocks/>
          </p:cNvCxnSpPr>
          <p:nvPr/>
        </p:nvCxnSpPr>
        <p:spPr>
          <a:xfrm flipH="1">
            <a:off x="3504927" y="2220358"/>
            <a:ext cx="634309" cy="0"/>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AE4CE35F-790E-4F6B-BCBF-334968375010}"/>
              </a:ext>
            </a:extLst>
          </p:cNvPr>
          <p:cNvSpPr/>
          <p:nvPr/>
        </p:nvSpPr>
        <p:spPr>
          <a:xfrm>
            <a:off x="4265802" y="3164075"/>
            <a:ext cx="1778212" cy="2074428"/>
          </a:xfrm>
          <a:prstGeom prst="verticalScroll">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171450" indent="-171450">
              <a:buFont typeface="Arial" panose="020B0604020202020204" pitchFamily="34" charset="0"/>
              <a:buChar char="•"/>
            </a:pPr>
            <a:r>
              <a:rPr lang="en-US" sz="1100" err="1"/>
              <a:t>Dockerfile</a:t>
            </a:r>
            <a:endParaRPr lang="en-US" sz="1100"/>
          </a:p>
          <a:p>
            <a:pPr marL="171450" indent="-171450">
              <a:buFont typeface="Arial" panose="020B0604020202020204" pitchFamily="34" charset="0"/>
              <a:buChar char="•"/>
            </a:pPr>
            <a:r>
              <a:rPr lang="en-US" sz="1100"/>
              <a:t>Create ACR/AKS cluster</a:t>
            </a:r>
          </a:p>
          <a:p>
            <a:pPr marL="171450" indent="-171450">
              <a:buFont typeface="Arial" panose="020B0604020202020204" pitchFamily="34" charset="0"/>
              <a:buChar char="•"/>
            </a:pPr>
            <a:r>
              <a:rPr lang="en-US" sz="1100"/>
              <a:t>Container image</a:t>
            </a:r>
          </a:p>
          <a:p>
            <a:pPr marL="171450" indent="-171450">
              <a:buFont typeface="Arial" panose="020B0604020202020204" pitchFamily="34" charset="0"/>
              <a:buChar char="•"/>
            </a:pPr>
            <a:r>
              <a:rPr lang="en-US" sz="1100"/>
              <a:t>Kubernetes </a:t>
            </a:r>
            <a:r>
              <a:rPr lang="en-US" sz="1100" err="1"/>
              <a:t>yaml</a:t>
            </a:r>
            <a:r>
              <a:rPr lang="en-US" sz="1100"/>
              <a:t> specs</a:t>
            </a:r>
          </a:p>
          <a:p>
            <a:pPr marL="171450" indent="-171450">
              <a:buFont typeface="Arial" panose="020B0604020202020204" pitchFamily="34" charset="0"/>
              <a:buChar char="•"/>
            </a:pPr>
            <a:r>
              <a:rPr lang="en-US" sz="1100"/>
              <a:t>Use Persistent Volumes</a:t>
            </a:r>
          </a:p>
        </p:txBody>
      </p:sp>
      <p:cxnSp>
        <p:nvCxnSpPr>
          <p:cNvPr id="30" name="Connector: Elbow 29">
            <a:extLst>
              <a:ext uri="{FF2B5EF4-FFF2-40B4-BE49-F238E27FC236}">
                <a16:creationId xmlns:a16="http://schemas.microsoft.com/office/drawing/2014/main" id="{23B74B98-B50E-44AE-841A-374051C60919}"/>
              </a:ext>
            </a:extLst>
          </p:cNvPr>
          <p:cNvCxnSpPr>
            <a:cxnSpLocks/>
          </p:cNvCxnSpPr>
          <p:nvPr/>
        </p:nvCxnSpPr>
        <p:spPr>
          <a:xfrm rot="5400000" flipH="1" flipV="1">
            <a:off x="5550584" y="2732545"/>
            <a:ext cx="1655094" cy="1412542"/>
          </a:xfrm>
          <a:prstGeom prst="bentConnector3">
            <a:avLst>
              <a:gd name="adj1" fmla="val 43686"/>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7D9A9B2-9852-4A47-A972-8FF406A8D94F}"/>
              </a:ext>
            </a:extLst>
          </p:cNvPr>
          <p:cNvCxnSpPr>
            <a:cxnSpLocks/>
          </p:cNvCxnSpPr>
          <p:nvPr/>
        </p:nvCxnSpPr>
        <p:spPr>
          <a:xfrm flipV="1">
            <a:off x="5737264" y="3429431"/>
            <a:ext cx="3237775" cy="1280594"/>
          </a:xfrm>
          <a:prstGeom prst="bentConnector3">
            <a:avLst>
              <a:gd name="adj1" fmla="val 50000"/>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Picture 32">
            <a:extLst>
              <a:ext uri="{FF2B5EF4-FFF2-40B4-BE49-F238E27FC236}">
                <a16:creationId xmlns:a16="http://schemas.microsoft.com/office/drawing/2014/main" id="{DE967DC6-AFE3-408B-97F5-0CD4294D806A}"/>
              </a:ext>
            </a:extLst>
          </p:cNvPr>
          <p:cNvSpPr/>
          <p:nvPr/>
        </p:nvSpPr>
        <p:spPr>
          <a:xfrm>
            <a:off x="2815815" y="1980384"/>
            <a:ext cx="577350" cy="502170"/>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tx1"/>
          </a:solidFill>
          <a:ln w="11906" cap="flat">
            <a:noFill/>
            <a:prstDash val="solid"/>
            <a:miter/>
          </a:ln>
        </p:spPr>
        <p:txBody>
          <a:bodyPr rtlCol="0" anchor="ctr"/>
          <a:lstStyle/>
          <a:p>
            <a:pPr defTabSz="932418">
              <a:defRPr/>
            </a:pPr>
            <a:endParaRPr lang="en-US" sz="1836">
              <a:ln>
                <a:solidFill>
                  <a:sysClr val="windowText" lastClr="000000"/>
                </a:solidFill>
              </a:ln>
              <a:solidFill>
                <a:sysClr val="windowText" lastClr="000000"/>
              </a:solidFill>
              <a:latin typeface="Segoe UI"/>
            </a:endParaRPr>
          </a:p>
        </p:txBody>
      </p:sp>
      <p:cxnSp>
        <p:nvCxnSpPr>
          <p:cNvPr id="49" name="Straight Arrow Connector 48">
            <a:extLst>
              <a:ext uri="{FF2B5EF4-FFF2-40B4-BE49-F238E27FC236}">
                <a16:creationId xmlns:a16="http://schemas.microsoft.com/office/drawing/2014/main" id="{2403816C-F2B1-4A80-A359-0A993AFE4273}"/>
              </a:ext>
            </a:extLst>
          </p:cNvPr>
          <p:cNvCxnSpPr>
            <a:cxnSpLocks/>
          </p:cNvCxnSpPr>
          <p:nvPr/>
        </p:nvCxnSpPr>
        <p:spPr>
          <a:xfrm flipH="1">
            <a:off x="6881446" y="3695227"/>
            <a:ext cx="2109613" cy="1699219"/>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9756" y="6108235"/>
            <a:ext cx="1014306" cy="287069"/>
          </a:xfrm>
          <a:prstGeom prst="rect">
            <a:avLst/>
          </a:prstGeom>
        </p:spPr>
      </p:pic>
      <p:pic>
        <p:nvPicPr>
          <p:cNvPr id="21" name="Graphic 20" descr="Web design">
            <a:extLst>
              <a:ext uri="{FF2B5EF4-FFF2-40B4-BE49-F238E27FC236}">
                <a16:creationId xmlns:a16="http://schemas.microsoft.com/office/drawing/2014/main" id="{7BE0EF04-1FB8-4CA9-B190-C44A393CDB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9145" y="1928552"/>
            <a:ext cx="577351" cy="577351"/>
          </a:xfrm>
          <a:prstGeom prst="rect">
            <a:avLst/>
          </a:prstGeom>
        </p:spPr>
      </p:pic>
      <p:pic>
        <p:nvPicPr>
          <p:cNvPr id="23" name="Graphic 22">
            <a:extLst>
              <a:ext uri="{FF2B5EF4-FFF2-40B4-BE49-F238E27FC236}">
                <a16:creationId xmlns:a16="http://schemas.microsoft.com/office/drawing/2014/main" id="{DD791B2E-BC99-4F14-ADBC-D2F926E927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4463" y="4712183"/>
            <a:ext cx="527078" cy="527078"/>
          </a:xfrm>
          <a:prstGeom prst="rect">
            <a:avLst/>
          </a:prstGeom>
        </p:spPr>
      </p:pic>
      <p:pic>
        <p:nvPicPr>
          <p:cNvPr id="19" name="Picture 2" descr="Tomcat Logo">
            <a:extLst>
              <a:ext uri="{FF2B5EF4-FFF2-40B4-BE49-F238E27FC236}">
                <a16:creationId xmlns:a16="http://schemas.microsoft.com/office/drawing/2014/main" id="{23C14D88-761B-4013-871E-5C5477EFB57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13316" y="2602584"/>
            <a:ext cx="345867" cy="345867"/>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nector: Elbow 54">
            <a:extLst>
              <a:ext uri="{FF2B5EF4-FFF2-40B4-BE49-F238E27FC236}">
                <a16:creationId xmlns:a16="http://schemas.microsoft.com/office/drawing/2014/main" id="{39EA54E9-1063-4591-BDAA-E28A412F7996}"/>
              </a:ext>
            </a:extLst>
          </p:cNvPr>
          <p:cNvCxnSpPr>
            <a:cxnSpLocks/>
          </p:cNvCxnSpPr>
          <p:nvPr/>
        </p:nvCxnSpPr>
        <p:spPr>
          <a:xfrm>
            <a:off x="3331172" y="4877536"/>
            <a:ext cx="3084898" cy="533689"/>
          </a:xfrm>
          <a:prstGeom prst="bentConnector3">
            <a:avLst>
              <a:gd name="adj1" fmla="val 18947"/>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91A2AA3-783A-4A74-8CB4-E1413DCF50D8}"/>
              </a:ext>
            </a:extLst>
          </p:cNvPr>
          <p:cNvGrpSpPr/>
          <p:nvPr/>
        </p:nvGrpSpPr>
        <p:grpSpPr>
          <a:xfrm>
            <a:off x="2858105" y="4631574"/>
            <a:ext cx="569500" cy="542239"/>
            <a:chOff x="3766802" y="4848214"/>
            <a:chExt cx="569500" cy="542239"/>
          </a:xfrm>
        </p:grpSpPr>
        <p:pic>
          <p:nvPicPr>
            <p:cNvPr id="15" name="Picture 14">
              <a:extLst>
                <a:ext uri="{FF2B5EF4-FFF2-40B4-BE49-F238E27FC236}">
                  <a16:creationId xmlns:a16="http://schemas.microsoft.com/office/drawing/2014/main" id="{EB77FB62-9239-42BC-8E8B-17E0EA78D2C5}"/>
                </a:ext>
              </a:extLst>
            </p:cNvPr>
            <p:cNvPicPr>
              <a:picLocks noChangeAspect="1"/>
            </p:cNvPicPr>
            <p:nvPr/>
          </p:nvPicPr>
          <p:blipFill>
            <a:blip r:embed="rId12"/>
            <a:stretch>
              <a:fillRect/>
            </a:stretch>
          </p:blipFill>
          <p:spPr>
            <a:xfrm>
              <a:off x="3831094" y="4848214"/>
              <a:ext cx="421483" cy="542239"/>
            </a:xfrm>
            <a:prstGeom prst="rect">
              <a:avLst/>
            </a:prstGeom>
          </p:spPr>
        </p:pic>
        <p:grpSp>
          <p:nvGrpSpPr>
            <p:cNvPr id="32" name="Group 31">
              <a:extLst>
                <a:ext uri="{FF2B5EF4-FFF2-40B4-BE49-F238E27FC236}">
                  <a16:creationId xmlns:a16="http://schemas.microsoft.com/office/drawing/2014/main" id="{31F6DCAE-11D4-4543-A3CE-85B19FB5E64F}"/>
                </a:ext>
              </a:extLst>
            </p:cNvPr>
            <p:cNvGrpSpPr/>
            <p:nvPr/>
          </p:nvGrpSpPr>
          <p:grpSpPr>
            <a:xfrm>
              <a:off x="3766802" y="4881721"/>
              <a:ext cx="569500" cy="399422"/>
              <a:chOff x="4235097" y="6355537"/>
              <a:chExt cx="569500" cy="399422"/>
            </a:xfrm>
          </p:grpSpPr>
          <p:sp>
            <p:nvSpPr>
              <p:cNvPr id="25" name="Rectangle 24">
                <a:extLst>
                  <a:ext uri="{FF2B5EF4-FFF2-40B4-BE49-F238E27FC236}">
                    <a16:creationId xmlns:a16="http://schemas.microsoft.com/office/drawing/2014/main" id="{951FA90D-E0F9-4E8C-B5AB-431EB1DDF73C}"/>
                  </a:ext>
                </a:extLst>
              </p:cNvPr>
              <p:cNvSpPr/>
              <p:nvPr/>
            </p:nvSpPr>
            <p:spPr bwMode="auto">
              <a:xfrm>
                <a:off x="4376786"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0F69D8E-AF64-47CA-9341-127F8409BF52}"/>
                  </a:ext>
                </a:extLst>
              </p:cNvPr>
              <p:cNvSpPr/>
              <p:nvPr/>
            </p:nvSpPr>
            <p:spPr bwMode="auto">
              <a:xfrm>
                <a:off x="423509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grpSp>
        <p:nvGrpSpPr>
          <p:cNvPr id="63" name="Group 62">
            <a:extLst>
              <a:ext uri="{FF2B5EF4-FFF2-40B4-BE49-F238E27FC236}">
                <a16:creationId xmlns:a16="http://schemas.microsoft.com/office/drawing/2014/main" id="{1D7BA00D-7E46-4997-B755-FF15A4197B5C}"/>
              </a:ext>
            </a:extLst>
          </p:cNvPr>
          <p:cNvGrpSpPr/>
          <p:nvPr/>
        </p:nvGrpSpPr>
        <p:grpSpPr>
          <a:xfrm>
            <a:off x="6371195" y="5167318"/>
            <a:ext cx="569500" cy="542239"/>
            <a:chOff x="3512742" y="4848214"/>
            <a:chExt cx="569500" cy="542239"/>
          </a:xfrm>
        </p:grpSpPr>
        <p:pic>
          <p:nvPicPr>
            <p:cNvPr id="65" name="Picture 64">
              <a:extLst>
                <a:ext uri="{FF2B5EF4-FFF2-40B4-BE49-F238E27FC236}">
                  <a16:creationId xmlns:a16="http://schemas.microsoft.com/office/drawing/2014/main" id="{F86E896B-EAAB-4275-A0E8-DF1B3ED6A3ED}"/>
                </a:ext>
              </a:extLst>
            </p:cNvPr>
            <p:cNvPicPr>
              <a:picLocks noChangeAspect="1"/>
            </p:cNvPicPr>
            <p:nvPr/>
          </p:nvPicPr>
          <p:blipFill>
            <a:blip r:embed="rId12"/>
            <a:stretch>
              <a:fillRect/>
            </a:stretch>
          </p:blipFill>
          <p:spPr>
            <a:xfrm>
              <a:off x="3577034" y="4848214"/>
              <a:ext cx="421483" cy="542239"/>
            </a:xfrm>
            <a:prstGeom prst="rect">
              <a:avLst/>
            </a:prstGeom>
          </p:spPr>
        </p:pic>
        <p:grpSp>
          <p:nvGrpSpPr>
            <p:cNvPr id="66" name="Group 65">
              <a:extLst>
                <a:ext uri="{FF2B5EF4-FFF2-40B4-BE49-F238E27FC236}">
                  <a16:creationId xmlns:a16="http://schemas.microsoft.com/office/drawing/2014/main" id="{15F9FC9B-056F-4E55-B546-D9A50E1AE64A}"/>
                </a:ext>
              </a:extLst>
            </p:cNvPr>
            <p:cNvGrpSpPr/>
            <p:nvPr/>
          </p:nvGrpSpPr>
          <p:grpSpPr>
            <a:xfrm>
              <a:off x="3512742" y="4881721"/>
              <a:ext cx="569500" cy="399422"/>
              <a:chOff x="3981037" y="6355537"/>
              <a:chExt cx="569500" cy="399422"/>
            </a:xfrm>
          </p:grpSpPr>
          <p:sp>
            <p:nvSpPr>
              <p:cNvPr id="67" name="Rectangle 66">
                <a:extLst>
                  <a:ext uri="{FF2B5EF4-FFF2-40B4-BE49-F238E27FC236}">
                    <a16:creationId xmlns:a16="http://schemas.microsoft.com/office/drawing/2014/main" id="{107EF031-015F-40E1-AE15-B5578E00F795}"/>
                  </a:ext>
                </a:extLst>
              </p:cNvPr>
              <p:cNvSpPr/>
              <p:nvPr/>
            </p:nvSpPr>
            <p:spPr bwMode="auto">
              <a:xfrm>
                <a:off x="4115528"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126C8A63-3729-49CB-8337-611D54D95914}"/>
                  </a:ext>
                </a:extLst>
              </p:cNvPr>
              <p:cNvSpPr/>
              <p:nvPr/>
            </p:nvSpPr>
            <p:spPr bwMode="auto">
              <a:xfrm>
                <a:off x="398103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sp>
        <p:nvSpPr>
          <p:cNvPr id="60" name="TextBox 59">
            <a:extLst>
              <a:ext uri="{FF2B5EF4-FFF2-40B4-BE49-F238E27FC236}">
                <a16:creationId xmlns:a16="http://schemas.microsoft.com/office/drawing/2014/main" id="{2924ADEB-5756-E44E-BF00-943C4BD29C92}"/>
              </a:ext>
            </a:extLst>
          </p:cNvPr>
          <p:cNvSpPr txBox="1"/>
          <p:nvPr/>
        </p:nvSpPr>
        <p:spPr>
          <a:xfrm>
            <a:off x="2243367" y="1537819"/>
            <a:ext cx="1118740" cy="49243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a:t>
            </a:r>
            <a:endParaRPr lang="en-US" sz="1200">
              <a:latin typeface="Segoe UI Semibold"/>
            </a:endParaRPr>
          </a:p>
        </p:txBody>
      </p:sp>
      <p:sp>
        <p:nvSpPr>
          <p:cNvPr id="61" name="TextBox 60">
            <a:extLst>
              <a:ext uri="{FF2B5EF4-FFF2-40B4-BE49-F238E27FC236}">
                <a16:creationId xmlns:a16="http://schemas.microsoft.com/office/drawing/2014/main" id="{69BE2516-B7A6-F940-83DB-5DCF77966A9E}"/>
              </a:ext>
            </a:extLst>
          </p:cNvPr>
          <p:cNvSpPr txBox="1"/>
          <p:nvPr/>
        </p:nvSpPr>
        <p:spPr>
          <a:xfrm>
            <a:off x="2224065" y="3062283"/>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Web layer</a:t>
            </a:r>
            <a:endParaRPr lang="en-US" sz="1200">
              <a:latin typeface="Segoe UI Semibold"/>
            </a:endParaRPr>
          </a:p>
        </p:txBody>
      </p:sp>
      <p:sp>
        <p:nvSpPr>
          <p:cNvPr id="62" name="TextBox 61">
            <a:extLst>
              <a:ext uri="{FF2B5EF4-FFF2-40B4-BE49-F238E27FC236}">
                <a16:creationId xmlns:a16="http://schemas.microsoft.com/office/drawing/2014/main" id="{DB384AA3-7D1B-464A-AD6C-769C70CB1E3A}"/>
              </a:ext>
            </a:extLst>
          </p:cNvPr>
          <p:cNvSpPr txBox="1"/>
          <p:nvPr/>
        </p:nvSpPr>
        <p:spPr>
          <a:xfrm>
            <a:off x="2373736" y="4978415"/>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Data layer</a:t>
            </a:r>
            <a:endParaRPr lang="en-US" sz="1200">
              <a:latin typeface="Segoe UI Semibold"/>
            </a:endParaRPr>
          </a:p>
        </p:txBody>
      </p:sp>
      <p:sp>
        <p:nvSpPr>
          <p:cNvPr id="69" name="TextBox 68">
            <a:extLst>
              <a:ext uri="{FF2B5EF4-FFF2-40B4-BE49-F238E27FC236}">
                <a16:creationId xmlns:a16="http://schemas.microsoft.com/office/drawing/2014/main" id="{AA0F089D-EFA9-C946-A929-3759F70E4DD1}"/>
              </a:ext>
            </a:extLst>
          </p:cNvPr>
          <p:cNvSpPr txBox="1"/>
          <p:nvPr/>
        </p:nvSpPr>
        <p:spPr>
          <a:xfrm>
            <a:off x="3621284" y="2347959"/>
            <a:ext cx="1699072" cy="877163"/>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App containerization helper</a:t>
            </a:r>
            <a:endParaRPr lang="en-US" sz="1200">
              <a:latin typeface="Segoe UI Semibold"/>
            </a:endParaRPr>
          </a:p>
        </p:txBody>
      </p:sp>
      <p:sp>
        <p:nvSpPr>
          <p:cNvPr id="72" name="TextBox 71">
            <a:extLst>
              <a:ext uri="{FF2B5EF4-FFF2-40B4-BE49-F238E27FC236}">
                <a16:creationId xmlns:a16="http://schemas.microsoft.com/office/drawing/2014/main" id="{486C1494-2A2B-FA43-9F4E-EC6A0F299C22}"/>
              </a:ext>
            </a:extLst>
          </p:cNvPr>
          <p:cNvSpPr txBox="1"/>
          <p:nvPr/>
        </p:nvSpPr>
        <p:spPr>
          <a:xfrm>
            <a:off x="5907814" y="2156053"/>
            <a:ext cx="2461123"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Azure Container Registry</a:t>
            </a:r>
            <a:endParaRPr lang="en-US" sz="1200">
              <a:latin typeface="Segoe UI Semibold"/>
            </a:endParaRPr>
          </a:p>
        </p:txBody>
      </p:sp>
      <p:sp>
        <p:nvSpPr>
          <p:cNvPr id="73" name="TextBox 72">
            <a:extLst>
              <a:ext uri="{FF2B5EF4-FFF2-40B4-BE49-F238E27FC236}">
                <a16:creationId xmlns:a16="http://schemas.microsoft.com/office/drawing/2014/main" id="{F1A33107-4489-6241-8668-9397688FE929}"/>
              </a:ext>
            </a:extLst>
          </p:cNvPr>
          <p:cNvSpPr txBox="1"/>
          <p:nvPr/>
        </p:nvSpPr>
        <p:spPr>
          <a:xfrm>
            <a:off x="3393165" y="5356026"/>
            <a:ext cx="2235126" cy="4616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DB migration or test copy</a:t>
            </a:r>
          </a:p>
        </p:txBody>
      </p:sp>
      <p:sp>
        <p:nvSpPr>
          <p:cNvPr id="74" name="TextBox 73">
            <a:extLst>
              <a:ext uri="{FF2B5EF4-FFF2-40B4-BE49-F238E27FC236}">
                <a16:creationId xmlns:a16="http://schemas.microsoft.com/office/drawing/2014/main" id="{9659C1C1-85C2-9642-908B-1FA45E749597}"/>
              </a:ext>
            </a:extLst>
          </p:cNvPr>
          <p:cNvSpPr txBox="1"/>
          <p:nvPr/>
        </p:nvSpPr>
        <p:spPr>
          <a:xfrm>
            <a:off x="5863956" y="3577353"/>
            <a:ext cx="1020835" cy="627864"/>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Publish image</a:t>
            </a:r>
          </a:p>
        </p:txBody>
      </p:sp>
      <p:sp>
        <p:nvSpPr>
          <p:cNvPr id="77" name="TextBox 76">
            <a:extLst>
              <a:ext uri="{FF2B5EF4-FFF2-40B4-BE49-F238E27FC236}">
                <a16:creationId xmlns:a16="http://schemas.microsoft.com/office/drawing/2014/main" id="{F4F75379-3723-DB4D-ABF2-842905389FD5}"/>
              </a:ext>
            </a:extLst>
          </p:cNvPr>
          <p:cNvSpPr txBox="1"/>
          <p:nvPr/>
        </p:nvSpPr>
        <p:spPr>
          <a:xfrm>
            <a:off x="5898323" y="4289705"/>
            <a:ext cx="1444381" cy="461665"/>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Deploy to AKS</a:t>
            </a:r>
          </a:p>
        </p:txBody>
      </p:sp>
      <p:sp>
        <p:nvSpPr>
          <p:cNvPr id="78" name="TextBox 77">
            <a:extLst>
              <a:ext uri="{FF2B5EF4-FFF2-40B4-BE49-F238E27FC236}">
                <a16:creationId xmlns:a16="http://schemas.microsoft.com/office/drawing/2014/main" id="{24E5D56F-C7D1-894D-992A-879ACC86D180}"/>
              </a:ext>
            </a:extLst>
          </p:cNvPr>
          <p:cNvSpPr txBox="1"/>
          <p:nvPr/>
        </p:nvSpPr>
        <p:spPr>
          <a:xfrm rot="19248315">
            <a:off x="6648461" y="4283164"/>
            <a:ext cx="3153696" cy="461665"/>
          </a:xfrm>
          <a:prstGeom prst="rect">
            <a:avLst/>
          </a:prstGeom>
          <a:noFill/>
          <a:ln w="19050">
            <a:noFill/>
            <a:prstDash val="sysDot"/>
            <a:headEnd type="none" w="med" len="med"/>
            <a:tailEnd type="arrow" w="med" len="med"/>
          </a:ln>
        </p:spPr>
        <p:txBody>
          <a:bodyPr wrap="square" lIns="182880" tIns="146304" rIns="182880" bIns="146304" rtlCol="0">
            <a:spAutoFit/>
          </a:bodyPr>
          <a:lstStyle/>
          <a:p>
            <a:pPr defTabSz="932742">
              <a:lnSpc>
                <a:spcPct val="90000"/>
              </a:lnSpc>
              <a:spcAft>
                <a:spcPts val="600"/>
              </a:spcAft>
            </a:pPr>
            <a:r>
              <a:rPr lang="en-US" sz="1200">
                <a:latin typeface="Segoe UI Semibold"/>
              </a:rPr>
              <a:t>Parameterized configuration</a:t>
            </a:r>
          </a:p>
        </p:txBody>
      </p:sp>
      <p:sp>
        <p:nvSpPr>
          <p:cNvPr id="79" name="TextBox 78">
            <a:extLst>
              <a:ext uri="{FF2B5EF4-FFF2-40B4-BE49-F238E27FC236}">
                <a16:creationId xmlns:a16="http://schemas.microsoft.com/office/drawing/2014/main" id="{357301D8-6CFD-AE40-9697-E0B4320E09E1}"/>
              </a:ext>
            </a:extLst>
          </p:cNvPr>
          <p:cNvSpPr txBox="1"/>
          <p:nvPr/>
        </p:nvSpPr>
        <p:spPr>
          <a:xfrm>
            <a:off x="9328838" y="5138150"/>
            <a:ext cx="1534844" cy="6278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PV through Azure File Share</a:t>
            </a:r>
          </a:p>
        </p:txBody>
      </p:sp>
      <p:sp>
        <p:nvSpPr>
          <p:cNvPr id="80" name="TextBox 79">
            <a:extLst>
              <a:ext uri="{FF2B5EF4-FFF2-40B4-BE49-F238E27FC236}">
                <a16:creationId xmlns:a16="http://schemas.microsoft.com/office/drawing/2014/main" id="{DCF889B1-7005-344C-88DB-DAAA72E6BF17}"/>
              </a:ext>
            </a:extLst>
          </p:cNvPr>
          <p:cNvSpPr txBox="1"/>
          <p:nvPr/>
        </p:nvSpPr>
        <p:spPr>
          <a:xfrm>
            <a:off x="9330557" y="2427199"/>
            <a:ext cx="1434890"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AKS Cluster</a:t>
            </a:r>
            <a:endParaRPr lang="en-US" sz="1200">
              <a:latin typeface="Segoe UI Semibold"/>
            </a:endParaRPr>
          </a:p>
        </p:txBody>
      </p:sp>
      <p:sp>
        <p:nvSpPr>
          <p:cNvPr id="81" name="Rectangle: Rounded Corners 43">
            <a:extLst>
              <a:ext uri="{FF2B5EF4-FFF2-40B4-BE49-F238E27FC236}">
                <a16:creationId xmlns:a16="http://schemas.microsoft.com/office/drawing/2014/main" id="{BA268724-CB5B-F44A-AD34-8EA06E034087}"/>
              </a:ext>
            </a:extLst>
          </p:cNvPr>
          <p:cNvSpPr/>
          <p:nvPr/>
        </p:nvSpPr>
        <p:spPr bwMode="auto">
          <a:xfrm>
            <a:off x="9083413" y="2987333"/>
            <a:ext cx="1967764" cy="944848"/>
          </a:xfrm>
          <a:prstGeom prst="roundRect">
            <a:avLst>
              <a:gd name="adj" fmla="val 0"/>
            </a:avLst>
          </a:prstGeom>
          <a:solidFill>
            <a:schemeClr val="bg1"/>
          </a:solidFill>
          <a:ln w="12700" cap="flat" cmpd="sng" algn="ctr">
            <a:solidFill>
              <a:srgbClr val="0078D3"/>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C8D9411A-78F8-3A43-8EF7-5AED8732B5BF}"/>
              </a:ext>
            </a:extLst>
          </p:cNvPr>
          <p:cNvSpPr/>
          <p:nvPr/>
        </p:nvSpPr>
        <p:spPr>
          <a:xfrm>
            <a:off x="92345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87" name="TextBox 86">
            <a:extLst>
              <a:ext uri="{FF2B5EF4-FFF2-40B4-BE49-F238E27FC236}">
                <a16:creationId xmlns:a16="http://schemas.microsoft.com/office/drawing/2014/main" id="{AC730E35-C05E-0C40-9432-43BD9CA8DF00}"/>
              </a:ext>
            </a:extLst>
          </p:cNvPr>
          <p:cNvSpPr txBox="1"/>
          <p:nvPr/>
        </p:nvSpPr>
        <p:spPr>
          <a:xfrm>
            <a:off x="9234534" y="3389002"/>
            <a:ext cx="760953" cy="153888"/>
          </a:xfrm>
          <a:prstGeom prst="rect">
            <a:avLst/>
          </a:prstGeom>
          <a:noFill/>
        </p:spPr>
        <p:txBody>
          <a:bodyPr wrap="square" lIns="0" tIns="0" rIns="0" bIns="0" rtlCol="0">
            <a:spAutoFit/>
          </a:bodyPr>
          <a:lstStyle/>
          <a:p>
            <a:pPr algn="ctr" defTabSz="932563">
              <a:defRPr/>
            </a:pPr>
            <a:r>
              <a:rPr lang="en-US" sz="1000" b="1"/>
              <a:t>Pod</a:t>
            </a:r>
          </a:p>
        </p:txBody>
      </p:sp>
      <p:sp>
        <p:nvSpPr>
          <p:cNvPr id="89" name="Rectangle 88">
            <a:extLst>
              <a:ext uri="{FF2B5EF4-FFF2-40B4-BE49-F238E27FC236}">
                <a16:creationId xmlns:a16="http://schemas.microsoft.com/office/drawing/2014/main" id="{D1CF0DB6-B219-E843-8DD6-822B8C5C7226}"/>
              </a:ext>
            </a:extLst>
          </p:cNvPr>
          <p:cNvSpPr/>
          <p:nvPr/>
        </p:nvSpPr>
        <p:spPr>
          <a:xfrm>
            <a:off x="101489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91" name="TextBox 90">
            <a:extLst>
              <a:ext uri="{FF2B5EF4-FFF2-40B4-BE49-F238E27FC236}">
                <a16:creationId xmlns:a16="http://schemas.microsoft.com/office/drawing/2014/main" id="{F1E1E026-CED4-8947-990B-CCE2193E5521}"/>
              </a:ext>
            </a:extLst>
          </p:cNvPr>
          <p:cNvSpPr txBox="1"/>
          <p:nvPr/>
        </p:nvSpPr>
        <p:spPr>
          <a:xfrm>
            <a:off x="10148934" y="3389002"/>
            <a:ext cx="760953" cy="153888"/>
          </a:xfrm>
          <a:prstGeom prst="rect">
            <a:avLst/>
          </a:prstGeom>
          <a:noFill/>
        </p:spPr>
        <p:txBody>
          <a:bodyPr wrap="square" lIns="0" tIns="0" rIns="0" bIns="0" rtlCol="0">
            <a:spAutoFit/>
          </a:bodyPr>
          <a:lstStyle/>
          <a:p>
            <a:pPr algn="ctr" defTabSz="932563">
              <a:defRPr/>
            </a:pPr>
            <a:r>
              <a:rPr lang="en-US" sz="1000" b="1"/>
              <a:t>Pod</a:t>
            </a:r>
          </a:p>
        </p:txBody>
      </p:sp>
      <p:grpSp>
        <p:nvGrpSpPr>
          <p:cNvPr id="13" name="Group 12">
            <a:extLst>
              <a:ext uri="{FF2B5EF4-FFF2-40B4-BE49-F238E27FC236}">
                <a16:creationId xmlns:a16="http://schemas.microsoft.com/office/drawing/2014/main" id="{672B2B1A-D145-8449-9F78-35418B2365D9}"/>
              </a:ext>
            </a:extLst>
          </p:cNvPr>
          <p:cNvGrpSpPr/>
          <p:nvPr/>
        </p:nvGrpSpPr>
        <p:grpSpPr>
          <a:xfrm>
            <a:off x="10724619" y="3491557"/>
            <a:ext cx="329218" cy="329218"/>
            <a:chOff x="10724619" y="3491557"/>
            <a:chExt cx="329218" cy="329218"/>
          </a:xfrm>
        </p:grpSpPr>
        <p:sp>
          <p:nvSpPr>
            <p:cNvPr id="93" name="Oval 92">
              <a:extLst>
                <a:ext uri="{FF2B5EF4-FFF2-40B4-BE49-F238E27FC236}">
                  <a16:creationId xmlns:a16="http://schemas.microsoft.com/office/drawing/2014/main" id="{235466E3-C594-7F47-BBB2-484D258058CA}"/>
                </a:ext>
              </a:extLst>
            </p:cNvPr>
            <p:cNvSpPr/>
            <p:nvPr/>
          </p:nvSpPr>
          <p:spPr bwMode="auto">
            <a:xfrm>
              <a:off x="10798628" y="3577353"/>
              <a:ext cx="178289" cy="2434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2" name="Picture 2">
              <a:extLst>
                <a:ext uri="{FF2B5EF4-FFF2-40B4-BE49-F238E27FC236}">
                  <a16:creationId xmlns:a16="http://schemas.microsoft.com/office/drawing/2014/main" id="{E1B32B4F-3AF8-B441-9418-6DC1DE23F3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24619" y="3491557"/>
              <a:ext cx="329218" cy="3292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Straight Arrow Connector 93">
            <a:extLst>
              <a:ext uri="{FF2B5EF4-FFF2-40B4-BE49-F238E27FC236}">
                <a16:creationId xmlns:a16="http://schemas.microsoft.com/office/drawing/2014/main" id="{195B7CC1-DF5B-7344-8065-4B22466AE454}"/>
              </a:ext>
            </a:extLst>
          </p:cNvPr>
          <p:cNvCxnSpPr>
            <a:cxnSpLocks/>
          </p:cNvCxnSpPr>
          <p:nvPr/>
        </p:nvCxnSpPr>
        <p:spPr>
          <a:xfrm flipH="1">
            <a:off x="10176852" y="4002950"/>
            <a:ext cx="234373"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5" name="Straight Arrow Connector 94">
            <a:extLst>
              <a:ext uri="{FF2B5EF4-FFF2-40B4-BE49-F238E27FC236}">
                <a16:creationId xmlns:a16="http://schemas.microsoft.com/office/drawing/2014/main" id="{5E6D6B0D-2F2A-704C-8C30-9AB6DB63D887}"/>
              </a:ext>
            </a:extLst>
          </p:cNvPr>
          <p:cNvCxnSpPr>
            <a:cxnSpLocks/>
          </p:cNvCxnSpPr>
          <p:nvPr/>
        </p:nvCxnSpPr>
        <p:spPr>
          <a:xfrm>
            <a:off x="2813316" y="3429431"/>
            <a:ext cx="0" cy="771858"/>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7" name="Straight Arrow Connector 96">
            <a:extLst>
              <a:ext uri="{FF2B5EF4-FFF2-40B4-BE49-F238E27FC236}">
                <a16:creationId xmlns:a16="http://schemas.microsoft.com/office/drawing/2014/main" id="{C7220CA0-03B3-8142-8159-3E295A49E33F}"/>
              </a:ext>
            </a:extLst>
          </p:cNvPr>
          <p:cNvCxnSpPr>
            <a:cxnSpLocks/>
          </p:cNvCxnSpPr>
          <p:nvPr/>
        </p:nvCxnSpPr>
        <p:spPr>
          <a:xfrm>
            <a:off x="9731635" y="4002950"/>
            <a:ext cx="276158"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grpSp>
        <p:nvGrpSpPr>
          <p:cNvPr id="75" name="Group 74">
            <a:extLst>
              <a:ext uri="{FF2B5EF4-FFF2-40B4-BE49-F238E27FC236}">
                <a16:creationId xmlns:a16="http://schemas.microsoft.com/office/drawing/2014/main" id="{CD880526-67F6-9849-BD85-317E3CF011D6}"/>
              </a:ext>
            </a:extLst>
          </p:cNvPr>
          <p:cNvGrpSpPr/>
          <p:nvPr/>
        </p:nvGrpSpPr>
        <p:grpSpPr>
          <a:xfrm>
            <a:off x="465954" y="3357448"/>
            <a:ext cx="1886111" cy="2875150"/>
            <a:chOff x="362154" y="3357448"/>
            <a:chExt cx="1886111" cy="2875150"/>
          </a:xfrm>
        </p:grpSpPr>
        <p:pic>
          <p:nvPicPr>
            <p:cNvPr id="76" name="Graphic 75">
              <a:extLst>
                <a:ext uri="{FF2B5EF4-FFF2-40B4-BE49-F238E27FC236}">
                  <a16:creationId xmlns:a16="http://schemas.microsoft.com/office/drawing/2014/main" id="{E6848800-65E2-4041-A3A7-2FFA2E6743CD}"/>
                </a:ext>
              </a:extLst>
            </p:cNvPr>
            <p:cNvPicPr>
              <a:picLocks noChangeAspect="1"/>
            </p:cNvPicPr>
            <p:nvPr/>
          </p:nvPicPr>
          <p:blipFill>
            <a:blip r:embed="rId5">
              <a:extLst>
                <a:ext uri="{96DAC541-7B7A-43D3-8B79-37D633B846F1}">
                  <asvg:svgBlip xmlns:asvg="http://schemas.microsoft.com/office/drawing/2016/SVG/main" r:embed="rId14"/>
                </a:ext>
              </a:extLst>
            </a:blip>
            <a:stretch>
              <a:fillRect/>
            </a:stretch>
          </p:blipFill>
          <p:spPr>
            <a:xfrm>
              <a:off x="686353" y="4498585"/>
              <a:ext cx="939781" cy="265977"/>
            </a:xfrm>
            <a:prstGeom prst="rect">
              <a:avLst/>
            </a:prstGeom>
          </p:spPr>
        </p:pic>
        <p:sp>
          <p:nvSpPr>
            <p:cNvPr id="82" name="AutoShape 3">
              <a:extLst>
                <a:ext uri="{FF2B5EF4-FFF2-40B4-BE49-F238E27FC236}">
                  <a16:creationId xmlns:a16="http://schemas.microsoft.com/office/drawing/2014/main" id="{23DD5FAB-63B8-574F-B327-6A39E4A4DD82}"/>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83" name="Picture 82">
              <a:extLst>
                <a:ext uri="{FF2B5EF4-FFF2-40B4-BE49-F238E27FC236}">
                  <a16:creationId xmlns:a16="http://schemas.microsoft.com/office/drawing/2014/main" id="{876A2255-EC6E-EF41-843C-726AF25ACE96}"/>
                </a:ext>
              </a:extLst>
            </p:cNvPr>
            <p:cNvPicPr>
              <a:picLocks noChangeAspect="1"/>
            </p:cNvPicPr>
            <p:nvPr/>
          </p:nvPicPr>
          <p:blipFill>
            <a:blip r:embed="rId15"/>
            <a:stretch>
              <a:fillRect/>
            </a:stretch>
          </p:blipFill>
          <p:spPr>
            <a:xfrm>
              <a:off x="644009" y="3357448"/>
              <a:ext cx="1024468" cy="258547"/>
            </a:xfrm>
            <a:prstGeom prst="rect">
              <a:avLst/>
            </a:prstGeom>
          </p:spPr>
        </p:pic>
        <p:pic>
          <p:nvPicPr>
            <p:cNvPr id="84" name="Picture 83">
              <a:extLst>
                <a:ext uri="{FF2B5EF4-FFF2-40B4-BE49-F238E27FC236}">
                  <a16:creationId xmlns:a16="http://schemas.microsoft.com/office/drawing/2014/main" id="{90B294F2-77B7-7144-89FC-F152E02860E8}"/>
                </a:ext>
              </a:extLst>
            </p:cNvPr>
            <p:cNvPicPr>
              <a:picLocks noChangeAspect="1"/>
            </p:cNvPicPr>
            <p:nvPr/>
          </p:nvPicPr>
          <p:blipFill>
            <a:blip r:embed="rId16"/>
            <a:stretch>
              <a:fillRect/>
            </a:stretch>
          </p:blipFill>
          <p:spPr>
            <a:xfrm>
              <a:off x="584419" y="3744397"/>
              <a:ext cx="1143649" cy="487164"/>
            </a:xfrm>
            <a:prstGeom prst="rect">
              <a:avLst/>
            </a:prstGeom>
          </p:spPr>
        </p:pic>
        <p:pic>
          <p:nvPicPr>
            <p:cNvPr id="88" name="Picture 87">
              <a:extLst>
                <a:ext uri="{FF2B5EF4-FFF2-40B4-BE49-F238E27FC236}">
                  <a16:creationId xmlns:a16="http://schemas.microsoft.com/office/drawing/2014/main" id="{816B9DA2-EA34-6D46-943A-2E638FA57BFF}"/>
                </a:ext>
              </a:extLst>
            </p:cNvPr>
            <p:cNvPicPr>
              <a:picLocks noChangeAspect="1"/>
            </p:cNvPicPr>
            <p:nvPr/>
          </p:nvPicPr>
          <p:blipFill>
            <a:blip r:embed="rId17"/>
            <a:stretch>
              <a:fillRect/>
            </a:stretch>
          </p:blipFill>
          <p:spPr>
            <a:xfrm>
              <a:off x="709972" y="4925889"/>
              <a:ext cx="892542" cy="501852"/>
            </a:xfrm>
            <a:prstGeom prst="rect">
              <a:avLst/>
            </a:prstGeom>
          </p:spPr>
        </p:pic>
        <p:pic>
          <p:nvPicPr>
            <p:cNvPr id="96" name="Picture 95">
              <a:extLst>
                <a:ext uri="{FF2B5EF4-FFF2-40B4-BE49-F238E27FC236}">
                  <a16:creationId xmlns:a16="http://schemas.microsoft.com/office/drawing/2014/main" id="{AD92809A-7F8E-8147-9673-AEB3753C6945}"/>
                </a:ext>
              </a:extLst>
            </p:cNvPr>
            <p:cNvPicPr>
              <a:picLocks noChangeAspect="1"/>
            </p:cNvPicPr>
            <p:nvPr/>
          </p:nvPicPr>
          <p:blipFill>
            <a:blip r:embed="rId18"/>
            <a:stretch>
              <a:fillRect/>
            </a:stretch>
          </p:blipFill>
          <p:spPr>
            <a:xfrm>
              <a:off x="362154" y="5173813"/>
              <a:ext cx="1588178" cy="1058785"/>
            </a:xfrm>
            <a:prstGeom prst="rect">
              <a:avLst/>
            </a:prstGeom>
          </p:spPr>
        </p:pic>
      </p:grpSp>
      <p:sp>
        <p:nvSpPr>
          <p:cNvPr id="6" name="Rectangle 5">
            <a:extLst>
              <a:ext uri="{FF2B5EF4-FFF2-40B4-BE49-F238E27FC236}">
                <a16:creationId xmlns:a16="http://schemas.microsoft.com/office/drawing/2014/main" id="{3C0B8A66-B63B-47EE-8CCE-AED6BD7F48B9}"/>
              </a:ext>
            </a:extLst>
          </p:cNvPr>
          <p:cNvSpPr/>
          <p:nvPr/>
        </p:nvSpPr>
        <p:spPr bwMode="auto">
          <a:xfrm>
            <a:off x="3213162" y="2596386"/>
            <a:ext cx="345867" cy="348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2" descr="ASP.NET file extensions">
            <a:extLst>
              <a:ext uri="{FF2B5EF4-FFF2-40B4-BE49-F238E27FC236}">
                <a16:creationId xmlns:a16="http://schemas.microsoft.com/office/drawing/2014/main" id="{8D9DEE01-38E5-4ED3-8F5F-1B9E949847F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28908" y="2607183"/>
            <a:ext cx="330470" cy="3304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6CA405C-FDBB-4E13-8D9A-B96FB3F1B1D6}"/>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0" name="Title 14">
            <a:extLst>
              <a:ext uri="{FF2B5EF4-FFF2-40B4-BE49-F238E27FC236}">
                <a16:creationId xmlns:a16="http://schemas.microsoft.com/office/drawing/2014/main" id="{B1EE1DA2-F9B7-4BFB-A0C9-00EF330642E5}"/>
              </a:ext>
            </a:extLst>
          </p:cNvPr>
          <p:cNvSpPr>
            <a:spLocks noGrp="1"/>
          </p:cNvSpPr>
          <p:nvPr>
            <p:ph type="title"/>
          </p:nvPr>
        </p:nvSpPr>
        <p:spPr>
          <a:xfrm>
            <a:off x="465138" y="441332"/>
            <a:ext cx="11530584" cy="830020"/>
          </a:xfrm>
        </p:spPr>
        <p:txBody>
          <a:bodyPr/>
          <a:lstStyle/>
          <a:p>
            <a:r>
              <a:rPr lang="en-US"/>
              <a:t>App Containerization: Architecture</a:t>
            </a:r>
          </a:p>
        </p:txBody>
      </p:sp>
      <p:pic>
        <p:nvPicPr>
          <p:cNvPr id="12" name="Picture 11">
            <a:extLst>
              <a:ext uri="{FF2B5EF4-FFF2-40B4-BE49-F238E27FC236}">
                <a16:creationId xmlns:a16="http://schemas.microsoft.com/office/drawing/2014/main" id="{EB05061A-7E5C-45CA-9E31-A8B66870AAF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813551" y="3543004"/>
            <a:ext cx="261123" cy="281208"/>
          </a:xfrm>
          <a:prstGeom prst="rect">
            <a:avLst/>
          </a:prstGeom>
        </p:spPr>
      </p:pic>
    </p:spTree>
    <p:extLst>
      <p:ext uri="{BB962C8B-B14F-4D97-AF65-F5344CB8AC3E}">
        <p14:creationId xmlns:p14="http://schemas.microsoft.com/office/powerpoint/2010/main" val="32639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29"/>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xEl>
                                              <p:pRg st="2" end="2"/>
                                            </p:txEl>
                                          </p:spTgt>
                                        </p:tgtEl>
                                        <p:attrNameLst>
                                          <p:attrName>style.visibility</p:attrName>
                                        </p:attrNameLst>
                                      </p:cBhvr>
                                      <p:to>
                                        <p:strVal val="visible"/>
                                      </p:to>
                                    </p:set>
                                  </p:childTnLst>
                                </p:cTn>
                              </p:par>
                              <p:par>
                                <p:cTn id="47" presetID="22" presetClass="entr" presetSubtype="4"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fade">
                                      <p:cBhvr>
                                        <p:cTn id="83" dur="500"/>
                                        <p:tgtEl>
                                          <p:spTgt spid="87"/>
                                        </p:tgtEl>
                                      </p:cBhvr>
                                    </p:animEffect>
                                  </p:childTnLst>
                                </p:cTn>
                              </p:par>
                              <p:par>
                                <p:cTn id="84" presetID="10" presetClass="entr" presetSubtype="0" fill="hold"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par>
                                <p:cTn id="92" presetID="22" presetClass="entr" presetSubtype="8"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par>
                                <p:cTn id="95" presetID="1" presetClass="entr" presetSubtype="0"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childTnLst>
                          </p:cTn>
                        </p:par>
                        <p:par>
                          <p:cTn id="97" fill="hold">
                            <p:stCondLst>
                              <p:cond delay="500"/>
                            </p:stCondLst>
                            <p:childTnLst>
                              <p:par>
                                <p:cTn id="98" presetID="22" presetClass="entr" presetSubtype="2" fill="hold" nodeType="after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right)">
                                      <p:cBhvr>
                                        <p:cTn id="100" dur="500"/>
                                        <p:tgtEl>
                                          <p:spTgt spid="4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7">
                                            <p:txEl>
                                              <p:pRg st="4" end="4"/>
                                            </p:txEl>
                                          </p:spTgt>
                                        </p:tgtEl>
                                        <p:attrNameLst>
                                          <p:attrName>style.visibility</p:attrName>
                                        </p:attrNameLst>
                                      </p:cBhvr>
                                      <p:to>
                                        <p:strVal val="visible"/>
                                      </p:to>
                                    </p:set>
                                  </p:childTnLst>
                                </p:cTn>
                              </p:par>
                              <p:par>
                                <p:cTn id="108" presetID="16" presetClass="entr" presetSubtype="42" fill="hold"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barn(outHorizontal)">
                                      <p:cBhvr>
                                        <p:cTn id="110" dur="500"/>
                                        <p:tgtEl>
                                          <p:spTgt spid="94"/>
                                        </p:tgtEl>
                                      </p:cBhvr>
                                    </p:animEffect>
                                  </p:childTnLst>
                                </p:cTn>
                              </p:par>
                              <p:par>
                                <p:cTn id="111" presetID="16" presetClass="entr" presetSubtype="42" fill="hold" nodeType="with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barn(outHorizontal)">
                                      <p:cBhvr>
                                        <p:cTn id="113" dur="500"/>
                                        <p:tgtEl>
                                          <p:spTgt spid="97"/>
                                        </p:tgtEl>
                                      </p:cBhvr>
                                    </p:animEffect>
                                  </p:childTnLst>
                                </p:cTn>
                              </p:par>
                              <p:par>
                                <p:cTn id="114" presetID="1" presetClass="entr" presetSubtype="0" fill="hold" nodeType="withEffect">
                                  <p:stCondLst>
                                    <p:cond delay="0"/>
                                  </p:stCondLst>
                                  <p:childTnLst>
                                    <p:set>
                                      <p:cBhvr>
                                        <p:cTn id="115" dur="1" fill="hold">
                                          <p:stCondLst>
                                            <p:cond delay="0"/>
                                          </p:stCondLst>
                                        </p:cTn>
                                        <p:tgtEl>
                                          <p:spTgt spid="23"/>
                                        </p:tgtEl>
                                        <p:attrNameLst>
                                          <p:attrName>style.visibility</p:attrName>
                                        </p:attrNameLst>
                                      </p:cBhvr>
                                      <p:to>
                                        <p:strVal val="visible"/>
                                      </p:to>
                                    </p:se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29" grpId="0" animBg="1"/>
      <p:bldP spid="27" grpId="0" animBg="1"/>
      <p:bldP spid="69" grpId="0"/>
      <p:bldP spid="72" grpId="0"/>
      <p:bldP spid="73" grpId="0"/>
      <p:bldP spid="74" grpId="0"/>
      <p:bldP spid="77" grpId="0"/>
      <p:bldP spid="78" grpId="0"/>
      <p:bldP spid="79" grpId="0"/>
      <p:bldP spid="80" grpId="0"/>
      <p:bldP spid="81" grpId="0" animBg="1"/>
      <p:bldP spid="86" grpId="0" animBg="1"/>
      <p:bldP spid="87" grpId="0"/>
      <p:bldP spid="89" grpId="0" animBg="1"/>
      <p:bldP spid="9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my customer has this scenario… </a:t>
            </a:r>
          </a:p>
        </p:txBody>
      </p:sp>
    </p:spTree>
    <p:extLst>
      <p:ext uri="{BB962C8B-B14F-4D97-AF65-F5344CB8AC3E}">
        <p14:creationId xmlns:p14="http://schemas.microsoft.com/office/powerpoint/2010/main" val="265467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p:txBody>
          <a:bodyPr/>
          <a:lstStyle/>
          <a:p>
            <a:r>
              <a:rPr lang="en-GB" dirty="0"/>
              <a:t>Customer Scenario - VMware</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37529" y="2002708"/>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27251" y="3208037"/>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99999" y="3171155"/>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3144" y="2002709"/>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0EE33A7F-B4CE-4A63-978C-842D2FB77BCB}"/>
              </a:ext>
            </a:extLst>
          </p:cNvPr>
          <p:cNvSpPr txBox="1"/>
          <p:nvPr/>
        </p:nvSpPr>
        <p:spPr>
          <a:xfrm>
            <a:off x="337529" y="4908678"/>
            <a:ext cx="11240527" cy="1536950"/>
          </a:xfrm>
          <a:prstGeom prst="rect">
            <a:avLst/>
          </a:prstGeom>
          <a:noFill/>
        </p:spPr>
        <p:txBody>
          <a:bodyPr wrap="square" lIns="0" tIns="0" rIns="0" bIns="0" rtlCol="0">
            <a:spAutoFit/>
          </a:bodyPr>
          <a:lstStyle/>
          <a:p>
            <a:pPr marL="349724" indent="-349724" defTabSz="932563">
              <a:buFontTx/>
              <a:buChar char="-"/>
            </a:pPr>
            <a:r>
              <a:rPr lang="en-GB" sz="3264" dirty="0">
                <a:gradFill>
                  <a:gsLst>
                    <a:gs pos="2917">
                      <a:srgbClr val="000000"/>
                    </a:gs>
                    <a:gs pos="30000">
                      <a:srgbClr val="000000"/>
                    </a:gs>
                  </a:gsLst>
                  <a:lin ang="5400000" scaled="0"/>
                </a:gradFill>
                <a:latin typeface="Segoe UI"/>
              </a:rPr>
              <a:t>5 different datacentres, 5 different vCenter servers</a:t>
            </a:r>
          </a:p>
          <a:p>
            <a:pPr defTabSz="932563"/>
            <a:endParaRPr lang="en-GB" sz="3264" dirty="0">
              <a:gradFill>
                <a:gsLst>
                  <a:gs pos="2917">
                    <a:srgbClr val="000000"/>
                  </a:gs>
                  <a:gs pos="30000">
                    <a:srgbClr val="000000"/>
                  </a:gs>
                </a:gsLst>
                <a:lin ang="5400000" scaled="0"/>
              </a:gradFill>
              <a:latin typeface="Segoe UI"/>
            </a:endParaRPr>
          </a:p>
          <a:p>
            <a:pPr marL="349724" indent="-349724" defTabSz="932563">
              <a:buFontTx/>
              <a:buChar char="-"/>
            </a:pPr>
            <a:r>
              <a:rPr lang="en-GB" sz="3264" dirty="0">
                <a:gradFill>
                  <a:gsLst>
                    <a:gs pos="2917">
                      <a:srgbClr val="000000"/>
                    </a:gs>
                    <a:gs pos="30000">
                      <a:srgbClr val="000000"/>
                    </a:gs>
                  </a:gsLst>
                  <a:lin ang="5400000" scaled="0"/>
                </a:gradFill>
                <a:latin typeface="Segoe UI"/>
              </a:rPr>
              <a:t>What should my Azure Migrate architecture look like?</a:t>
            </a:r>
          </a:p>
        </p:txBody>
      </p:sp>
      <p:sp>
        <p:nvSpPr>
          <p:cNvPr id="35" name="TextBox 34">
            <a:extLst>
              <a:ext uri="{FF2B5EF4-FFF2-40B4-BE49-F238E27FC236}">
                <a16:creationId xmlns:a16="http://schemas.microsoft.com/office/drawing/2014/main" id="{AFE117C3-BC06-48A0-8CEE-767DAF5555F7}"/>
              </a:ext>
              <a:ext uri="{C183D7F6-B498-43B3-948B-1728B52AA6E4}">
                <adec:decorative xmlns:adec="http://schemas.microsoft.com/office/drawing/2017/decorative" val="1"/>
              </a:ext>
            </a:extLst>
          </p:cNvPr>
          <p:cNvSpPr txBox="1"/>
          <p:nvPr/>
        </p:nvSpPr>
        <p:spPr>
          <a:xfrm>
            <a:off x="814985" y="4113246"/>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6" name="TextBox 35">
            <a:extLst>
              <a:ext uri="{FF2B5EF4-FFF2-40B4-BE49-F238E27FC236}">
                <a16:creationId xmlns:a16="http://schemas.microsoft.com/office/drawing/2014/main" id="{80184FF4-058A-43DE-A037-AA23CD698A2D}"/>
              </a:ext>
              <a:ext uri="{C183D7F6-B498-43B3-948B-1728B52AA6E4}">
                <adec:decorative xmlns:adec="http://schemas.microsoft.com/office/drawing/2017/decorative" val="1"/>
              </a:ext>
            </a:extLst>
          </p:cNvPr>
          <p:cNvSpPr txBox="1"/>
          <p:nvPr/>
        </p:nvSpPr>
        <p:spPr>
          <a:xfrm>
            <a:off x="3144242"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8" name="TextBox 37">
            <a:extLst>
              <a:ext uri="{FF2B5EF4-FFF2-40B4-BE49-F238E27FC236}">
                <a16:creationId xmlns:a16="http://schemas.microsoft.com/office/drawing/2014/main" id="{B71985C0-4A15-4FA3-8E0E-3221BC5B44CB}"/>
              </a:ext>
              <a:ext uri="{C183D7F6-B498-43B3-948B-1728B52AA6E4}">
                <adec:decorative xmlns:adec="http://schemas.microsoft.com/office/drawing/2017/decorative" val="1"/>
              </a:ext>
            </a:extLst>
          </p:cNvPr>
          <p:cNvSpPr txBox="1"/>
          <p:nvPr/>
        </p:nvSpPr>
        <p:spPr>
          <a:xfrm>
            <a:off x="5513621"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0" name="TextBox 39">
            <a:extLst>
              <a:ext uri="{FF2B5EF4-FFF2-40B4-BE49-F238E27FC236}">
                <a16:creationId xmlns:a16="http://schemas.microsoft.com/office/drawing/2014/main" id="{EDA681B8-1D10-4C92-B79F-5AC2DB35A52C}"/>
              </a:ext>
              <a:ext uri="{C183D7F6-B498-43B3-948B-1728B52AA6E4}">
                <adec:decorative xmlns:adec="http://schemas.microsoft.com/office/drawing/2017/decorative" val="1"/>
              </a:ext>
            </a:extLst>
          </p:cNvPr>
          <p:cNvSpPr txBox="1"/>
          <p:nvPr/>
        </p:nvSpPr>
        <p:spPr>
          <a:xfrm>
            <a:off x="7952677" y="4097910"/>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2" name="TextBox 41">
            <a:extLst>
              <a:ext uri="{FF2B5EF4-FFF2-40B4-BE49-F238E27FC236}">
                <a16:creationId xmlns:a16="http://schemas.microsoft.com/office/drawing/2014/main" id="{2A958D8D-CD47-4C46-B39C-E5D4AF2EB60B}"/>
              </a:ext>
              <a:ext uri="{C183D7F6-B498-43B3-948B-1728B52AA6E4}">
                <adec:decorative xmlns:adec="http://schemas.microsoft.com/office/drawing/2017/decorative" val="1"/>
              </a:ext>
            </a:extLst>
          </p:cNvPr>
          <p:cNvSpPr txBox="1"/>
          <p:nvPr/>
        </p:nvSpPr>
        <p:spPr>
          <a:xfrm>
            <a:off x="10261296" y="4081175"/>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Tree>
    <p:extLst>
      <p:ext uri="{BB962C8B-B14F-4D97-AF65-F5344CB8AC3E}">
        <p14:creationId xmlns:p14="http://schemas.microsoft.com/office/powerpoint/2010/main" val="126273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a:xfrm>
            <a:off x="494452" y="-895338"/>
            <a:ext cx="11240527" cy="565027"/>
          </a:xfrm>
        </p:spPr>
        <p:txBody>
          <a:bodyPr/>
          <a:lstStyle/>
          <a:p>
            <a:r>
              <a:rPr lang="en-GB" dirty="0"/>
              <a:t>Customer Scenario – VMware answer	</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42079" y="3799676"/>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5416" y="3219650"/>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05309" y="3203586"/>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7693" y="3799676"/>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nvGrpSpPr>
          <p:cNvPr id="26" name="Group 14">
            <a:extLst>
              <a:ext uri="{FF2B5EF4-FFF2-40B4-BE49-F238E27FC236}">
                <a16:creationId xmlns:a16="http://schemas.microsoft.com/office/drawing/2014/main" id="{6A61D311-AAD5-4BC6-9E07-27A9E0785F38}"/>
              </a:ext>
              <a:ext uri="{C183D7F6-B498-43B3-948B-1728B52AA6E4}">
                <adec:decorative xmlns:adec="http://schemas.microsoft.com/office/drawing/2017/decorative" val="1"/>
              </a:ext>
            </a:extLst>
          </p:cNvPr>
          <p:cNvGrpSpPr/>
          <p:nvPr/>
        </p:nvGrpSpPr>
        <p:grpSpPr>
          <a:xfrm>
            <a:off x="5017232" y="1441038"/>
            <a:ext cx="1291376" cy="1029054"/>
            <a:chOff x="6820486" y="2149436"/>
            <a:chExt cx="1228086" cy="1076484"/>
          </a:xfrm>
        </p:grpSpPr>
        <p:sp>
          <p:nvSpPr>
            <p:cNvPr id="28" name="Freeform 119">
              <a:extLst>
                <a:ext uri="{FF2B5EF4-FFF2-40B4-BE49-F238E27FC236}">
                  <a16:creationId xmlns:a16="http://schemas.microsoft.com/office/drawing/2014/main" id="{8E7E572F-BACF-457E-809A-370EE14F8092}"/>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30" name="Graphic 6">
              <a:extLst>
                <a:ext uri="{FF2B5EF4-FFF2-40B4-BE49-F238E27FC236}">
                  <a16:creationId xmlns:a16="http://schemas.microsoft.com/office/drawing/2014/main" id="{C7971A61-C5EB-440E-8885-130B3F8EDBD1}"/>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nvGrpSpPr>
          <p:cNvPr id="9" name="Group 8">
            <a:extLst>
              <a:ext uri="{FF2B5EF4-FFF2-40B4-BE49-F238E27FC236}">
                <a16:creationId xmlns:a16="http://schemas.microsoft.com/office/drawing/2014/main" id="{96FD6798-A1D2-44E7-AAE4-44EB519F9F65}"/>
              </a:ext>
              <a:ext uri="{C183D7F6-B498-43B3-948B-1728B52AA6E4}">
                <adec:decorative xmlns:adec="http://schemas.microsoft.com/office/drawing/2017/decorative" val="1"/>
              </a:ext>
            </a:extLst>
          </p:cNvPr>
          <p:cNvGrpSpPr/>
          <p:nvPr/>
        </p:nvGrpSpPr>
        <p:grpSpPr>
          <a:xfrm>
            <a:off x="4251105" y="5039434"/>
            <a:ext cx="445875" cy="452183"/>
            <a:chOff x="2511210" y="2246317"/>
            <a:chExt cx="1654886" cy="1433585"/>
          </a:xfrm>
        </p:grpSpPr>
        <p:grpSp>
          <p:nvGrpSpPr>
            <p:cNvPr id="32" name="Group 31">
              <a:extLst>
                <a:ext uri="{FF2B5EF4-FFF2-40B4-BE49-F238E27FC236}">
                  <a16:creationId xmlns:a16="http://schemas.microsoft.com/office/drawing/2014/main" id="{F0304BE1-7CDC-4E78-94CA-56E33F0886EE}"/>
                </a:ext>
              </a:extLst>
            </p:cNvPr>
            <p:cNvGrpSpPr/>
            <p:nvPr/>
          </p:nvGrpSpPr>
          <p:grpSpPr>
            <a:xfrm>
              <a:off x="2511210" y="2246317"/>
              <a:ext cx="1654886" cy="1433585"/>
              <a:chOff x="10709217" y="1469584"/>
              <a:chExt cx="427317" cy="386013"/>
            </a:xfrm>
          </p:grpSpPr>
          <p:sp>
            <p:nvSpPr>
              <p:cNvPr id="35" name="Rectangle 34">
                <a:extLst>
                  <a:ext uri="{FF2B5EF4-FFF2-40B4-BE49-F238E27FC236}">
                    <a16:creationId xmlns:a16="http://schemas.microsoft.com/office/drawing/2014/main" id="{37D3910F-6CF7-46D1-9B9D-018D6146FA91}"/>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4">
                <a:extLst>
                  <a:ext uri="{FF2B5EF4-FFF2-40B4-BE49-F238E27FC236}">
                    <a16:creationId xmlns:a16="http://schemas.microsoft.com/office/drawing/2014/main" id="{422F3B9F-CFDB-4AD6-B9E4-DBCBB21522A5}"/>
                  </a:ext>
                </a:extLst>
              </p:cNvPr>
              <p:cNvGrpSpPr>
                <a:grpSpLocks noChangeAspect="1"/>
              </p:cNvGrpSpPr>
              <p:nvPr/>
            </p:nvGrpSpPr>
            <p:grpSpPr bwMode="auto">
              <a:xfrm>
                <a:off x="10709217" y="1469584"/>
                <a:ext cx="427317" cy="386013"/>
                <a:chOff x="4030" y="1558"/>
                <a:chExt cx="341" cy="312"/>
              </a:xfrm>
              <a:solidFill>
                <a:srgbClr val="D83B01"/>
              </a:solidFill>
            </p:grpSpPr>
            <p:sp>
              <p:nvSpPr>
                <p:cNvPr id="37" name="Freeform 5">
                  <a:extLst>
                    <a:ext uri="{FF2B5EF4-FFF2-40B4-BE49-F238E27FC236}">
                      <a16:creationId xmlns:a16="http://schemas.microsoft.com/office/drawing/2014/main" id="{E0AB6CE1-1DC3-4690-9080-ACCC4368513D}"/>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38" name="Freeform 6">
                  <a:extLst>
                    <a:ext uri="{FF2B5EF4-FFF2-40B4-BE49-F238E27FC236}">
                      <a16:creationId xmlns:a16="http://schemas.microsoft.com/office/drawing/2014/main" id="{1040041F-459E-4146-BA04-FE461ACB3B25}"/>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39" name="Freeform 7">
                  <a:extLst>
                    <a:ext uri="{FF2B5EF4-FFF2-40B4-BE49-F238E27FC236}">
                      <a16:creationId xmlns:a16="http://schemas.microsoft.com/office/drawing/2014/main" id="{EAA1FC17-A704-4FDC-A9D1-97DD8C16E80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40" name="Freeform 8">
                  <a:extLst>
                    <a:ext uri="{FF2B5EF4-FFF2-40B4-BE49-F238E27FC236}">
                      <a16:creationId xmlns:a16="http://schemas.microsoft.com/office/drawing/2014/main" id="{80DED433-9A5B-46B2-BA42-F06525575EC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55" name="Group 14">
              <a:extLst>
                <a:ext uri="{FF2B5EF4-FFF2-40B4-BE49-F238E27FC236}">
                  <a16:creationId xmlns:a16="http://schemas.microsoft.com/office/drawing/2014/main" id="{D91B0FC0-85BD-46FA-A6AB-9B64FA235CBF}"/>
                </a:ext>
              </a:extLst>
            </p:cNvPr>
            <p:cNvGrpSpPr/>
            <p:nvPr/>
          </p:nvGrpSpPr>
          <p:grpSpPr>
            <a:xfrm>
              <a:off x="2755510" y="2426473"/>
              <a:ext cx="1118750" cy="892349"/>
              <a:chOff x="6820486" y="2149436"/>
              <a:chExt cx="1228086" cy="1076484"/>
            </a:xfrm>
          </p:grpSpPr>
          <p:sp>
            <p:nvSpPr>
              <p:cNvPr id="56" name="Freeform 119">
                <a:extLst>
                  <a:ext uri="{FF2B5EF4-FFF2-40B4-BE49-F238E27FC236}">
                    <a16:creationId xmlns:a16="http://schemas.microsoft.com/office/drawing/2014/main" id="{673D38F4-60F4-48F4-80B9-A7E1DF604796}"/>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57" name="Graphic 6">
                <a:extLst>
                  <a:ext uri="{FF2B5EF4-FFF2-40B4-BE49-F238E27FC236}">
                    <a16:creationId xmlns:a16="http://schemas.microsoft.com/office/drawing/2014/main" id="{B75148C9-A687-4E8B-9B4E-1DAE5C27149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58" name="Group 57">
            <a:extLst>
              <a:ext uri="{FF2B5EF4-FFF2-40B4-BE49-F238E27FC236}">
                <a16:creationId xmlns:a16="http://schemas.microsoft.com/office/drawing/2014/main" id="{8FED3375-097A-4BDE-A497-4CFC43FC58D3}"/>
              </a:ext>
              <a:ext uri="{C183D7F6-B498-43B3-948B-1728B52AA6E4}">
                <adec:decorative xmlns:adec="http://schemas.microsoft.com/office/drawing/2017/decorative" val="1"/>
              </a:ext>
            </a:extLst>
          </p:cNvPr>
          <p:cNvGrpSpPr/>
          <p:nvPr/>
        </p:nvGrpSpPr>
        <p:grpSpPr>
          <a:xfrm>
            <a:off x="1859523" y="5009878"/>
            <a:ext cx="445875" cy="452183"/>
            <a:chOff x="2511210" y="2246317"/>
            <a:chExt cx="1654886" cy="1433585"/>
          </a:xfrm>
        </p:grpSpPr>
        <p:grpSp>
          <p:nvGrpSpPr>
            <p:cNvPr id="59" name="Group 58">
              <a:extLst>
                <a:ext uri="{FF2B5EF4-FFF2-40B4-BE49-F238E27FC236}">
                  <a16:creationId xmlns:a16="http://schemas.microsoft.com/office/drawing/2014/main" id="{23D01879-8292-4EE3-97A2-76EDFDA37D42}"/>
                </a:ext>
              </a:extLst>
            </p:cNvPr>
            <p:cNvGrpSpPr/>
            <p:nvPr/>
          </p:nvGrpSpPr>
          <p:grpSpPr>
            <a:xfrm>
              <a:off x="2511210" y="2246317"/>
              <a:ext cx="1654886" cy="1433585"/>
              <a:chOff x="10709217" y="1469584"/>
              <a:chExt cx="427317" cy="386013"/>
            </a:xfrm>
          </p:grpSpPr>
          <p:sp>
            <p:nvSpPr>
              <p:cNvPr id="63" name="Rectangle 62">
                <a:extLst>
                  <a:ext uri="{FF2B5EF4-FFF2-40B4-BE49-F238E27FC236}">
                    <a16:creationId xmlns:a16="http://schemas.microsoft.com/office/drawing/2014/main" id="{72277D6E-47C5-4497-9417-6109DAB7295D}"/>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4">
                <a:extLst>
                  <a:ext uri="{FF2B5EF4-FFF2-40B4-BE49-F238E27FC236}">
                    <a16:creationId xmlns:a16="http://schemas.microsoft.com/office/drawing/2014/main" id="{1ADEB646-2CD3-4152-A36B-9E9067DFADB7}"/>
                  </a:ext>
                </a:extLst>
              </p:cNvPr>
              <p:cNvGrpSpPr>
                <a:grpSpLocks noChangeAspect="1"/>
              </p:cNvGrpSpPr>
              <p:nvPr/>
            </p:nvGrpSpPr>
            <p:grpSpPr bwMode="auto">
              <a:xfrm>
                <a:off x="10709217" y="1469584"/>
                <a:ext cx="427317" cy="386013"/>
                <a:chOff x="4030" y="1558"/>
                <a:chExt cx="341" cy="312"/>
              </a:xfrm>
              <a:solidFill>
                <a:srgbClr val="D83B01"/>
              </a:solidFill>
            </p:grpSpPr>
            <p:sp>
              <p:nvSpPr>
                <p:cNvPr id="65" name="Freeform 5">
                  <a:extLst>
                    <a:ext uri="{FF2B5EF4-FFF2-40B4-BE49-F238E27FC236}">
                      <a16:creationId xmlns:a16="http://schemas.microsoft.com/office/drawing/2014/main" id="{114E20A6-B6CA-4D90-9F77-5CB5B8B6C68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66" name="Freeform 6">
                  <a:extLst>
                    <a:ext uri="{FF2B5EF4-FFF2-40B4-BE49-F238E27FC236}">
                      <a16:creationId xmlns:a16="http://schemas.microsoft.com/office/drawing/2014/main" id="{5B86EA49-1DC3-4C3A-81F2-BF37944F3797}"/>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7" name="Freeform 7">
                  <a:extLst>
                    <a:ext uri="{FF2B5EF4-FFF2-40B4-BE49-F238E27FC236}">
                      <a16:creationId xmlns:a16="http://schemas.microsoft.com/office/drawing/2014/main" id="{C6E12DCF-F835-4BB0-AF72-73A55BD7C148}"/>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8" name="Freeform 8">
                  <a:extLst>
                    <a:ext uri="{FF2B5EF4-FFF2-40B4-BE49-F238E27FC236}">
                      <a16:creationId xmlns:a16="http://schemas.microsoft.com/office/drawing/2014/main" id="{B6BA8E89-1C8D-4615-90D2-C12FDE404676}"/>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60" name="Group 14">
              <a:extLst>
                <a:ext uri="{FF2B5EF4-FFF2-40B4-BE49-F238E27FC236}">
                  <a16:creationId xmlns:a16="http://schemas.microsoft.com/office/drawing/2014/main" id="{2E2CB917-5F67-4F5E-A4AA-8F0EA6E0EBA0}"/>
                </a:ext>
              </a:extLst>
            </p:cNvPr>
            <p:cNvGrpSpPr/>
            <p:nvPr/>
          </p:nvGrpSpPr>
          <p:grpSpPr>
            <a:xfrm>
              <a:off x="2755510" y="2426473"/>
              <a:ext cx="1118750" cy="892349"/>
              <a:chOff x="6820486" y="2149436"/>
              <a:chExt cx="1228086" cy="1076484"/>
            </a:xfrm>
          </p:grpSpPr>
          <p:sp>
            <p:nvSpPr>
              <p:cNvPr id="61" name="Freeform 119">
                <a:extLst>
                  <a:ext uri="{FF2B5EF4-FFF2-40B4-BE49-F238E27FC236}">
                    <a16:creationId xmlns:a16="http://schemas.microsoft.com/office/drawing/2014/main" id="{C838FD70-E2A4-4E53-8095-AD6AD6CCE2F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62" name="Graphic 6">
                <a:extLst>
                  <a:ext uri="{FF2B5EF4-FFF2-40B4-BE49-F238E27FC236}">
                    <a16:creationId xmlns:a16="http://schemas.microsoft.com/office/drawing/2014/main" id="{B1B34AFB-E1E9-44C6-934B-8D9B2150161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69" name="Group 68">
            <a:extLst>
              <a:ext uri="{FF2B5EF4-FFF2-40B4-BE49-F238E27FC236}">
                <a16:creationId xmlns:a16="http://schemas.microsoft.com/office/drawing/2014/main" id="{31F463BA-ACC4-40D5-A989-2F06E1D16F6C}"/>
              </a:ext>
              <a:ext uri="{C183D7F6-B498-43B3-948B-1728B52AA6E4}">
                <adec:decorative xmlns:adec="http://schemas.microsoft.com/office/drawing/2017/decorative" val="1"/>
              </a:ext>
            </a:extLst>
          </p:cNvPr>
          <p:cNvGrpSpPr/>
          <p:nvPr/>
        </p:nvGrpSpPr>
        <p:grpSpPr>
          <a:xfrm>
            <a:off x="6516157" y="5108921"/>
            <a:ext cx="445875" cy="452183"/>
            <a:chOff x="2511210" y="2246317"/>
            <a:chExt cx="1654886" cy="1433585"/>
          </a:xfrm>
        </p:grpSpPr>
        <p:grpSp>
          <p:nvGrpSpPr>
            <p:cNvPr id="70" name="Group 69">
              <a:extLst>
                <a:ext uri="{FF2B5EF4-FFF2-40B4-BE49-F238E27FC236}">
                  <a16:creationId xmlns:a16="http://schemas.microsoft.com/office/drawing/2014/main" id="{44FBD6A6-02E8-42B0-98FE-6A8B29666722}"/>
                </a:ext>
              </a:extLst>
            </p:cNvPr>
            <p:cNvGrpSpPr/>
            <p:nvPr/>
          </p:nvGrpSpPr>
          <p:grpSpPr>
            <a:xfrm>
              <a:off x="2511210" y="2246317"/>
              <a:ext cx="1654886" cy="1433585"/>
              <a:chOff x="10709217" y="1469584"/>
              <a:chExt cx="427317" cy="386013"/>
            </a:xfrm>
          </p:grpSpPr>
          <p:sp>
            <p:nvSpPr>
              <p:cNvPr id="74" name="Rectangle 73">
                <a:extLst>
                  <a:ext uri="{FF2B5EF4-FFF2-40B4-BE49-F238E27FC236}">
                    <a16:creationId xmlns:a16="http://schemas.microsoft.com/office/drawing/2014/main" id="{00F09904-FB0A-40FF-B8A5-051C5008ECB6}"/>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 name="Group 4">
                <a:extLst>
                  <a:ext uri="{FF2B5EF4-FFF2-40B4-BE49-F238E27FC236}">
                    <a16:creationId xmlns:a16="http://schemas.microsoft.com/office/drawing/2014/main" id="{1B8D6033-C8B2-4E0F-9309-90140262A19E}"/>
                  </a:ext>
                </a:extLst>
              </p:cNvPr>
              <p:cNvGrpSpPr>
                <a:grpSpLocks noChangeAspect="1"/>
              </p:cNvGrpSpPr>
              <p:nvPr/>
            </p:nvGrpSpPr>
            <p:grpSpPr bwMode="auto">
              <a:xfrm>
                <a:off x="10709217" y="1469584"/>
                <a:ext cx="427317" cy="386013"/>
                <a:chOff x="4030" y="1558"/>
                <a:chExt cx="341" cy="312"/>
              </a:xfrm>
              <a:solidFill>
                <a:srgbClr val="D83B01"/>
              </a:solidFill>
            </p:grpSpPr>
            <p:sp>
              <p:nvSpPr>
                <p:cNvPr id="76" name="Freeform 5">
                  <a:extLst>
                    <a:ext uri="{FF2B5EF4-FFF2-40B4-BE49-F238E27FC236}">
                      <a16:creationId xmlns:a16="http://schemas.microsoft.com/office/drawing/2014/main" id="{A2AFE8FC-611B-4DF0-ADE8-AD242A08C66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77" name="Freeform 6">
                  <a:extLst>
                    <a:ext uri="{FF2B5EF4-FFF2-40B4-BE49-F238E27FC236}">
                      <a16:creationId xmlns:a16="http://schemas.microsoft.com/office/drawing/2014/main" id="{98A523C7-1567-4696-9748-C8A17D23A7D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8" name="Freeform 7">
                  <a:extLst>
                    <a:ext uri="{FF2B5EF4-FFF2-40B4-BE49-F238E27FC236}">
                      <a16:creationId xmlns:a16="http://schemas.microsoft.com/office/drawing/2014/main" id="{B423A5BC-5F88-41A7-9778-FD22F1EF4E3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9" name="Freeform 8">
                  <a:extLst>
                    <a:ext uri="{FF2B5EF4-FFF2-40B4-BE49-F238E27FC236}">
                      <a16:creationId xmlns:a16="http://schemas.microsoft.com/office/drawing/2014/main" id="{FCC37F30-CD7F-4EE9-A533-5BEA9EE3D7D9}"/>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71" name="Group 14">
              <a:extLst>
                <a:ext uri="{FF2B5EF4-FFF2-40B4-BE49-F238E27FC236}">
                  <a16:creationId xmlns:a16="http://schemas.microsoft.com/office/drawing/2014/main" id="{DC149745-A48F-4EFD-800F-CC962F115D0C}"/>
                </a:ext>
              </a:extLst>
            </p:cNvPr>
            <p:cNvGrpSpPr/>
            <p:nvPr/>
          </p:nvGrpSpPr>
          <p:grpSpPr>
            <a:xfrm>
              <a:off x="2755510" y="2426473"/>
              <a:ext cx="1118750" cy="892349"/>
              <a:chOff x="6820486" y="2149436"/>
              <a:chExt cx="1228086" cy="1076484"/>
            </a:xfrm>
          </p:grpSpPr>
          <p:sp>
            <p:nvSpPr>
              <p:cNvPr id="72" name="Freeform 119">
                <a:extLst>
                  <a:ext uri="{FF2B5EF4-FFF2-40B4-BE49-F238E27FC236}">
                    <a16:creationId xmlns:a16="http://schemas.microsoft.com/office/drawing/2014/main" id="{C0A39C5A-EA97-4073-880F-656A7301AF6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73" name="Graphic 6">
                <a:extLst>
                  <a:ext uri="{FF2B5EF4-FFF2-40B4-BE49-F238E27FC236}">
                    <a16:creationId xmlns:a16="http://schemas.microsoft.com/office/drawing/2014/main" id="{DA5CA15A-CC7D-4000-9DDB-754E769223D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80" name="Group 79">
            <a:extLst>
              <a:ext uri="{FF2B5EF4-FFF2-40B4-BE49-F238E27FC236}">
                <a16:creationId xmlns:a16="http://schemas.microsoft.com/office/drawing/2014/main" id="{BAA7ED9B-B771-4944-B15F-96FE43776B73}"/>
              </a:ext>
              <a:ext uri="{C183D7F6-B498-43B3-948B-1728B52AA6E4}">
                <adec:decorative xmlns:adec="http://schemas.microsoft.com/office/drawing/2017/decorative" val="1"/>
              </a:ext>
            </a:extLst>
          </p:cNvPr>
          <p:cNvGrpSpPr/>
          <p:nvPr/>
        </p:nvGrpSpPr>
        <p:grpSpPr>
          <a:xfrm>
            <a:off x="8916649" y="5053847"/>
            <a:ext cx="445875" cy="452183"/>
            <a:chOff x="2511210" y="2246317"/>
            <a:chExt cx="1654886" cy="1433585"/>
          </a:xfrm>
        </p:grpSpPr>
        <p:grpSp>
          <p:nvGrpSpPr>
            <p:cNvPr id="81" name="Group 80">
              <a:extLst>
                <a:ext uri="{FF2B5EF4-FFF2-40B4-BE49-F238E27FC236}">
                  <a16:creationId xmlns:a16="http://schemas.microsoft.com/office/drawing/2014/main" id="{A9EBD101-9962-45D6-AF10-73C5D071FB4B}"/>
                </a:ext>
              </a:extLst>
            </p:cNvPr>
            <p:cNvGrpSpPr/>
            <p:nvPr/>
          </p:nvGrpSpPr>
          <p:grpSpPr>
            <a:xfrm>
              <a:off x="2511210" y="2246317"/>
              <a:ext cx="1654886" cy="1433585"/>
              <a:chOff x="10709217" y="1469584"/>
              <a:chExt cx="427317" cy="386013"/>
            </a:xfrm>
          </p:grpSpPr>
          <p:sp>
            <p:nvSpPr>
              <p:cNvPr id="85" name="Rectangle 84">
                <a:extLst>
                  <a:ext uri="{FF2B5EF4-FFF2-40B4-BE49-F238E27FC236}">
                    <a16:creationId xmlns:a16="http://schemas.microsoft.com/office/drawing/2014/main" id="{D8948533-C6BE-40E6-9FF4-4910FFF2D03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6" name="Group 4">
                <a:extLst>
                  <a:ext uri="{FF2B5EF4-FFF2-40B4-BE49-F238E27FC236}">
                    <a16:creationId xmlns:a16="http://schemas.microsoft.com/office/drawing/2014/main" id="{BF94723B-9952-434A-84AB-A492DD9E8076}"/>
                  </a:ext>
                </a:extLst>
              </p:cNvPr>
              <p:cNvGrpSpPr>
                <a:grpSpLocks noChangeAspect="1"/>
              </p:cNvGrpSpPr>
              <p:nvPr/>
            </p:nvGrpSpPr>
            <p:grpSpPr bwMode="auto">
              <a:xfrm>
                <a:off x="10709217" y="1469584"/>
                <a:ext cx="427317" cy="386013"/>
                <a:chOff x="4030" y="1558"/>
                <a:chExt cx="341" cy="312"/>
              </a:xfrm>
              <a:solidFill>
                <a:srgbClr val="D83B01"/>
              </a:solidFill>
            </p:grpSpPr>
            <p:sp>
              <p:nvSpPr>
                <p:cNvPr id="87" name="Freeform 5">
                  <a:extLst>
                    <a:ext uri="{FF2B5EF4-FFF2-40B4-BE49-F238E27FC236}">
                      <a16:creationId xmlns:a16="http://schemas.microsoft.com/office/drawing/2014/main" id="{040772B7-84D1-46F9-82F2-A4D1C93775F7}"/>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88" name="Freeform 6">
                  <a:extLst>
                    <a:ext uri="{FF2B5EF4-FFF2-40B4-BE49-F238E27FC236}">
                      <a16:creationId xmlns:a16="http://schemas.microsoft.com/office/drawing/2014/main" id="{3489C05F-AF7F-46C8-AD41-372C4B0D6D2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89" name="Freeform 7">
                  <a:extLst>
                    <a:ext uri="{FF2B5EF4-FFF2-40B4-BE49-F238E27FC236}">
                      <a16:creationId xmlns:a16="http://schemas.microsoft.com/office/drawing/2014/main" id="{57A13263-0215-4D8B-8B73-EA15BEB2989B}"/>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90" name="Freeform 8">
                  <a:extLst>
                    <a:ext uri="{FF2B5EF4-FFF2-40B4-BE49-F238E27FC236}">
                      <a16:creationId xmlns:a16="http://schemas.microsoft.com/office/drawing/2014/main" id="{383043D7-AFCD-4B6A-BF7A-8A2AA91D3BDB}"/>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82" name="Group 14">
              <a:extLst>
                <a:ext uri="{FF2B5EF4-FFF2-40B4-BE49-F238E27FC236}">
                  <a16:creationId xmlns:a16="http://schemas.microsoft.com/office/drawing/2014/main" id="{EBE1505E-5F4E-41C3-9A5F-931A6DDA8EB3}"/>
                </a:ext>
              </a:extLst>
            </p:cNvPr>
            <p:cNvGrpSpPr/>
            <p:nvPr/>
          </p:nvGrpSpPr>
          <p:grpSpPr>
            <a:xfrm>
              <a:off x="2755510" y="2426473"/>
              <a:ext cx="1118750" cy="892349"/>
              <a:chOff x="6820486" y="2149436"/>
              <a:chExt cx="1228086" cy="1076484"/>
            </a:xfrm>
          </p:grpSpPr>
          <p:sp>
            <p:nvSpPr>
              <p:cNvPr id="83" name="Freeform 119">
                <a:extLst>
                  <a:ext uri="{FF2B5EF4-FFF2-40B4-BE49-F238E27FC236}">
                    <a16:creationId xmlns:a16="http://schemas.microsoft.com/office/drawing/2014/main" id="{D5F91B89-C5C6-4FEC-834D-D8923D24433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84" name="Graphic 6">
                <a:extLst>
                  <a:ext uri="{FF2B5EF4-FFF2-40B4-BE49-F238E27FC236}">
                    <a16:creationId xmlns:a16="http://schemas.microsoft.com/office/drawing/2014/main" id="{A4B744EE-0248-4A54-A845-602F8DBEE6C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91" name="Group 90">
            <a:extLst>
              <a:ext uri="{FF2B5EF4-FFF2-40B4-BE49-F238E27FC236}">
                <a16:creationId xmlns:a16="http://schemas.microsoft.com/office/drawing/2014/main" id="{03E01494-F2C9-4C6C-92AA-8949A3190116}"/>
              </a:ext>
              <a:ext uri="{C183D7F6-B498-43B3-948B-1728B52AA6E4}">
                <adec:decorative xmlns:adec="http://schemas.microsoft.com/office/drawing/2017/decorative" val="1"/>
              </a:ext>
            </a:extLst>
          </p:cNvPr>
          <p:cNvGrpSpPr/>
          <p:nvPr/>
        </p:nvGrpSpPr>
        <p:grpSpPr>
          <a:xfrm>
            <a:off x="11289103" y="5072462"/>
            <a:ext cx="445875" cy="452183"/>
            <a:chOff x="2511210" y="2246317"/>
            <a:chExt cx="1654886" cy="1433585"/>
          </a:xfrm>
        </p:grpSpPr>
        <p:grpSp>
          <p:nvGrpSpPr>
            <p:cNvPr id="92" name="Group 91">
              <a:extLst>
                <a:ext uri="{FF2B5EF4-FFF2-40B4-BE49-F238E27FC236}">
                  <a16:creationId xmlns:a16="http://schemas.microsoft.com/office/drawing/2014/main" id="{AAD27D73-0CD0-4AAE-8AE4-7BD25271B1B9}"/>
                </a:ext>
              </a:extLst>
            </p:cNvPr>
            <p:cNvGrpSpPr/>
            <p:nvPr/>
          </p:nvGrpSpPr>
          <p:grpSpPr>
            <a:xfrm>
              <a:off x="2511210" y="2246317"/>
              <a:ext cx="1654886" cy="1433585"/>
              <a:chOff x="10709217" y="1469584"/>
              <a:chExt cx="427317" cy="386013"/>
            </a:xfrm>
          </p:grpSpPr>
          <p:sp>
            <p:nvSpPr>
              <p:cNvPr id="96" name="Rectangle 95">
                <a:extLst>
                  <a:ext uri="{FF2B5EF4-FFF2-40B4-BE49-F238E27FC236}">
                    <a16:creationId xmlns:a16="http://schemas.microsoft.com/office/drawing/2014/main" id="{DF42226C-C5DD-4209-B0D3-1CFD719DC07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4">
                <a:extLst>
                  <a:ext uri="{FF2B5EF4-FFF2-40B4-BE49-F238E27FC236}">
                    <a16:creationId xmlns:a16="http://schemas.microsoft.com/office/drawing/2014/main" id="{234103C4-32D1-49A5-8F83-6173FA4A5ECF}"/>
                  </a:ext>
                </a:extLst>
              </p:cNvPr>
              <p:cNvGrpSpPr>
                <a:grpSpLocks noChangeAspect="1"/>
              </p:cNvGrpSpPr>
              <p:nvPr/>
            </p:nvGrpSpPr>
            <p:grpSpPr bwMode="auto">
              <a:xfrm>
                <a:off x="10709217" y="1469584"/>
                <a:ext cx="427317" cy="386013"/>
                <a:chOff x="4030" y="1558"/>
                <a:chExt cx="341" cy="312"/>
              </a:xfrm>
              <a:solidFill>
                <a:srgbClr val="D83B01"/>
              </a:solidFill>
            </p:grpSpPr>
            <p:sp>
              <p:nvSpPr>
                <p:cNvPr id="98" name="Freeform 5">
                  <a:extLst>
                    <a:ext uri="{FF2B5EF4-FFF2-40B4-BE49-F238E27FC236}">
                      <a16:creationId xmlns:a16="http://schemas.microsoft.com/office/drawing/2014/main" id="{DF8686D7-78E5-4CD2-9A7C-AF9F80C7A65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99" name="Freeform 6">
                  <a:extLst>
                    <a:ext uri="{FF2B5EF4-FFF2-40B4-BE49-F238E27FC236}">
                      <a16:creationId xmlns:a16="http://schemas.microsoft.com/office/drawing/2014/main" id="{0D84279D-CC5C-4722-809A-B5BCABD33F5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0" name="Freeform 7">
                  <a:extLst>
                    <a:ext uri="{FF2B5EF4-FFF2-40B4-BE49-F238E27FC236}">
                      <a16:creationId xmlns:a16="http://schemas.microsoft.com/office/drawing/2014/main" id="{1837620C-BC7A-4B56-9548-2ABAE04AB9F4}"/>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1" name="Freeform 8">
                  <a:extLst>
                    <a:ext uri="{FF2B5EF4-FFF2-40B4-BE49-F238E27FC236}">
                      <a16:creationId xmlns:a16="http://schemas.microsoft.com/office/drawing/2014/main" id="{B9D1A442-FF11-4304-8086-7973C2766E3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93" name="Group 14">
              <a:extLst>
                <a:ext uri="{FF2B5EF4-FFF2-40B4-BE49-F238E27FC236}">
                  <a16:creationId xmlns:a16="http://schemas.microsoft.com/office/drawing/2014/main" id="{8A67C66C-0132-49A7-9A52-CEAC9D38D612}"/>
                </a:ext>
              </a:extLst>
            </p:cNvPr>
            <p:cNvGrpSpPr/>
            <p:nvPr/>
          </p:nvGrpSpPr>
          <p:grpSpPr>
            <a:xfrm>
              <a:off x="2755510" y="2426473"/>
              <a:ext cx="1118750" cy="892349"/>
              <a:chOff x="6820486" y="2149436"/>
              <a:chExt cx="1228086" cy="1076484"/>
            </a:xfrm>
          </p:grpSpPr>
          <p:sp>
            <p:nvSpPr>
              <p:cNvPr id="94" name="Freeform 119">
                <a:extLst>
                  <a:ext uri="{FF2B5EF4-FFF2-40B4-BE49-F238E27FC236}">
                    <a16:creationId xmlns:a16="http://schemas.microsoft.com/office/drawing/2014/main" id="{F0F9D279-0782-43FE-B4D9-A6CB94B78E9B}"/>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95" name="Graphic 6">
                <a:extLst>
                  <a:ext uri="{FF2B5EF4-FFF2-40B4-BE49-F238E27FC236}">
                    <a16:creationId xmlns:a16="http://schemas.microsoft.com/office/drawing/2014/main" id="{5CCF7627-0C17-4144-AA22-462A154D8AF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sp>
        <p:nvSpPr>
          <p:cNvPr id="11" name="TextBox 10">
            <a:extLst>
              <a:ext uri="{FF2B5EF4-FFF2-40B4-BE49-F238E27FC236}">
                <a16:creationId xmlns:a16="http://schemas.microsoft.com/office/drawing/2014/main" id="{293C2540-13A4-48B2-99BA-4BE5241513D9}"/>
              </a:ext>
              <a:ext uri="{C183D7F6-B498-43B3-948B-1728B52AA6E4}">
                <adec:decorative xmlns:adec="http://schemas.microsoft.com/office/drawing/2017/decorative" val="1"/>
              </a:ext>
            </a:extLst>
          </p:cNvPr>
          <p:cNvSpPr txBox="1"/>
          <p:nvPr/>
        </p:nvSpPr>
        <p:spPr>
          <a:xfrm>
            <a:off x="829074"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3" name="TextBox 12">
            <a:extLst>
              <a:ext uri="{FF2B5EF4-FFF2-40B4-BE49-F238E27FC236}">
                <a16:creationId xmlns:a16="http://schemas.microsoft.com/office/drawing/2014/main" id="{12B7C7A7-D446-49A3-8DC1-5AE97EE2EB37}"/>
              </a:ext>
              <a:ext uri="{C183D7F6-B498-43B3-948B-1728B52AA6E4}">
                <adec:decorative xmlns:adec="http://schemas.microsoft.com/office/drawing/2017/decorative" val="1"/>
              </a:ext>
            </a:extLst>
          </p:cNvPr>
          <p:cNvSpPr txBox="1"/>
          <p:nvPr/>
        </p:nvSpPr>
        <p:spPr>
          <a:xfrm>
            <a:off x="3137417" y="591293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5" name="TextBox 14">
            <a:extLst>
              <a:ext uri="{FF2B5EF4-FFF2-40B4-BE49-F238E27FC236}">
                <a16:creationId xmlns:a16="http://schemas.microsoft.com/office/drawing/2014/main" id="{B41A66A3-EDFE-41C2-9D1D-9995A7A98687}"/>
              </a:ext>
              <a:ext uri="{C183D7F6-B498-43B3-948B-1728B52AA6E4}">
                <adec:decorative xmlns:adec="http://schemas.microsoft.com/office/drawing/2017/decorative" val="1"/>
              </a:ext>
            </a:extLst>
          </p:cNvPr>
          <p:cNvSpPr txBox="1"/>
          <p:nvPr/>
        </p:nvSpPr>
        <p:spPr>
          <a:xfrm>
            <a:off x="5429791" y="5914367"/>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7" name="TextBox 16">
            <a:extLst>
              <a:ext uri="{FF2B5EF4-FFF2-40B4-BE49-F238E27FC236}">
                <a16:creationId xmlns:a16="http://schemas.microsoft.com/office/drawing/2014/main" id="{50F50BBB-8DE2-4C5B-AED3-27F73B54FD67}"/>
              </a:ext>
              <a:ext uri="{C183D7F6-B498-43B3-948B-1728B52AA6E4}">
                <adec:decorative xmlns:adec="http://schemas.microsoft.com/office/drawing/2017/decorative" val="1"/>
              </a:ext>
            </a:extLst>
          </p:cNvPr>
          <p:cNvSpPr txBox="1"/>
          <p:nvPr/>
        </p:nvSpPr>
        <p:spPr>
          <a:xfrm>
            <a:off x="7946649"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9" name="TextBox 18">
            <a:extLst>
              <a:ext uri="{FF2B5EF4-FFF2-40B4-BE49-F238E27FC236}">
                <a16:creationId xmlns:a16="http://schemas.microsoft.com/office/drawing/2014/main" id="{17854FBD-4A01-4402-B546-3F6A92B8B5BA}"/>
              </a:ext>
              <a:ext uri="{C183D7F6-B498-43B3-948B-1728B52AA6E4}">
                <adec:decorative xmlns:adec="http://schemas.microsoft.com/office/drawing/2017/decorative" val="1"/>
              </a:ext>
            </a:extLst>
          </p:cNvPr>
          <p:cNvSpPr txBox="1"/>
          <p:nvPr/>
        </p:nvSpPr>
        <p:spPr>
          <a:xfrm>
            <a:off x="10306573" y="5934874"/>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08" name="TextBox 107">
            <a:extLst>
              <a:ext uri="{FF2B5EF4-FFF2-40B4-BE49-F238E27FC236}">
                <a16:creationId xmlns:a16="http://schemas.microsoft.com/office/drawing/2014/main" id="{BEAE983C-448E-4F57-ACEA-A55630333795}"/>
              </a:ext>
              <a:ext uri="{C183D7F6-B498-43B3-948B-1728B52AA6E4}">
                <adec:decorative xmlns:adec="http://schemas.microsoft.com/office/drawing/2017/decorative" val="1"/>
              </a:ext>
            </a:extLst>
          </p:cNvPr>
          <p:cNvSpPr txBox="1"/>
          <p:nvPr/>
        </p:nvSpPr>
        <p:spPr>
          <a:xfrm>
            <a:off x="5010952" y="2455446"/>
            <a:ext cx="1719373"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Azure Migrate Project</a:t>
            </a:r>
          </a:p>
        </p:txBody>
      </p:sp>
      <p:cxnSp>
        <p:nvCxnSpPr>
          <p:cNvPr id="110" name="Straight Connector 109">
            <a:extLst>
              <a:ext uri="{FF2B5EF4-FFF2-40B4-BE49-F238E27FC236}">
                <a16:creationId xmlns:a16="http://schemas.microsoft.com/office/drawing/2014/main" id="{5ACFEC34-56AF-4913-B46F-33A2713A1A00}"/>
              </a:ext>
              <a:ext uri="{C183D7F6-B498-43B3-948B-1728B52AA6E4}">
                <adec:decorative xmlns:adec="http://schemas.microsoft.com/office/drawing/2017/decorative" val="1"/>
              </a:ext>
            </a:extLst>
          </p:cNvPr>
          <p:cNvCxnSpPr/>
          <p:nvPr/>
        </p:nvCxnSpPr>
        <p:spPr>
          <a:xfrm flipV="1">
            <a:off x="2153722" y="2455445"/>
            <a:ext cx="2733091" cy="245323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8CD783-60B7-4137-A9CB-7DA741FC80D9}"/>
              </a:ext>
              <a:ext uri="{C183D7F6-B498-43B3-948B-1728B52AA6E4}">
                <adec:decorative xmlns:adec="http://schemas.microsoft.com/office/drawing/2017/decorative" val="1"/>
              </a:ext>
            </a:extLst>
          </p:cNvPr>
          <p:cNvCxnSpPr>
            <a:cxnSpLocks/>
          </p:cNvCxnSpPr>
          <p:nvPr/>
        </p:nvCxnSpPr>
        <p:spPr>
          <a:xfrm flipH="1" flipV="1">
            <a:off x="6335794" y="2643788"/>
            <a:ext cx="357538" cy="2407374"/>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1BA3077-A13C-4E6F-9E9C-29A0F960DB57}"/>
              </a:ext>
              <a:ext uri="{C183D7F6-B498-43B3-948B-1728B52AA6E4}">
                <adec:decorative xmlns:adec="http://schemas.microsoft.com/office/drawing/2017/decorative" val="1"/>
              </a:ext>
            </a:extLst>
          </p:cNvPr>
          <p:cNvCxnSpPr>
            <a:cxnSpLocks/>
          </p:cNvCxnSpPr>
          <p:nvPr/>
        </p:nvCxnSpPr>
        <p:spPr>
          <a:xfrm flipV="1">
            <a:off x="4448084" y="2802670"/>
            <a:ext cx="700250" cy="215469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DA798CD-B74C-4112-971F-02CBA0F634E3}"/>
              </a:ext>
              <a:ext uri="{C183D7F6-B498-43B3-948B-1728B52AA6E4}">
                <adec:decorative xmlns:adec="http://schemas.microsoft.com/office/drawing/2017/decorative" val="1"/>
              </a:ext>
            </a:extLst>
          </p:cNvPr>
          <p:cNvCxnSpPr>
            <a:cxnSpLocks/>
          </p:cNvCxnSpPr>
          <p:nvPr/>
        </p:nvCxnSpPr>
        <p:spPr>
          <a:xfrm flipH="1" flipV="1">
            <a:off x="6550444" y="2335762"/>
            <a:ext cx="2552927" cy="262160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8823A47-73CD-47A2-A89F-2F18F4A8BE80}"/>
              </a:ext>
              <a:ext uri="{C183D7F6-B498-43B3-948B-1728B52AA6E4}">
                <adec:decorative xmlns:adec="http://schemas.microsoft.com/office/drawing/2017/decorative" val="1"/>
              </a:ext>
            </a:extLst>
          </p:cNvPr>
          <p:cNvCxnSpPr>
            <a:cxnSpLocks/>
          </p:cNvCxnSpPr>
          <p:nvPr/>
        </p:nvCxnSpPr>
        <p:spPr>
          <a:xfrm flipH="1" flipV="1">
            <a:off x="6362864" y="1878075"/>
            <a:ext cx="4992062" cy="312839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itle 1">
            <a:extLst>
              <a:ext uri="{FF2B5EF4-FFF2-40B4-BE49-F238E27FC236}">
                <a16:creationId xmlns:a16="http://schemas.microsoft.com/office/drawing/2014/main" id="{11BECBF1-BCCD-473D-8107-C77C8EAF2AA8}"/>
              </a:ext>
            </a:extLst>
          </p:cNvPr>
          <p:cNvSpPr txBox="1">
            <a:spLocks/>
          </p:cNvSpPr>
          <p:nvPr/>
        </p:nvSpPr>
        <p:spPr>
          <a:xfrm>
            <a:off x="494451" y="362600"/>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VMware</a:t>
            </a:r>
          </a:p>
        </p:txBody>
      </p:sp>
    </p:spTree>
    <p:extLst>
      <p:ext uri="{BB962C8B-B14F-4D97-AF65-F5344CB8AC3E}">
        <p14:creationId xmlns:p14="http://schemas.microsoft.com/office/powerpoint/2010/main" val="3438263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1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1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p:txBody>
          <a:bodyPr/>
          <a:lstStyle/>
          <a:p>
            <a:r>
              <a:rPr lang="en-GB" dirty="0"/>
              <a:t>Customer Scenario – older servers</a:t>
            </a:r>
          </a:p>
        </p:txBody>
      </p:sp>
      <p:pic>
        <p:nvPicPr>
          <p:cNvPr id="6" name="Graphic 5" descr="Server icon">
            <a:extLst>
              <a:ext uri="{FF2B5EF4-FFF2-40B4-BE49-F238E27FC236}">
                <a16:creationId xmlns:a16="http://schemas.microsoft.com/office/drawing/2014/main" id="{CBCEB731-4497-4288-95F4-ED2D49EB32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098" y="1814042"/>
            <a:ext cx="1548511" cy="1548511"/>
          </a:xfrm>
          <a:prstGeom prst="rect">
            <a:avLst/>
          </a:prstGeom>
        </p:spPr>
      </p:pic>
      <p:pic>
        <p:nvPicPr>
          <p:cNvPr id="8" name="Graphic 7" descr="Server icon">
            <a:extLst>
              <a:ext uri="{FF2B5EF4-FFF2-40B4-BE49-F238E27FC236}">
                <a16:creationId xmlns:a16="http://schemas.microsoft.com/office/drawing/2014/main" id="{FC499612-2FE5-431B-BB25-0E99FE16FB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2828" y="3288396"/>
            <a:ext cx="1548511" cy="1548511"/>
          </a:xfrm>
          <a:prstGeom prst="rect">
            <a:avLst/>
          </a:prstGeom>
        </p:spPr>
      </p:pic>
      <p:pic>
        <p:nvPicPr>
          <p:cNvPr id="10" name="Graphic 9" descr="Server icon">
            <a:extLst>
              <a:ext uri="{FF2B5EF4-FFF2-40B4-BE49-F238E27FC236}">
                <a16:creationId xmlns:a16="http://schemas.microsoft.com/office/drawing/2014/main" id="{764EBBC6-6CB7-42BE-9FCE-F37EDCF33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7853" y="4539316"/>
            <a:ext cx="1548511" cy="1548511"/>
          </a:xfrm>
          <a:prstGeom prst="rect">
            <a:avLst/>
          </a:prstGeom>
        </p:spPr>
      </p:pic>
      <p:pic>
        <p:nvPicPr>
          <p:cNvPr id="12" name="Graphic 11" descr="Server icon">
            <a:extLst>
              <a:ext uri="{FF2B5EF4-FFF2-40B4-BE49-F238E27FC236}">
                <a16:creationId xmlns:a16="http://schemas.microsoft.com/office/drawing/2014/main" id="{9C85FDB5-0EE4-46FD-8E91-1185F01FC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2700" y="2119728"/>
            <a:ext cx="1548511" cy="1548511"/>
          </a:xfrm>
          <a:prstGeom prst="rect">
            <a:avLst/>
          </a:prstGeom>
        </p:spPr>
      </p:pic>
      <p:pic>
        <p:nvPicPr>
          <p:cNvPr id="14" name="Graphic 13" descr="Server icon">
            <a:extLst>
              <a:ext uri="{FF2B5EF4-FFF2-40B4-BE49-F238E27FC236}">
                <a16:creationId xmlns:a16="http://schemas.microsoft.com/office/drawing/2014/main" id="{138189DA-AF27-4A11-8EA7-DD95AC754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1601" y="4084023"/>
            <a:ext cx="1548511" cy="1548511"/>
          </a:xfrm>
          <a:prstGeom prst="rect">
            <a:avLst/>
          </a:prstGeom>
        </p:spPr>
      </p:pic>
      <p:pic>
        <p:nvPicPr>
          <p:cNvPr id="16" name="Graphic 15" descr="Server icon">
            <a:extLst>
              <a:ext uri="{FF2B5EF4-FFF2-40B4-BE49-F238E27FC236}">
                <a16:creationId xmlns:a16="http://schemas.microsoft.com/office/drawing/2014/main" id="{3007D179-FDA7-42BC-AF8A-6C5241C85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0325" y="1948751"/>
            <a:ext cx="1548511" cy="1548511"/>
          </a:xfrm>
          <a:prstGeom prst="rect">
            <a:avLst/>
          </a:prstGeom>
        </p:spPr>
      </p:pic>
      <p:pic>
        <p:nvPicPr>
          <p:cNvPr id="18" name="Graphic 17" descr="Server icon">
            <a:extLst>
              <a:ext uri="{FF2B5EF4-FFF2-40B4-BE49-F238E27FC236}">
                <a16:creationId xmlns:a16="http://schemas.microsoft.com/office/drawing/2014/main" id="{AC416BF0-A377-4099-97CF-69BFBC795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8836" y="4269897"/>
            <a:ext cx="1548511" cy="1548511"/>
          </a:xfrm>
          <a:prstGeom prst="rect">
            <a:avLst/>
          </a:prstGeom>
        </p:spPr>
      </p:pic>
    </p:spTree>
    <p:extLst>
      <p:ext uri="{BB962C8B-B14F-4D97-AF65-F5344CB8AC3E}">
        <p14:creationId xmlns:p14="http://schemas.microsoft.com/office/powerpoint/2010/main" val="101722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a:xfrm>
            <a:off x="784169" y="-1439454"/>
            <a:ext cx="11240527" cy="565027"/>
          </a:xfrm>
        </p:spPr>
        <p:txBody>
          <a:bodyPr/>
          <a:lstStyle/>
          <a:p>
            <a:r>
              <a:rPr lang="en-GB" dirty="0"/>
              <a:t>Customer Scenario – older servers answer	</a:t>
            </a:r>
          </a:p>
        </p:txBody>
      </p:sp>
      <p:pic>
        <p:nvPicPr>
          <p:cNvPr id="4" name="Picture 3" descr="Microsoft Docs screenshot">
            <a:extLst>
              <a:ext uri="{FF2B5EF4-FFF2-40B4-BE49-F238E27FC236}">
                <a16:creationId xmlns:a16="http://schemas.microsoft.com/office/drawing/2014/main" id="{E44AF6BE-68C8-4A22-B597-6A2E487D9E94}"/>
              </a:ext>
            </a:extLst>
          </p:cNvPr>
          <p:cNvPicPr>
            <a:picLocks noChangeAspect="1"/>
          </p:cNvPicPr>
          <p:nvPr/>
        </p:nvPicPr>
        <p:blipFill>
          <a:blip r:embed="rId3"/>
          <a:stretch>
            <a:fillRect/>
          </a:stretch>
        </p:blipFill>
        <p:spPr>
          <a:xfrm>
            <a:off x="2601808" y="1222475"/>
            <a:ext cx="7605251" cy="5080369"/>
          </a:xfrm>
          <a:prstGeom prst="rect">
            <a:avLst/>
          </a:prstGeom>
        </p:spPr>
      </p:pic>
      <p:sp>
        <p:nvSpPr>
          <p:cNvPr id="5" name="Title 1">
            <a:extLst>
              <a:ext uri="{FF2B5EF4-FFF2-40B4-BE49-F238E27FC236}">
                <a16:creationId xmlns:a16="http://schemas.microsoft.com/office/drawing/2014/main" id="{F0B35BD0-89FF-41EA-8249-0F00F749C4BE}"/>
              </a:ext>
            </a:extLst>
          </p:cNvPr>
          <p:cNvSpPr txBox="1">
            <a:spLocks/>
          </p:cNvSpPr>
          <p:nvPr/>
        </p:nvSpPr>
        <p:spPr>
          <a:xfrm>
            <a:off x="597974" y="409167"/>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older servers 	</a:t>
            </a:r>
          </a:p>
        </p:txBody>
      </p:sp>
    </p:spTree>
    <p:extLst>
      <p:ext uri="{BB962C8B-B14F-4D97-AF65-F5344CB8AC3E}">
        <p14:creationId xmlns:p14="http://schemas.microsoft.com/office/powerpoint/2010/main" val="3335027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Migrate</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or</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186041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 uri="{C183D7F6-B498-43B3-948B-1728B52AA6E4}">
                <adec:decorative xmlns:adec="http://schemas.microsoft.com/office/drawing/2017/decorative" val="1"/>
              </a:ext>
            </a:extLst>
          </p:cNvPr>
          <p:cNvSpPr txBox="1">
            <a:spLocks/>
          </p:cNvSpPr>
          <p:nvPr/>
        </p:nvSpPr>
        <p:spPr>
          <a:xfrm>
            <a:off x="602448" y="-993627"/>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dirty="0">
              <a:solidFill>
                <a:prstClr val="black"/>
              </a:solidFill>
              <a:latin typeface="Segoe UI"/>
            </a:endParaRP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954" y="441765"/>
            <a:ext cx="11528949" cy="565027"/>
          </a:xfrm>
        </p:spPr>
        <p:txBody>
          <a:bodyPr/>
          <a:lstStyle/>
          <a:p>
            <a:r>
              <a:rPr lang="en-US" dirty="0"/>
              <a:t>Migration: Overview</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954" y="1014513"/>
            <a:ext cx="11885509" cy="307756"/>
          </a:xfrm>
        </p:spPr>
        <p:txBody>
          <a:bodyPr/>
          <a:lstStyle/>
          <a:p>
            <a:r>
              <a:rPr lang="en-US" dirty="0"/>
              <a:t>Azure Migrate: Server migration vs Azure Site Recovery</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nvGraphicFramePr>
        <p:xfrm>
          <a:off x="465954" y="1503164"/>
          <a:ext cx="11420442" cy="4538434"/>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51336">
                <a:tc>
                  <a:txBody>
                    <a:bodyPr/>
                    <a:lstStyle/>
                    <a:p>
                      <a:pPr marL="0" marR="0" algn="l" defTabSz="914400" rtl="0" eaLnBrk="1" fontAlgn="b" latinLnBrk="0" hangingPunct="1">
                        <a:lnSpc>
                          <a:spcPct val="107000"/>
                        </a:lnSpc>
                        <a:spcBef>
                          <a:spcPts val="0"/>
                        </a:spcBef>
                        <a:spcAft>
                          <a:spcPts val="0"/>
                        </a:spcAft>
                      </a:pPr>
                      <a:endParaRPr lang="en-US" sz="1600" kern="1200" dirty="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Migrate: Server migration</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Site Recovery</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1085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Scenario</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089">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Options</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007456">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4028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Feature support</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41802">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Recommended use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1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extBox 3">
            <a:extLst>
              <a:ext uri="{FF2B5EF4-FFF2-40B4-BE49-F238E27FC236}">
                <a16:creationId xmlns:a16="http://schemas.microsoft.com/office/drawing/2014/main" id="{73CCDA69-EA04-41B1-8B78-F48A11C48AC6}"/>
              </a:ext>
            </a:extLst>
          </p:cNvPr>
          <p:cNvSpPr txBox="1"/>
          <p:nvPr/>
        </p:nvSpPr>
        <p:spPr>
          <a:xfrm>
            <a:off x="416689" y="6095631"/>
            <a:ext cx="11420442" cy="533375"/>
          </a:xfrm>
          <a:prstGeom prst="rect">
            <a:avLst/>
          </a:prstGeom>
          <a:noFill/>
        </p:spPr>
        <p:txBody>
          <a:bodyPr wrap="square" rtlCol="0">
            <a:spAutoFit/>
          </a:bodyPr>
          <a:lstStyle/>
          <a:p>
            <a:pPr defTabSz="932418"/>
            <a:r>
              <a:rPr lang="en-US" sz="1399" i="1" dirty="0">
                <a:solidFill>
                  <a:srgbClr val="505050">
                    <a:lumMod val="75000"/>
                  </a:srgbClr>
                </a:solidFill>
                <a:latin typeface="Segoe UI"/>
              </a:rPr>
              <a:t>Both tools share certain components. Recovery Services vault is used by Azure Migrate: Server Migration, Disaster Recovery, and Azure Backup.</a:t>
            </a:r>
          </a:p>
          <a:p>
            <a:pPr defTabSz="932418"/>
            <a:r>
              <a:rPr lang="en-US" sz="1399" i="1" dirty="0">
                <a:solidFill>
                  <a:srgbClr val="505050">
                    <a:lumMod val="75000"/>
                  </a:srgbClr>
                </a:solidFill>
                <a:latin typeface="Segoe UI"/>
              </a:rPr>
              <a:t>Common components are used for replication in the Hyper-V and agent-based replication scenarios.</a:t>
            </a:r>
          </a:p>
        </p:txBody>
      </p:sp>
    </p:spTree>
    <p:extLst>
      <p:ext uri="{BB962C8B-B14F-4D97-AF65-F5344CB8AC3E}">
        <p14:creationId xmlns:p14="http://schemas.microsoft.com/office/powerpoint/2010/main" val="3969780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685925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538883"/>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Diverse capabilities</a:t>
            </a:r>
          </a:p>
          <a:p>
            <a:pPr defTabSz="932563">
              <a:defRPr/>
            </a:pPr>
            <a:endParaRPr lang="en-US">
              <a:solidFill>
                <a:prstClr val="black"/>
              </a:solidFill>
              <a:latin typeface="Segoe UI (Body)"/>
              <a:cs typeface="Segoe UI" panose="020B0502040204020203" pitchFamily="34" charset="0"/>
            </a:endParaRPr>
          </a:p>
          <a:p>
            <a:pPr defTabSz="914367">
              <a:defRPr/>
            </a:pPr>
            <a:r>
              <a:rPr lang="en-US" sz="1400">
                <a:solidFill>
                  <a:srgbClr val="4C4C51"/>
                </a:solidFill>
                <a:latin typeface="Segoe UI" panose="020B0502040204020203" pitchFamily="34" charset="0"/>
                <a:cs typeface="Segoe UI" panose="020B0502040204020203" pitchFamily="34" charset="0"/>
              </a:rPr>
              <a:t>Comprehensive discovery, assessment and migration capabilities powered by Azure and partner tools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29400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sp>
        <p:nvSpPr>
          <p:cNvPr id="5" name="Text Placeholder 4">
            <a:extLst>
              <a:ext uri="{FF2B5EF4-FFF2-40B4-BE49-F238E27FC236}">
                <a16:creationId xmlns:a16="http://schemas.microsoft.com/office/drawing/2014/main" id="{A77942DF-664E-304C-BD71-010B21DEE284}"/>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4" name="Title 3">
            <a:extLst>
              <a:ext uri="{FF2B5EF4-FFF2-40B4-BE49-F238E27FC236}">
                <a16:creationId xmlns:a16="http://schemas.microsoft.com/office/drawing/2014/main" id="{84A20F5D-CEEF-064D-A873-DAA75EE38877}"/>
              </a:ext>
            </a:extLst>
          </p:cNvPr>
          <p:cNvSpPr>
            <a:spLocks noGrp="1"/>
          </p:cNvSpPr>
          <p:nvPr>
            <p:ph type="title"/>
          </p:nvPr>
        </p:nvSpPr>
        <p:spPr>
          <a:xfrm>
            <a:off x="465138" y="441332"/>
            <a:ext cx="11530584" cy="830020"/>
          </a:xfrm>
        </p:spPr>
        <p:txBody>
          <a:bodyPr/>
          <a:lstStyle/>
          <a:p>
            <a:r>
              <a:rPr lang="en-US"/>
              <a:t>Azure Migrate</a:t>
            </a:r>
          </a:p>
        </p:txBody>
      </p:sp>
      <p:pic>
        <p:nvPicPr>
          <p:cNvPr id="10" name="Picture 9">
            <a:extLst>
              <a:ext uri="{FF2B5EF4-FFF2-40B4-BE49-F238E27FC236}">
                <a16:creationId xmlns:a16="http://schemas.microsoft.com/office/drawing/2014/main" id="{128A1306-B9A2-4263-BEF3-92FE535F2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983" y="1947238"/>
            <a:ext cx="8595910" cy="4350195"/>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385A3136-A268-44F0-B1D8-2DB70B5C6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020" y="4328720"/>
            <a:ext cx="437321" cy="159614"/>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7AF7EE23-612E-4C53-9EE8-58DD2BB97E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0317" y="4341581"/>
            <a:ext cx="901327" cy="146753"/>
          </a:xfrm>
          <a:prstGeom prst="rect">
            <a:avLst/>
          </a:prstGeom>
        </p:spPr>
      </p:pic>
    </p:spTree>
    <p:extLst>
      <p:ext uri="{BB962C8B-B14F-4D97-AF65-F5344CB8AC3E}">
        <p14:creationId xmlns:p14="http://schemas.microsoft.com/office/powerpoint/2010/main" val="393823210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D86288-FA2E-4F8A-A112-9DE78E6DBBC9}"/>
              </a:ext>
            </a:extLst>
          </p:cNvPr>
          <p:cNvSpPr>
            <a:spLocks noGrp="1"/>
          </p:cNvSpPr>
          <p:nvPr>
            <p:ph type="title"/>
          </p:nvPr>
        </p:nvSpPr>
        <p:spPr>
          <a:xfrm>
            <a:off x="600855" y="600687"/>
            <a:ext cx="4241144" cy="2585706"/>
          </a:xfrm>
        </p:spPr>
        <p:txBody>
          <a:bodyPr wrap="square" anchor="b">
            <a:normAutofit/>
          </a:bodyPr>
          <a:lstStyle/>
          <a:p>
            <a:r>
              <a:rPr lang="en-GB" dirty="0"/>
              <a:t>General Tips</a:t>
            </a:r>
          </a:p>
        </p:txBody>
      </p:sp>
      <p:sp>
        <p:nvSpPr>
          <p:cNvPr id="9" name="Text Placeholder 2">
            <a:extLst>
              <a:ext uri="{FF2B5EF4-FFF2-40B4-BE49-F238E27FC236}">
                <a16:creationId xmlns:a16="http://schemas.microsoft.com/office/drawing/2014/main" id="{560A78FC-47D1-4881-AD9D-2E8814976463}"/>
              </a:ext>
            </a:extLst>
          </p:cNvPr>
          <p:cNvSpPr>
            <a:spLocks noGrp="1"/>
          </p:cNvSpPr>
          <p:nvPr>
            <p:ph type="body" sz="quarter" idx="10"/>
          </p:nvPr>
        </p:nvSpPr>
        <p:spPr>
          <a:xfrm>
            <a:off x="596712" y="3605923"/>
            <a:ext cx="4245288" cy="2787914"/>
          </a:xfrm>
        </p:spPr>
        <p:txBody>
          <a:bodyPr/>
          <a:lstStyle/>
          <a:p>
            <a:endParaRPr lang="en-US"/>
          </a:p>
        </p:txBody>
      </p:sp>
      <p:pic>
        <p:nvPicPr>
          <p:cNvPr id="7" name="Picture 4" descr="Three arrows on bullseye">
            <a:extLst>
              <a:ext uri="{FF2B5EF4-FFF2-40B4-BE49-F238E27FC236}">
                <a16:creationId xmlns:a16="http://schemas.microsoft.com/office/drawing/2014/main" id="{CDD0DDD8-E3E9-47C8-A418-5624BB7342BC}"/>
              </a:ext>
            </a:extLst>
          </p:cNvPr>
          <p:cNvPicPr>
            <a:picLocks noChangeAspect="1"/>
          </p:cNvPicPr>
          <p:nvPr/>
        </p:nvPicPr>
        <p:blipFill rotWithShape="1">
          <a:blip r:embed="rId2"/>
          <a:srcRect l="576" r="33925" b="2"/>
          <a:stretch/>
        </p:blipFill>
        <p:spPr>
          <a:xfrm>
            <a:off x="5441068" y="10"/>
            <a:ext cx="6994525" cy="6994515"/>
          </a:xfrm>
          <a:prstGeom prst="rect">
            <a:avLst/>
          </a:prstGeom>
          <a:noFill/>
        </p:spPr>
      </p:pic>
    </p:spTree>
    <p:extLst>
      <p:ext uri="{BB962C8B-B14F-4D97-AF65-F5344CB8AC3E}">
        <p14:creationId xmlns:p14="http://schemas.microsoft.com/office/powerpoint/2010/main" val="28948812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97FF0-A8FA-284A-B0D0-BFAB7998E209}"/>
              </a:ext>
            </a:extLst>
          </p:cNvPr>
          <p:cNvSpPr>
            <a:spLocks noGrp="1"/>
          </p:cNvSpPr>
          <p:nvPr>
            <p:ph type="title"/>
          </p:nvPr>
        </p:nvSpPr>
        <p:spPr/>
        <p:txBody>
          <a:bodyPr/>
          <a:lstStyle/>
          <a:p>
            <a:r>
              <a:rPr lang="de-DE" dirty="0" err="1"/>
              <a:t>Good</a:t>
            </a:r>
            <a:r>
              <a:rPr lang="de-DE" dirty="0"/>
              <a:t> Practice </a:t>
            </a:r>
          </a:p>
        </p:txBody>
      </p:sp>
      <p:sp>
        <p:nvSpPr>
          <p:cNvPr id="3" name="Inhaltsplatzhalter 2">
            <a:extLst>
              <a:ext uri="{FF2B5EF4-FFF2-40B4-BE49-F238E27FC236}">
                <a16:creationId xmlns:a16="http://schemas.microsoft.com/office/drawing/2014/main" id="{408D4476-8EAF-D54C-B096-4D63AF6E179D}"/>
              </a:ext>
            </a:extLst>
          </p:cNvPr>
          <p:cNvSpPr>
            <a:spLocks noGrp="1"/>
          </p:cNvSpPr>
          <p:nvPr>
            <p:ph sz="quarter" idx="10"/>
          </p:nvPr>
        </p:nvSpPr>
        <p:spPr/>
        <p:txBody>
          <a:bodyPr/>
          <a:lstStyle/>
          <a:p>
            <a:pPr>
              <a:lnSpc>
                <a:spcPct val="150000"/>
              </a:lnSpc>
            </a:pPr>
            <a:r>
              <a:rPr lang="de-DE" dirty="0" err="1"/>
              <a:t>Use</a:t>
            </a:r>
            <a:r>
              <a:rPr lang="de-DE" dirty="0"/>
              <a:t> </a:t>
            </a:r>
            <a:r>
              <a:rPr lang="de-DE" dirty="0" err="1"/>
              <a:t>Azure</a:t>
            </a:r>
            <a:r>
              <a:rPr lang="de-DE" dirty="0"/>
              <a:t> </a:t>
            </a:r>
            <a:r>
              <a:rPr lang="de-DE" dirty="0" err="1"/>
              <a:t>Migrate</a:t>
            </a:r>
            <a:r>
              <a:rPr lang="de-DE" dirty="0"/>
              <a:t> </a:t>
            </a:r>
            <a:r>
              <a:rPr lang="de-DE" dirty="0" err="1"/>
              <a:t>as</a:t>
            </a:r>
            <a:r>
              <a:rPr lang="de-DE" dirty="0"/>
              <a:t> </a:t>
            </a:r>
            <a:r>
              <a:rPr lang="de-DE" dirty="0" err="1"/>
              <a:t>single</a:t>
            </a:r>
            <a:r>
              <a:rPr lang="de-DE" dirty="0"/>
              <a:t> </a:t>
            </a:r>
            <a:r>
              <a:rPr lang="de-DE" dirty="0" err="1"/>
              <a:t>point</a:t>
            </a:r>
            <a:r>
              <a:rPr lang="de-DE" dirty="0"/>
              <a:t> </a:t>
            </a:r>
            <a:r>
              <a:rPr lang="de-DE" dirty="0" err="1"/>
              <a:t>of</a:t>
            </a:r>
            <a:r>
              <a:rPr lang="de-DE" dirty="0"/>
              <a:t> </a:t>
            </a:r>
            <a:r>
              <a:rPr lang="de-DE" dirty="0" err="1"/>
              <a:t>glass</a:t>
            </a:r>
            <a:endParaRPr lang="de-DE" dirty="0"/>
          </a:p>
          <a:p>
            <a:pPr>
              <a:lnSpc>
                <a:spcPct val="150000"/>
              </a:lnSpc>
            </a:pPr>
            <a:r>
              <a:rPr lang="de-DE" dirty="0" err="1"/>
              <a:t>Collect</a:t>
            </a:r>
            <a:r>
              <a:rPr lang="de-DE" dirty="0"/>
              <a:t> </a:t>
            </a:r>
            <a:r>
              <a:rPr lang="de-DE" dirty="0" err="1"/>
              <a:t>as</a:t>
            </a:r>
            <a:r>
              <a:rPr lang="de-DE" dirty="0"/>
              <a:t> </a:t>
            </a:r>
            <a:r>
              <a:rPr lang="de-DE" dirty="0" err="1"/>
              <a:t>much</a:t>
            </a:r>
            <a:r>
              <a:rPr lang="de-DE" dirty="0"/>
              <a:t> </a:t>
            </a:r>
            <a:r>
              <a:rPr lang="de-DE" dirty="0" err="1"/>
              <a:t>as</a:t>
            </a:r>
            <a:r>
              <a:rPr lang="de-DE" dirty="0"/>
              <a:t> </a:t>
            </a:r>
            <a:r>
              <a:rPr lang="de-DE" dirty="0" err="1"/>
              <a:t>possible</a:t>
            </a:r>
            <a:r>
              <a:rPr lang="de-DE" dirty="0"/>
              <a:t> </a:t>
            </a:r>
            <a:r>
              <a:rPr lang="de-DE" dirty="0" err="1"/>
              <a:t>using</a:t>
            </a:r>
            <a:r>
              <a:rPr lang="de-DE" dirty="0"/>
              <a:t> </a:t>
            </a:r>
            <a:r>
              <a:rPr lang="de-DE" dirty="0" err="1"/>
              <a:t>Azure</a:t>
            </a:r>
            <a:r>
              <a:rPr lang="de-DE" dirty="0"/>
              <a:t> </a:t>
            </a:r>
            <a:r>
              <a:rPr lang="de-DE" dirty="0" err="1"/>
              <a:t>Migrate</a:t>
            </a:r>
            <a:r>
              <a:rPr lang="de-DE" dirty="0"/>
              <a:t> native</a:t>
            </a:r>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a:p>
            <a:pPr>
              <a:lnSpc>
                <a:spcPct val="150000"/>
              </a:lnSpc>
            </a:pPr>
            <a:r>
              <a:rPr lang="de-DE" dirty="0" err="1"/>
              <a:t>Use</a:t>
            </a:r>
            <a:r>
              <a:rPr lang="de-DE" dirty="0"/>
              <a:t> </a:t>
            </a:r>
            <a:r>
              <a:rPr lang="de-DE" dirty="0" err="1"/>
              <a:t>PowerBI</a:t>
            </a:r>
            <a:r>
              <a:rPr lang="de-DE" dirty="0"/>
              <a:t> </a:t>
            </a:r>
            <a:r>
              <a:rPr lang="de-DE" dirty="0" err="1"/>
              <a:t>to</a:t>
            </a:r>
            <a:r>
              <a:rPr lang="de-DE" dirty="0"/>
              <a:t> </a:t>
            </a:r>
            <a:r>
              <a:rPr lang="de-DE" dirty="0" err="1"/>
              <a:t>visualize</a:t>
            </a:r>
            <a:r>
              <a:rPr lang="de-DE" dirty="0"/>
              <a:t> </a:t>
            </a:r>
            <a:r>
              <a:rPr lang="de-DE" dirty="0" err="1"/>
              <a:t>the</a:t>
            </a:r>
            <a:r>
              <a:rPr lang="de-DE" dirty="0"/>
              <a:t> </a:t>
            </a:r>
            <a:r>
              <a:rPr lang="de-DE" dirty="0" err="1"/>
              <a:t>Azure</a:t>
            </a:r>
            <a:r>
              <a:rPr lang="de-DE" dirty="0"/>
              <a:t> Assessment </a:t>
            </a:r>
            <a:r>
              <a:rPr lang="de-DE" dirty="0" err="1"/>
              <a:t>Migrate</a:t>
            </a:r>
            <a:r>
              <a:rPr lang="de-DE" dirty="0"/>
              <a:t> </a:t>
            </a:r>
            <a:r>
              <a:rPr lang="de-DE" dirty="0" err="1"/>
              <a:t>results</a:t>
            </a:r>
            <a:endParaRPr lang="de-DE" dirty="0"/>
          </a:p>
          <a:p>
            <a:pPr>
              <a:lnSpc>
                <a:spcPct val="150000"/>
              </a:lnSpc>
            </a:pPr>
            <a:r>
              <a:rPr lang="de-DE" dirty="0" err="1"/>
              <a:t>Azure</a:t>
            </a:r>
            <a:r>
              <a:rPr lang="de-DE" dirty="0"/>
              <a:t> </a:t>
            </a:r>
            <a:r>
              <a:rPr lang="de-DE" dirty="0" err="1"/>
              <a:t>Migrate</a:t>
            </a:r>
            <a:r>
              <a:rPr lang="de-DE" dirty="0"/>
              <a:t> </a:t>
            </a:r>
            <a:r>
              <a:rPr lang="de-DE" dirty="0" err="1"/>
              <a:t>is</a:t>
            </a:r>
            <a:r>
              <a:rPr lang="de-DE" dirty="0"/>
              <a:t> in 95% </a:t>
            </a:r>
            <a:r>
              <a:rPr lang="de-DE" dirty="0" err="1"/>
              <a:t>the</a:t>
            </a:r>
            <a:r>
              <a:rPr lang="de-DE" dirty="0"/>
              <a:t> </a:t>
            </a:r>
            <a:r>
              <a:rPr lang="de-DE" dirty="0" err="1"/>
              <a:t>way</a:t>
            </a:r>
            <a:r>
              <a:rPr lang="de-DE" dirty="0"/>
              <a:t> </a:t>
            </a:r>
            <a:r>
              <a:rPr lang="de-DE" dirty="0" err="1"/>
              <a:t>to</a:t>
            </a:r>
            <a:r>
              <a:rPr lang="de-DE" dirty="0"/>
              <a:t> do </a:t>
            </a:r>
            <a:r>
              <a:rPr lang="de-DE" dirty="0" err="1"/>
              <a:t>the</a:t>
            </a:r>
            <a:r>
              <a:rPr lang="de-DE" dirty="0"/>
              <a:t> </a:t>
            </a:r>
            <a:r>
              <a:rPr lang="de-DE" dirty="0" err="1"/>
              <a:t>migration</a:t>
            </a:r>
            <a:endParaRPr lang="de-DE" dirty="0"/>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p:txBody>
      </p:sp>
    </p:spTree>
    <p:extLst>
      <p:ext uri="{BB962C8B-B14F-4D97-AF65-F5344CB8AC3E}">
        <p14:creationId xmlns:p14="http://schemas.microsoft.com/office/powerpoint/2010/main" val="277545226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D84161-A5A7-42CA-B6BD-F7D75818534F}"/>
              </a:ext>
            </a:extLst>
          </p:cNvPr>
          <p:cNvSpPr>
            <a:spLocks noGrp="1"/>
          </p:cNvSpPr>
          <p:nvPr>
            <p:ph type="title"/>
          </p:nvPr>
        </p:nvSpPr>
        <p:spPr/>
        <p:txBody>
          <a:bodyPr/>
          <a:lstStyle/>
          <a:p>
            <a:r>
              <a:rPr lang="en-GB" dirty="0"/>
              <a:t>Learn from my mistakes…</a:t>
            </a:r>
          </a:p>
        </p:txBody>
      </p:sp>
      <p:sp>
        <p:nvSpPr>
          <p:cNvPr id="6" name="TextBox 5">
            <a:extLst>
              <a:ext uri="{FF2B5EF4-FFF2-40B4-BE49-F238E27FC236}">
                <a16:creationId xmlns:a16="http://schemas.microsoft.com/office/drawing/2014/main" id="{F1F18A96-9C7F-407D-82E6-61633F075899}"/>
              </a:ext>
            </a:extLst>
          </p:cNvPr>
          <p:cNvSpPr txBox="1"/>
          <p:nvPr/>
        </p:nvSpPr>
        <p:spPr>
          <a:xfrm>
            <a:off x="435796" y="1238289"/>
            <a:ext cx="11561709" cy="5273751"/>
          </a:xfrm>
          <a:prstGeom prst="rect">
            <a:avLst/>
          </a:prstGeom>
          <a:noFill/>
        </p:spPr>
        <p:txBody>
          <a:bodyPr wrap="square" lIns="0" tIns="0" rIns="0" bIns="0" rtlCol="0">
            <a:spAutoFit/>
          </a:bodyPr>
          <a:lstStyle/>
          <a:p>
            <a:pPr marL="349724" indent="-349724" defTabSz="932563">
              <a:buFontTx/>
              <a:buChar char="-"/>
            </a:pPr>
            <a:r>
              <a:rPr lang="en-GB" sz="2856" dirty="0">
                <a:gradFill>
                  <a:gsLst>
                    <a:gs pos="2917">
                      <a:srgbClr val="000000"/>
                    </a:gs>
                    <a:gs pos="30000">
                      <a:srgbClr val="000000"/>
                    </a:gs>
                  </a:gsLst>
                  <a:lin ang="5400000" scaled="0"/>
                </a:gradFill>
                <a:latin typeface="Segoe UI"/>
              </a:rPr>
              <a:t>Make sure your Azure Migrate appliance has the right time/date/time zone</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Reboot the source VMs before migration to clear any pending reboots, issues</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Test migrations to a temporary or restricted network area</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Consider implementing networking throttling</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Create a temporary resource group for your Azure Migrate project</a:t>
            </a:r>
          </a:p>
          <a:p>
            <a:pPr marL="349724" indent="-349724" defTabSz="932563">
              <a:buFontTx/>
              <a:buChar char="-"/>
            </a:pPr>
            <a:r>
              <a:rPr lang="en-GB" sz="2856" dirty="0">
                <a:gradFill>
                  <a:gsLst>
                    <a:gs pos="2917">
                      <a:srgbClr val="000000"/>
                    </a:gs>
                    <a:gs pos="30000">
                      <a:srgbClr val="000000"/>
                    </a:gs>
                  </a:gsLst>
                  <a:lin ang="5400000" scaled="0"/>
                </a:gradFill>
                <a:latin typeface="Segoe UI"/>
              </a:rPr>
              <a:t>Use Azure Lighthouse for </a:t>
            </a:r>
            <a:r>
              <a:rPr lang="en-GB" sz="2856">
                <a:gradFill>
                  <a:gsLst>
                    <a:gs pos="2917">
                      <a:srgbClr val="000000"/>
                    </a:gs>
                    <a:gs pos="30000">
                      <a:srgbClr val="000000"/>
                    </a:gs>
                  </a:gsLst>
                  <a:lin ang="5400000" scaled="0"/>
                </a:gradFill>
                <a:latin typeface="Segoe UI"/>
              </a:rPr>
              <a:t>at-scale migrations</a:t>
            </a:r>
            <a:endParaRPr lang="en-GB" sz="2856" dirty="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259713544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E99A-E1AF-4BBB-B489-6E7BDD6C3F08}"/>
              </a:ext>
            </a:extLst>
          </p:cNvPr>
          <p:cNvSpPr>
            <a:spLocks noGrp="1"/>
          </p:cNvSpPr>
          <p:nvPr>
            <p:ph type="title"/>
          </p:nvPr>
        </p:nvSpPr>
        <p:spPr/>
        <p:txBody>
          <a:bodyPr/>
          <a:lstStyle/>
          <a:p>
            <a:r>
              <a:rPr lang="en-US">
                <a:solidFill>
                  <a:schemeClr val="tx1"/>
                </a:solidFill>
              </a:rPr>
              <a:t>Azure Migrate resources</a:t>
            </a:r>
          </a:p>
        </p:txBody>
      </p:sp>
      <p:sp>
        <p:nvSpPr>
          <p:cNvPr id="3" name="Rectangle 2">
            <a:extLst>
              <a:ext uri="{FF2B5EF4-FFF2-40B4-BE49-F238E27FC236}">
                <a16:creationId xmlns:a16="http://schemas.microsoft.com/office/drawing/2014/main" id="{5D87A956-F2E5-4062-87C9-892CBBFE7AE5}"/>
              </a:ext>
            </a:extLst>
          </p:cNvPr>
          <p:cNvSpPr/>
          <p:nvPr/>
        </p:nvSpPr>
        <p:spPr>
          <a:xfrm>
            <a:off x="1224030" y="1308126"/>
            <a:ext cx="5277274" cy="5563810"/>
          </a:xfrm>
          <a:prstGeom prst="rect">
            <a:avLst/>
          </a:prstGeom>
        </p:spPr>
        <p:txBody>
          <a:bodyPr wrap="square" lIns="0">
            <a:spAutoFit/>
          </a:bodyPr>
          <a:lstStyle/>
          <a:p>
            <a:pPr defTabSz="932239" fontAlgn="base">
              <a:spcAft>
                <a:spcPts val="3598"/>
              </a:spcAft>
              <a:defRPr/>
            </a:pPr>
            <a:r>
              <a:rPr lang="en-US" sz="1632">
                <a:solidFill>
                  <a:srgbClr val="000000"/>
                </a:solidFill>
                <a:latin typeface="Segoe UI"/>
              </a:rPr>
              <a:t>Learn more </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Documentation</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AzureMigrateDocs</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Azure Migration Blog</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MigrationBlogs</a:t>
            </a:r>
            <a:endParaRPr lang="en-US" sz="1632">
              <a:solidFill>
                <a:srgbClr val="000000"/>
              </a:solidFill>
              <a:latin typeface="Segoe UI"/>
            </a:endParaRPr>
          </a:p>
          <a:p>
            <a:pPr defTabSz="932239" fontAlgn="base">
              <a:spcAft>
                <a:spcPts val="3598"/>
              </a:spcAft>
              <a:defRPr/>
            </a:pPr>
            <a:r>
              <a:rPr lang="en-US" sz="1632">
                <a:solidFill>
                  <a:srgbClr val="000000"/>
                </a:solidFill>
                <a:latin typeface="Segoe UI"/>
              </a:rPr>
              <a:t>Azure Migrate Demos</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AzureMigrateGettingStarted</a:t>
            </a:r>
            <a:endParaRPr lang="en-US" sz="1632">
              <a:solidFill>
                <a:srgbClr val="000000"/>
              </a:solidFill>
              <a:latin typeface="Segoe UI"/>
            </a:endParaRPr>
          </a:p>
          <a:p>
            <a:pPr defTabSz="932239" fontAlgn="base">
              <a:defRPr/>
            </a:pPr>
            <a:r>
              <a:rPr lang="en-US" sz="1632">
                <a:solidFill>
                  <a:srgbClr val="000000"/>
                </a:solidFill>
                <a:latin typeface="Segoe UI"/>
              </a:rPr>
              <a:t>E-Book</a:t>
            </a:r>
          </a:p>
          <a:p>
            <a:pPr defTabSz="932239" fontAlgn="base">
              <a:defRPr/>
            </a:pPr>
            <a:r>
              <a:rPr lang="en-US" sz="1632">
                <a:solidFill>
                  <a:srgbClr val="000000"/>
                </a:solidFill>
                <a:latin typeface="Segoe UI"/>
              </a:rPr>
              <a:t>aka.ms/</a:t>
            </a:r>
            <a:r>
              <a:rPr lang="en-US" sz="1632" err="1">
                <a:solidFill>
                  <a:srgbClr val="000000"/>
                </a:solidFill>
                <a:latin typeface="Segoe UI"/>
              </a:rPr>
              <a:t>AzureMigrateEbook</a:t>
            </a: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r>
              <a:rPr lang="en-US" sz="1632">
                <a:solidFill>
                  <a:srgbClr val="000000"/>
                </a:solidFill>
                <a:latin typeface="Segoe UI"/>
              </a:rPr>
              <a:t>Learning path</a:t>
            </a:r>
          </a:p>
          <a:p>
            <a:pPr defTabSz="932239" fontAlgn="base">
              <a:defRPr/>
            </a:pPr>
            <a:r>
              <a:rPr lang="en-US" sz="1632">
                <a:solidFill>
                  <a:srgbClr val="000000"/>
                </a:solidFill>
                <a:latin typeface="Segoe UI"/>
              </a:rPr>
              <a:t>aka.ms/</a:t>
            </a:r>
            <a:r>
              <a:rPr lang="en-US" sz="1632" err="1">
                <a:solidFill>
                  <a:srgbClr val="000000"/>
                </a:solidFill>
                <a:latin typeface="Segoe UI"/>
              </a:rPr>
              <a:t>AzureMigrateLearning</a:t>
            </a:r>
            <a:endParaRPr lang="en-US" sz="1632">
              <a:solidFill>
                <a:srgbClr val="000000"/>
              </a:solidFill>
              <a:latin typeface="Segoe UI"/>
            </a:endParaRPr>
          </a:p>
        </p:txBody>
      </p:sp>
      <p:cxnSp>
        <p:nvCxnSpPr>
          <p:cNvPr id="25" name="Straight Connector 24">
            <a:extLst>
              <a:ext uri="{FF2B5EF4-FFF2-40B4-BE49-F238E27FC236}">
                <a16:creationId xmlns:a16="http://schemas.microsoft.com/office/drawing/2014/main" id="{994C39AB-EA7C-B545-B06A-68376931B42E}"/>
              </a:ext>
            </a:extLst>
          </p:cNvPr>
          <p:cNvCxnSpPr>
            <a:cxnSpLocks/>
          </p:cNvCxnSpPr>
          <p:nvPr/>
        </p:nvCxnSpPr>
        <p:spPr>
          <a:xfrm>
            <a:off x="1217312" y="2079738"/>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23C4A6-2C08-8540-A57D-A790ABD8F871}"/>
              </a:ext>
            </a:extLst>
          </p:cNvPr>
          <p:cNvCxnSpPr>
            <a:cxnSpLocks/>
          </p:cNvCxnSpPr>
          <p:nvPr/>
        </p:nvCxnSpPr>
        <p:spPr>
          <a:xfrm>
            <a:off x="1217312" y="305511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534E0-F87C-2F4B-A36C-FAC03BE224E3}"/>
              </a:ext>
            </a:extLst>
          </p:cNvPr>
          <p:cNvCxnSpPr>
            <a:cxnSpLocks/>
          </p:cNvCxnSpPr>
          <p:nvPr/>
        </p:nvCxnSpPr>
        <p:spPr>
          <a:xfrm>
            <a:off x="1217312" y="40004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484495-6940-2C46-8164-DCE863A57B3E}"/>
              </a:ext>
            </a:extLst>
          </p:cNvPr>
          <p:cNvCxnSpPr>
            <a:cxnSpLocks/>
          </p:cNvCxnSpPr>
          <p:nvPr/>
        </p:nvCxnSpPr>
        <p:spPr>
          <a:xfrm>
            <a:off x="1217312" y="495957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9AE3850-B80F-FE47-BAD7-B77B4183D18B}"/>
              </a:ext>
            </a:extLst>
          </p:cNvPr>
          <p:cNvSpPr/>
          <p:nvPr/>
        </p:nvSpPr>
        <p:spPr bwMode="auto">
          <a:xfrm>
            <a:off x="675482" y="152385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3" name="Group 32">
            <a:extLst>
              <a:ext uri="{FF2B5EF4-FFF2-40B4-BE49-F238E27FC236}">
                <a16:creationId xmlns:a16="http://schemas.microsoft.com/office/drawing/2014/main" id="{CA48379B-8091-6F4F-AC1D-855DCB0931C1}"/>
              </a:ext>
            </a:extLst>
          </p:cNvPr>
          <p:cNvGrpSpPr/>
          <p:nvPr/>
        </p:nvGrpSpPr>
        <p:grpSpPr>
          <a:xfrm>
            <a:off x="749295" y="1616252"/>
            <a:ext cx="126617" cy="89453"/>
            <a:chOff x="6001010" y="3000875"/>
            <a:chExt cx="189980" cy="134218"/>
          </a:xfrm>
          <a:solidFill>
            <a:srgbClr val="FFFFFF"/>
          </a:solidFill>
        </p:grpSpPr>
        <p:cxnSp>
          <p:nvCxnSpPr>
            <p:cNvPr id="34" name="Straight Connector 33">
              <a:extLst>
                <a:ext uri="{FF2B5EF4-FFF2-40B4-BE49-F238E27FC236}">
                  <a16:creationId xmlns:a16="http://schemas.microsoft.com/office/drawing/2014/main" id="{659CD189-A044-5149-9577-8B2A0BCC2ED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35" name="L-Shape 34">
              <a:extLst>
                <a:ext uri="{FF2B5EF4-FFF2-40B4-BE49-F238E27FC236}">
                  <a16:creationId xmlns:a16="http://schemas.microsoft.com/office/drawing/2014/main" id="{5B86FB25-6C99-7848-ABF8-0F057FCAD55F}"/>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37" name="Oval 36">
            <a:extLst>
              <a:ext uri="{FF2B5EF4-FFF2-40B4-BE49-F238E27FC236}">
                <a16:creationId xmlns:a16="http://schemas.microsoft.com/office/drawing/2014/main" id="{FDAD2742-4B56-6F4E-883A-512081606FCA}"/>
              </a:ext>
            </a:extLst>
          </p:cNvPr>
          <p:cNvSpPr/>
          <p:nvPr/>
        </p:nvSpPr>
        <p:spPr bwMode="auto">
          <a:xfrm>
            <a:off x="675482" y="250181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8" name="Group 37">
            <a:extLst>
              <a:ext uri="{FF2B5EF4-FFF2-40B4-BE49-F238E27FC236}">
                <a16:creationId xmlns:a16="http://schemas.microsoft.com/office/drawing/2014/main" id="{1904962F-947B-754B-BD7D-F236FB285D4C}"/>
              </a:ext>
            </a:extLst>
          </p:cNvPr>
          <p:cNvGrpSpPr/>
          <p:nvPr/>
        </p:nvGrpSpPr>
        <p:grpSpPr>
          <a:xfrm>
            <a:off x="749295" y="2594212"/>
            <a:ext cx="126617" cy="89453"/>
            <a:chOff x="6001010" y="3000875"/>
            <a:chExt cx="189980" cy="134218"/>
          </a:xfrm>
          <a:solidFill>
            <a:srgbClr val="FFFFFF"/>
          </a:solidFill>
        </p:grpSpPr>
        <p:cxnSp>
          <p:nvCxnSpPr>
            <p:cNvPr id="39" name="Straight Connector 38">
              <a:extLst>
                <a:ext uri="{FF2B5EF4-FFF2-40B4-BE49-F238E27FC236}">
                  <a16:creationId xmlns:a16="http://schemas.microsoft.com/office/drawing/2014/main" id="{DD1AA371-3D76-744E-AFA5-41D3499EA70A}"/>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0" name="L-Shape 39">
              <a:extLst>
                <a:ext uri="{FF2B5EF4-FFF2-40B4-BE49-F238E27FC236}">
                  <a16:creationId xmlns:a16="http://schemas.microsoft.com/office/drawing/2014/main" id="{AE0FBBA7-0349-2A47-81FB-E7A9613AAB5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2" name="Oval 41">
            <a:extLst>
              <a:ext uri="{FF2B5EF4-FFF2-40B4-BE49-F238E27FC236}">
                <a16:creationId xmlns:a16="http://schemas.microsoft.com/office/drawing/2014/main" id="{BA0EA0AA-C0D7-EC45-88D3-5145C8DD911E}"/>
              </a:ext>
            </a:extLst>
          </p:cNvPr>
          <p:cNvSpPr/>
          <p:nvPr/>
        </p:nvSpPr>
        <p:spPr bwMode="auto">
          <a:xfrm>
            <a:off x="675482" y="342634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3" name="Group 42">
            <a:extLst>
              <a:ext uri="{FF2B5EF4-FFF2-40B4-BE49-F238E27FC236}">
                <a16:creationId xmlns:a16="http://schemas.microsoft.com/office/drawing/2014/main" id="{7AB1086A-096A-3E4C-987D-16C8AB32A681}"/>
              </a:ext>
            </a:extLst>
          </p:cNvPr>
          <p:cNvGrpSpPr/>
          <p:nvPr/>
        </p:nvGrpSpPr>
        <p:grpSpPr>
          <a:xfrm>
            <a:off x="749295" y="3518741"/>
            <a:ext cx="126617" cy="89453"/>
            <a:chOff x="6001010" y="3000875"/>
            <a:chExt cx="189980" cy="134218"/>
          </a:xfrm>
          <a:solidFill>
            <a:srgbClr val="FFFFFF"/>
          </a:solidFill>
        </p:grpSpPr>
        <p:cxnSp>
          <p:nvCxnSpPr>
            <p:cNvPr id="44" name="Straight Connector 43">
              <a:extLst>
                <a:ext uri="{FF2B5EF4-FFF2-40B4-BE49-F238E27FC236}">
                  <a16:creationId xmlns:a16="http://schemas.microsoft.com/office/drawing/2014/main" id="{29359C6C-9422-D645-89E9-06A5776B1C3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5" name="L-Shape 44">
              <a:extLst>
                <a:ext uri="{FF2B5EF4-FFF2-40B4-BE49-F238E27FC236}">
                  <a16:creationId xmlns:a16="http://schemas.microsoft.com/office/drawing/2014/main" id="{E209BDEF-342D-F646-B848-82662E46548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7" name="Oval 46">
            <a:extLst>
              <a:ext uri="{FF2B5EF4-FFF2-40B4-BE49-F238E27FC236}">
                <a16:creationId xmlns:a16="http://schemas.microsoft.com/office/drawing/2014/main" id="{3578755B-0CF7-904F-B48C-65FCCD01FECE}"/>
              </a:ext>
            </a:extLst>
          </p:cNvPr>
          <p:cNvSpPr/>
          <p:nvPr/>
        </p:nvSpPr>
        <p:spPr bwMode="auto">
          <a:xfrm>
            <a:off x="675482" y="441666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8" name="Group 47">
            <a:extLst>
              <a:ext uri="{FF2B5EF4-FFF2-40B4-BE49-F238E27FC236}">
                <a16:creationId xmlns:a16="http://schemas.microsoft.com/office/drawing/2014/main" id="{E223A30E-5A6F-4646-A3AF-6375D2D333A9}"/>
              </a:ext>
            </a:extLst>
          </p:cNvPr>
          <p:cNvGrpSpPr/>
          <p:nvPr/>
        </p:nvGrpSpPr>
        <p:grpSpPr>
          <a:xfrm>
            <a:off x="749295" y="4509061"/>
            <a:ext cx="126617" cy="89453"/>
            <a:chOff x="6001010" y="3000875"/>
            <a:chExt cx="189980" cy="134218"/>
          </a:xfrm>
          <a:solidFill>
            <a:srgbClr val="FFFFFF"/>
          </a:solidFill>
        </p:grpSpPr>
        <p:cxnSp>
          <p:nvCxnSpPr>
            <p:cNvPr id="49" name="Straight Connector 48">
              <a:extLst>
                <a:ext uri="{FF2B5EF4-FFF2-40B4-BE49-F238E27FC236}">
                  <a16:creationId xmlns:a16="http://schemas.microsoft.com/office/drawing/2014/main" id="{4DC279C6-C12D-B14A-99C3-8E73B6CAF7D3}"/>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0" name="L-Shape 49">
              <a:extLst>
                <a:ext uri="{FF2B5EF4-FFF2-40B4-BE49-F238E27FC236}">
                  <a16:creationId xmlns:a16="http://schemas.microsoft.com/office/drawing/2014/main" id="{10EA6058-B30C-A04D-95AC-14C74C5B0264}"/>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52" name="Oval 51">
            <a:extLst>
              <a:ext uri="{FF2B5EF4-FFF2-40B4-BE49-F238E27FC236}">
                <a16:creationId xmlns:a16="http://schemas.microsoft.com/office/drawing/2014/main" id="{D389D5AC-09FB-4FF3-A883-727541153720}"/>
              </a:ext>
            </a:extLst>
          </p:cNvPr>
          <p:cNvSpPr/>
          <p:nvPr/>
        </p:nvSpPr>
        <p:spPr bwMode="auto">
          <a:xfrm>
            <a:off x="675481" y="5269864"/>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53" name="Group 52">
            <a:extLst>
              <a:ext uri="{FF2B5EF4-FFF2-40B4-BE49-F238E27FC236}">
                <a16:creationId xmlns:a16="http://schemas.microsoft.com/office/drawing/2014/main" id="{17327306-3EB2-4BA9-8AA8-C0D719EDEE1D}"/>
              </a:ext>
            </a:extLst>
          </p:cNvPr>
          <p:cNvGrpSpPr/>
          <p:nvPr/>
        </p:nvGrpSpPr>
        <p:grpSpPr>
          <a:xfrm>
            <a:off x="749294" y="5362258"/>
            <a:ext cx="126617" cy="89453"/>
            <a:chOff x="6001010" y="3000875"/>
            <a:chExt cx="189980" cy="134218"/>
          </a:xfrm>
          <a:solidFill>
            <a:srgbClr val="FFFFFF"/>
          </a:solidFill>
        </p:grpSpPr>
        <p:cxnSp>
          <p:nvCxnSpPr>
            <p:cNvPr id="54" name="Straight Connector 53">
              <a:extLst>
                <a:ext uri="{FF2B5EF4-FFF2-40B4-BE49-F238E27FC236}">
                  <a16:creationId xmlns:a16="http://schemas.microsoft.com/office/drawing/2014/main" id="{4ECD5610-5A4C-4440-A0DB-7DEA0C98A0E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5" name="L-Shape 54">
              <a:extLst>
                <a:ext uri="{FF2B5EF4-FFF2-40B4-BE49-F238E27FC236}">
                  <a16:creationId xmlns:a16="http://schemas.microsoft.com/office/drawing/2014/main" id="{CA110CFD-101F-4F8B-AF15-70CB58A524E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4" name="Straight Connector 3">
            <a:extLst>
              <a:ext uri="{FF2B5EF4-FFF2-40B4-BE49-F238E27FC236}">
                <a16:creationId xmlns:a16="http://schemas.microsoft.com/office/drawing/2014/main" id="{5F1E68A2-1E67-4C07-8882-5936467C95E9}"/>
              </a:ext>
            </a:extLst>
          </p:cNvPr>
          <p:cNvCxnSpPr>
            <a:cxnSpLocks/>
          </p:cNvCxnSpPr>
          <p:nvPr/>
        </p:nvCxnSpPr>
        <p:spPr>
          <a:xfrm>
            <a:off x="1217312" y="59202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6DB3B61-A10C-4FE7-A931-8354F76C6169}"/>
              </a:ext>
            </a:extLst>
          </p:cNvPr>
          <p:cNvSpPr/>
          <p:nvPr/>
        </p:nvSpPr>
        <p:spPr bwMode="auto">
          <a:xfrm>
            <a:off x="675481" y="6260183"/>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1" name="Group 40">
            <a:extLst>
              <a:ext uri="{FF2B5EF4-FFF2-40B4-BE49-F238E27FC236}">
                <a16:creationId xmlns:a16="http://schemas.microsoft.com/office/drawing/2014/main" id="{B1102FFA-44D7-449B-957F-B290CD26701C}"/>
              </a:ext>
            </a:extLst>
          </p:cNvPr>
          <p:cNvGrpSpPr/>
          <p:nvPr/>
        </p:nvGrpSpPr>
        <p:grpSpPr>
          <a:xfrm>
            <a:off x="749294" y="6352578"/>
            <a:ext cx="126617" cy="89453"/>
            <a:chOff x="6001010" y="3000875"/>
            <a:chExt cx="189980" cy="134218"/>
          </a:xfrm>
          <a:solidFill>
            <a:srgbClr val="FFFFFF"/>
          </a:solidFill>
        </p:grpSpPr>
        <p:cxnSp>
          <p:nvCxnSpPr>
            <p:cNvPr id="46" name="Straight Connector 45">
              <a:extLst>
                <a:ext uri="{FF2B5EF4-FFF2-40B4-BE49-F238E27FC236}">
                  <a16:creationId xmlns:a16="http://schemas.microsoft.com/office/drawing/2014/main" id="{9468580C-01F4-45FD-AF17-13224282ABBC}"/>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1" name="L-Shape 50">
              <a:extLst>
                <a:ext uri="{FF2B5EF4-FFF2-40B4-BE49-F238E27FC236}">
                  <a16:creationId xmlns:a16="http://schemas.microsoft.com/office/drawing/2014/main" id="{0E81CAC9-9C1E-444D-9247-288911D38095}"/>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pic>
        <p:nvPicPr>
          <p:cNvPr id="7" name="Picture 6">
            <a:extLst>
              <a:ext uri="{FF2B5EF4-FFF2-40B4-BE49-F238E27FC236}">
                <a16:creationId xmlns:a16="http://schemas.microsoft.com/office/drawing/2014/main" id="{04A6733D-289C-4079-9E44-196C3BFC73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34453" y="994"/>
            <a:ext cx="6200259" cy="6992541"/>
          </a:xfrm>
          <a:prstGeom prst="rect">
            <a:avLst/>
          </a:prstGeom>
          <a:solidFill>
            <a:schemeClr val="bg1"/>
          </a:solidFill>
        </p:spPr>
      </p:pic>
    </p:spTree>
    <p:extLst>
      <p:ext uri="{BB962C8B-B14F-4D97-AF65-F5344CB8AC3E}">
        <p14:creationId xmlns:p14="http://schemas.microsoft.com/office/powerpoint/2010/main" val="394879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DE95-3092-4199-BA02-5605D90F59B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2628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28A7-5146-4FFF-BFF0-28C076E8A139}"/>
              </a:ext>
            </a:extLst>
          </p:cNvPr>
          <p:cNvSpPr>
            <a:spLocks noGrp="1"/>
          </p:cNvSpPr>
          <p:nvPr>
            <p:ph type="title"/>
          </p:nvPr>
        </p:nvSpPr>
        <p:spPr/>
        <p:txBody>
          <a:bodyPr/>
          <a:lstStyle/>
          <a:p>
            <a:r>
              <a:rPr lang="en-US"/>
              <a:t>Choice of tools for every stage and every requirement</a:t>
            </a:r>
          </a:p>
        </p:txBody>
      </p:sp>
      <p:sp>
        <p:nvSpPr>
          <p:cNvPr id="99" name="TextBox 98">
            <a:extLst>
              <a:ext uri="{FF2B5EF4-FFF2-40B4-BE49-F238E27FC236}">
                <a16:creationId xmlns:a16="http://schemas.microsoft.com/office/drawing/2014/main" id="{FB63413F-E738-42F5-8A9C-DF27EB97BD41}"/>
              </a:ext>
            </a:extLst>
          </p:cNvPr>
          <p:cNvSpPr txBox="1"/>
          <p:nvPr/>
        </p:nvSpPr>
        <p:spPr>
          <a:xfrm>
            <a:off x="580380" y="1284234"/>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Servers</a:t>
            </a:r>
          </a:p>
        </p:txBody>
      </p:sp>
      <p:cxnSp>
        <p:nvCxnSpPr>
          <p:cNvPr id="11" name="Straight Connector 10">
            <a:extLst>
              <a:ext uri="{FF2B5EF4-FFF2-40B4-BE49-F238E27FC236}">
                <a16:creationId xmlns:a16="http://schemas.microsoft.com/office/drawing/2014/main" id="{8C34C77E-BFDA-49C5-A015-FED53599E475}"/>
              </a:ext>
            </a:extLst>
          </p:cNvPr>
          <p:cNvCxnSpPr>
            <a:cxnSpLocks/>
          </p:cNvCxnSpPr>
          <p:nvPr/>
        </p:nvCxnSpPr>
        <p:spPr>
          <a:xfrm>
            <a:off x="2649966"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9B2EB0-7AD9-479E-82AB-F8BD4AB51817}"/>
              </a:ext>
            </a:extLst>
          </p:cNvPr>
          <p:cNvCxnSpPr>
            <a:cxnSpLocks/>
          </p:cNvCxnSpPr>
          <p:nvPr/>
        </p:nvCxnSpPr>
        <p:spPr>
          <a:xfrm>
            <a:off x="4890663"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BEA18F-329F-45B7-A845-D45C7D505899}"/>
              </a:ext>
            </a:extLst>
          </p:cNvPr>
          <p:cNvCxnSpPr>
            <a:cxnSpLocks/>
          </p:cNvCxnSpPr>
          <p:nvPr/>
        </p:nvCxnSpPr>
        <p:spPr>
          <a:xfrm>
            <a:off x="7299579" y="117443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DF2F70-CECE-4B82-8C59-C6B9BBB0C925}"/>
              </a:ext>
            </a:extLst>
          </p:cNvPr>
          <p:cNvCxnSpPr>
            <a:cxnSpLocks/>
          </p:cNvCxnSpPr>
          <p:nvPr/>
        </p:nvCxnSpPr>
        <p:spPr>
          <a:xfrm>
            <a:off x="9794453" y="114814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85800AA-E853-6E4A-A097-834511BB384B}"/>
              </a:ext>
            </a:extLst>
          </p:cNvPr>
          <p:cNvGrpSpPr/>
          <p:nvPr/>
        </p:nvGrpSpPr>
        <p:grpSpPr>
          <a:xfrm>
            <a:off x="577424" y="6125758"/>
            <a:ext cx="9112353" cy="522401"/>
            <a:chOff x="577424" y="6125758"/>
            <a:chExt cx="9112353" cy="522401"/>
          </a:xfrm>
        </p:grpSpPr>
        <p:pic>
          <p:nvPicPr>
            <p:cNvPr id="39" name="Picture 2" descr="Image result for cloudamize logo">
              <a:extLst>
                <a:ext uri="{FF2B5EF4-FFF2-40B4-BE49-F238E27FC236}">
                  <a16:creationId xmlns:a16="http://schemas.microsoft.com/office/drawing/2014/main" id="{B119C207-8CDB-441E-AF9B-63F6CFBFB0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7424" y="6292812"/>
              <a:ext cx="1514226" cy="1882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CB3B7E90-F8DE-44B1-9E57-A8206469F39C}"/>
                </a:ext>
              </a:extLst>
            </p:cNvPr>
            <p:cNvSpPr/>
            <p:nvPr/>
          </p:nvSpPr>
          <p:spPr bwMode="auto">
            <a:xfrm>
              <a:off x="993518" y="6208701"/>
              <a:ext cx="1114335" cy="3565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55B13D6-357C-46F8-9E13-E3FA57966C2A}"/>
                </a:ext>
              </a:extLst>
            </p:cNvPr>
            <p:cNvPicPr>
              <a:picLocks noChangeAspect="1"/>
            </p:cNvPicPr>
            <p:nvPr/>
          </p:nvPicPr>
          <p:blipFill>
            <a:blip r:embed="rId4"/>
            <a:stretch>
              <a:fillRect/>
            </a:stretch>
          </p:blipFill>
          <p:spPr>
            <a:xfrm>
              <a:off x="6252811" y="6171231"/>
              <a:ext cx="668333" cy="431455"/>
            </a:xfrm>
            <a:prstGeom prst="rect">
              <a:avLst/>
            </a:prstGeom>
          </p:spPr>
        </p:pic>
        <p:sp>
          <p:nvSpPr>
            <p:cNvPr id="15" name="TextBox 14">
              <a:extLst>
                <a:ext uri="{FF2B5EF4-FFF2-40B4-BE49-F238E27FC236}">
                  <a16:creationId xmlns:a16="http://schemas.microsoft.com/office/drawing/2014/main" id="{325A14B6-9214-4D9F-912F-475A0CB22F84}"/>
                </a:ext>
              </a:extLst>
            </p:cNvPr>
            <p:cNvSpPr txBox="1"/>
            <p:nvPr/>
          </p:nvSpPr>
          <p:spPr>
            <a:xfrm>
              <a:off x="993518"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Cloudamize</a:t>
              </a:r>
              <a:endParaRPr lang="en-US"/>
            </a:p>
          </p:txBody>
        </p:sp>
        <p:pic>
          <p:nvPicPr>
            <p:cNvPr id="34" name="Picture 33">
              <a:extLst>
                <a:ext uri="{FF2B5EF4-FFF2-40B4-BE49-F238E27FC236}">
                  <a16:creationId xmlns:a16="http://schemas.microsoft.com/office/drawing/2014/main" id="{FE1A480C-8AF4-4981-9F57-46A174CE6900}"/>
                </a:ext>
              </a:extLst>
            </p:cNvPr>
            <p:cNvPicPr>
              <a:picLocks noChangeAspect="1"/>
            </p:cNvPicPr>
            <p:nvPr/>
          </p:nvPicPr>
          <p:blipFill>
            <a:blip r:embed="rId5"/>
            <a:stretch>
              <a:fillRect/>
            </a:stretch>
          </p:blipFill>
          <p:spPr>
            <a:xfrm>
              <a:off x="2432107" y="6173022"/>
              <a:ext cx="408714" cy="427873"/>
            </a:xfrm>
            <a:prstGeom prst="rect">
              <a:avLst/>
            </a:prstGeom>
          </p:spPr>
        </p:pic>
        <p:sp>
          <p:nvSpPr>
            <p:cNvPr id="35" name="TextBox 34">
              <a:extLst>
                <a:ext uri="{FF2B5EF4-FFF2-40B4-BE49-F238E27FC236}">
                  <a16:creationId xmlns:a16="http://schemas.microsoft.com/office/drawing/2014/main" id="{4817CA4C-A785-4D92-AF47-6592E44A3DED}"/>
                </a:ext>
              </a:extLst>
            </p:cNvPr>
            <p:cNvSpPr txBox="1"/>
            <p:nvPr/>
          </p:nvSpPr>
          <p:spPr>
            <a:xfrm>
              <a:off x="2826176"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Turbonomic</a:t>
              </a:r>
              <a:endParaRPr lang="en-US"/>
            </a:p>
          </p:txBody>
        </p:sp>
        <p:pic>
          <p:nvPicPr>
            <p:cNvPr id="37" name="Picture 36">
              <a:extLst>
                <a:ext uri="{FF2B5EF4-FFF2-40B4-BE49-F238E27FC236}">
                  <a16:creationId xmlns:a16="http://schemas.microsoft.com/office/drawing/2014/main" id="{7C870661-39C5-4073-B720-E22A7BAFFF6C}"/>
                </a:ext>
              </a:extLst>
            </p:cNvPr>
            <p:cNvPicPr>
              <a:picLocks noChangeAspect="1"/>
            </p:cNvPicPr>
            <p:nvPr/>
          </p:nvPicPr>
          <p:blipFill>
            <a:blip r:embed="rId6"/>
            <a:stretch>
              <a:fillRect/>
            </a:stretch>
          </p:blipFill>
          <p:spPr>
            <a:xfrm>
              <a:off x="4138983" y="6125758"/>
              <a:ext cx="530564" cy="522401"/>
            </a:xfrm>
            <a:prstGeom prst="rect">
              <a:avLst/>
            </a:prstGeom>
          </p:spPr>
        </p:pic>
        <p:sp>
          <p:nvSpPr>
            <p:cNvPr id="38" name="TextBox 37">
              <a:extLst>
                <a:ext uri="{FF2B5EF4-FFF2-40B4-BE49-F238E27FC236}">
                  <a16:creationId xmlns:a16="http://schemas.microsoft.com/office/drawing/2014/main" id="{DC6414C9-E75F-4B86-937E-37CFA7A301DF}"/>
                </a:ext>
              </a:extLst>
            </p:cNvPr>
            <p:cNvSpPr txBox="1"/>
            <p:nvPr/>
          </p:nvSpPr>
          <p:spPr>
            <a:xfrm>
              <a:off x="4699142" y="6279236"/>
              <a:ext cx="1265178"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UnifyCloud</a:t>
              </a:r>
              <a:endParaRPr lang="en-US"/>
            </a:p>
          </p:txBody>
        </p:sp>
        <p:sp>
          <p:nvSpPr>
            <p:cNvPr id="43" name="TextBox 42">
              <a:extLst>
                <a:ext uri="{FF2B5EF4-FFF2-40B4-BE49-F238E27FC236}">
                  <a16:creationId xmlns:a16="http://schemas.microsoft.com/office/drawing/2014/main" id="{10A72D05-C214-463A-88E1-CC8AC5085AAA}"/>
                </a:ext>
              </a:extLst>
            </p:cNvPr>
            <p:cNvSpPr txBox="1"/>
            <p:nvPr/>
          </p:nvSpPr>
          <p:spPr>
            <a:xfrm>
              <a:off x="6920620"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Device42</a:t>
              </a:r>
            </a:p>
          </p:txBody>
        </p:sp>
        <p:pic>
          <p:nvPicPr>
            <p:cNvPr id="46" name="Picture 45">
              <a:extLst>
                <a:ext uri="{FF2B5EF4-FFF2-40B4-BE49-F238E27FC236}">
                  <a16:creationId xmlns:a16="http://schemas.microsoft.com/office/drawing/2014/main" id="{E26B020D-530A-4BDD-ACDF-20542C3A7442}"/>
                </a:ext>
              </a:extLst>
            </p:cNvPr>
            <p:cNvPicPr>
              <a:picLocks noChangeAspect="1"/>
            </p:cNvPicPr>
            <p:nvPr/>
          </p:nvPicPr>
          <p:blipFill>
            <a:blip r:embed="rId7"/>
            <a:stretch>
              <a:fillRect/>
            </a:stretch>
          </p:blipFill>
          <p:spPr>
            <a:xfrm>
              <a:off x="8214036" y="6228542"/>
              <a:ext cx="424435" cy="316832"/>
            </a:xfrm>
            <a:prstGeom prst="rect">
              <a:avLst/>
            </a:prstGeom>
          </p:spPr>
        </p:pic>
        <p:sp>
          <p:nvSpPr>
            <p:cNvPr id="48" name="TextBox 47">
              <a:extLst>
                <a:ext uri="{FF2B5EF4-FFF2-40B4-BE49-F238E27FC236}">
                  <a16:creationId xmlns:a16="http://schemas.microsoft.com/office/drawing/2014/main" id="{DC872553-B46D-403B-BCA7-34ECBD63A083}"/>
                </a:ext>
              </a:extLst>
            </p:cNvPr>
            <p:cNvSpPr txBox="1"/>
            <p:nvPr/>
          </p:nvSpPr>
          <p:spPr>
            <a:xfrm>
              <a:off x="8618216" y="6279236"/>
              <a:ext cx="1071561"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RackWare</a:t>
              </a:r>
            </a:p>
          </p:txBody>
        </p:sp>
      </p:grpSp>
      <p:cxnSp>
        <p:nvCxnSpPr>
          <p:cNvPr id="16" name="Straight Connector 15">
            <a:extLst>
              <a:ext uri="{FF2B5EF4-FFF2-40B4-BE49-F238E27FC236}">
                <a16:creationId xmlns:a16="http://schemas.microsoft.com/office/drawing/2014/main" id="{7923599D-19B4-B741-932A-256F77FD07D4}"/>
              </a:ext>
            </a:extLst>
          </p:cNvPr>
          <p:cNvCxnSpPr/>
          <p:nvPr/>
        </p:nvCxnSpPr>
        <p:spPr>
          <a:xfrm>
            <a:off x="2786498"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A56CA68-3C64-F347-8E35-7AD96C9DADF1}"/>
              </a:ext>
            </a:extLst>
          </p:cNvPr>
          <p:cNvGrpSpPr/>
          <p:nvPr/>
        </p:nvGrpSpPr>
        <p:grpSpPr>
          <a:xfrm>
            <a:off x="10329507" y="1737672"/>
            <a:ext cx="2020148" cy="942441"/>
            <a:chOff x="10329507" y="1737672"/>
            <a:chExt cx="2020148" cy="942441"/>
          </a:xfrm>
        </p:grpSpPr>
        <p:pic>
          <p:nvPicPr>
            <p:cNvPr id="68" name="Graphic 67">
              <a:extLst>
                <a:ext uri="{FF2B5EF4-FFF2-40B4-BE49-F238E27FC236}">
                  <a16:creationId xmlns:a16="http://schemas.microsoft.com/office/drawing/2014/main" id="{B719D82F-1D76-4B86-806F-2A769C77C87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29507" y="1737672"/>
              <a:ext cx="465041" cy="445111"/>
            </a:xfrm>
            <a:prstGeom prst="rect">
              <a:avLst/>
            </a:prstGeom>
          </p:spPr>
        </p:pic>
        <p:sp>
          <p:nvSpPr>
            <p:cNvPr id="23" name="TextBox 22">
              <a:extLst>
                <a:ext uri="{FF2B5EF4-FFF2-40B4-BE49-F238E27FC236}">
                  <a16:creationId xmlns:a16="http://schemas.microsoft.com/office/drawing/2014/main" id="{487F7B54-F1C0-4D40-83C8-0B36637E870C}"/>
                </a:ext>
              </a:extLst>
            </p:cNvPr>
            <p:cNvSpPr txBox="1"/>
            <p:nvPr/>
          </p:nvSpPr>
          <p:spPr>
            <a:xfrm>
              <a:off x="10347575"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Databox</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3" name="Group 2">
            <a:extLst>
              <a:ext uri="{FF2B5EF4-FFF2-40B4-BE49-F238E27FC236}">
                <a16:creationId xmlns:a16="http://schemas.microsoft.com/office/drawing/2014/main" id="{2F74BF92-9DD9-5149-AA96-154ADDAE8965}"/>
              </a:ext>
            </a:extLst>
          </p:cNvPr>
          <p:cNvGrpSpPr/>
          <p:nvPr/>
        </p:nvGrpSpPr>
        <p:grpSpPr>
          <a:xfrm>
            <a:off x="517082" y="1800675"/>
            <a:ext cx="2102949" cy="3307618"/>
            <a:chOff x="517082" y="1800675"/>
            <a:chExt cx="2102949" cy="3307618"/>
          </a:xfrm>
        </p:grpSpPr>
        <p:grpSp>
          <p:nvGrpSpPr>
            <p:cNvPr id="51" name="Picture 52">
              <a:extLst>
                <a:ext uri="{FF2B5EF4-FFF2-40B4-BE49-F238E27FC236}">
                  <a16:creationId xmlns:a16="http://schemas.microsoft.com/office/drawing/2014/main" id="{E5DDA6F0-9641-4BED-B69B-22C4D5FB54CB}"/>
                </a:ext>
              </a:extLst>
            </p:cNvPr>
            <p:cNvGrpSpPr/>
            <p:nvPr/>
          </p:nvGrpSpPr>
          <p:grpSpPr>
            <a:xfrm>
              <a:off x="547312" y="1800675"/>
              <a:ext cx="450314" cy="319105"/>
              <a:chOff x="2653753" y="2591824"/>
              <a:chExt cx="1624919" cy="1033449"/>
            </a:xfrm>
          </p:grpSpPr>
          <p:sp>
            <p:nvSpPr>
              <p:cNvPr id="52" name="Freeform: Shape 51">
                <a:extLst>
                  <a:ext uri="{FF2B5EF4-FFF2-40B4-BE49-F238E27FC236}">
                    <a16:creationId xmlns:a16="http://schemas.microsoft.com/office/drawing/2014/main" id="{6A967DAE-B094-4823-8B68-E62378A849C2}"/>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F312DE7B-B95A-4B12-A984-98C875E0EA4F}"/>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74D37F8D-FA86-4FDD-A033-45D825870F8C}"/>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94CFEDD6-C71C-4318-94AF-953DF2F4491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B8F81972-BE08-4A72-8C3E-DE9A0130A9E5}"/>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C7BAEC62-F8EC-4E5A-B9DE-4D1CCE10929D}"/>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Picture 52">
              <a:extLst>
                <a:ext uri="{FF2B5EF4-FFF2-40B4-BE49-F238E27FC236}">
                  <a16:creationId xmlns:a16="http://schemas.microsoft.com/office/drawing/2014/main" id="{9CC5077D-6314-4467-8852-71FCADED70EA}"/>
                </a:ext>
              </a:extLst>
            </p:cNvPr>
            <p:cNvGrpSpPr/>
            <p:nvPr/>
          </p:nvGrpSpPr>
          <p:grpSpPr>
            <a:xfrm>
              <a:off x="517082" y="3300726"/>
              <a:ext cx="450314" cy="319105"/>
              <a:chOff x="2653753" y="2591824"/>
              <a:chExt cx="1624919" cy="1033449"/>
            </a:xfrm>
          </p:grpSpPr>
          <p:sp>
            <p:nvSpPr>
              <p:cNvPr id="59" name="Freeform: Shape 58">
                <a:extLst>
                  <a:ext uri="{FF2B5EF4-FFF2-40B4-BE49-F238E27FC236}">
                    <a16:creationId xmlns:a16="http://schemas.microsoft.com/office/drawing/2014/main" id="{4057707F-4068-4768-8FEB-BCD2CC9FBDA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E01B00ED-F701-459F-8CF0-0DE82E029FB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2C0CFC2B-E830-411C-A3CB-54FAE1DD5E1E}"/>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46EA11FF-DFBB-4323-B7D5-158D89DD4941}"/>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4136617B-D02C-4DEE-9E5C-FA982C37B294}"/>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1D6BC24A-491C-4793-84EA-9B59A5FB7EF6}"/>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Picture 26">
              <a:extLst>
                <a:ext uri="{FF2B5EF4-FFF2-40B4-BE49-F238E27FC236}">
                  <a16:creationId xmlns:a16="http://schemas.microsoft.com/office/drawing/2014/main" id="{6FF794FA-6E2D-4DEB-9D0B-06B4BEA7E76A}"/>
                </a:ext>
              </a:extLst>
            </p:cNvPr>
            <p:cNvPicPr>
              <a:picLocks noChangeAspect="1"/>
            </p:cNvPicPr>
            <p:nvPr/>
          </p:nvPicPr>
          <p:blipFill>
            <a:blip r:embed="rId10"/>
            <a:stretch>
              <a:fillRect/>
            </a:stretch>
          </p:blipFill>
          <p:spPr>
            <a:xfrm>
              <a:off x="517082" y="4310962"/>
              <a:ext cx="457200" cy="476250"/>
            </a:xfrm>
            <a:prstGeom prst="rect">
              <a:avLst/>
            </a:prstGeom>
          </p:spPr>
        </p:pic>
        <p:sp>
          <p:nvSpPr>
            <p:cNvPr id="28" name="TextBox 27">
              <a:extLst>
                <a:ext uri="{FF2B5EF4-FFF2-40B4-BE49-F238E27FC236}">
                  <a16:creationId xmlns:a16="http://schemas.microsoft.com/office/drawing/2014/main" id="{91FA544F-AC4B-4911-94D6-7E6CDC7ADB95}"/>
                </a:ext>
              </a:extLst>
            </p:cNvPr>
            <p:cNvSpPr txBox="1"/>
            <p:nvPr/>
          </p:nvSpPr>
          <p:spPr>
            <a:xfrm>
              <a:off x="617951" y="4892849"/>
              <a:ext cx="2002080"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6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sz="1400" b="1"/>
                <a:t>Movere</a:t>
              </a:r>
            </a:p>
          </p:txBody>
        </p:sp>
        <p:sp>
          <p:nvSpPr>
            <p:cNvPr id="95" name="TextBox 94">
              <a:extLst>
                <a:ext uri="{FF2B5EF4-FFF2-40B4-BE49-F238E27FC236}">
                  <a16:creationId xmlns:a16="http://schemas.microsoft.com/office/drawing/2014/main" id="{0698CEF9-0E98-404E-A8C6-17AB01858584}"/>
                </a:ext>
              </a:extLst>
            </p:cNvPr>
            <p:cNvSpPr txBox="1"/>
            <p:nvPr/>
          </p:nvSpPr>
          <p:spPr>
            <a:xfrm>
              <a:off x="580380"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Assessment</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85B061D3-147A-411F-8060-144C73FC3A82}"/>
                </a:ext>
              </a:extLst>
            </p:cNvPr>
            <p:cNvSpPr txBox="1"/>
            <p:nvPr/>
          </p:nvSpPr>
          <p:spPr>
            <a:xfrm>
              <a:off x="580380" y="3663969"/>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68B49F9F-325D-5C40-B1B1-F83D15776894}"/>
              </a:ext>
            </a:extLst>
          </p:cNvPr>
          <p:cNvGrpSpPr/>
          <p:nvPr/>
        </p:nvGrpSpPr>
        <p:grpSpPr>
          <a:xfrm>
            <a:off x="2919137" y="1764505"/>
            <a:ext cx="1823270" cy="2605472"/>
            <a:chOff x="2919137" y="1764505"/>
            <a:chExt cx="1823270" cy="2605472"/>
          </a:xfrm>
        </p:grpSpPr>
        <p:pic>
          <p:nvPicPr>
            <p:cNvPr id="24" name="Picture 23">
              <a:extLst>
                <a:ext uri="{FF2B5EF4-FFF2-40B4-BE49-F238E27FC236}">
                  <a16:creationId xmlns:a16="http://schemas.microsoft.com/office/drawing/2014/main" id="{E6798440-BC34-4CB4-A81C-3A1C2D22771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960245" y="1764505"/>
              <a:ext cx="444479" cy="391444"/>
            </a:xfrm>
            <a:prstGeom prst="rect">
              <a:avLst/>
            </a:prstGeom>
          </p:spPr>
        </p:pic>
        <p:pic>
          <p:nvPicPr>
            <p:cNvPr id="29" name="Picture 28" descr="A picture containing table&#10;&#10;Description automatically generated">
              <a:extLst>
                <a:ext uri="{FF2B5EF4-FFF2-40B4-BE49-F238E27FC236}">
                  <a16:creationId xmlns:a16="http://schemas.microsoft.com/office/drawing/2014/main" id="{9DBCF4B0-CB1F-426C-BA63-102CF7118E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919137" y="3051589"/>
              <a:ext cx="620732" cy="817379"/>
            </a:xfrm>
            <a:prstGeom prst="rect">
              <a:avLst/>
            </a:prstGeom>
          </p:spPr>
        </p:pic>
        <p:sp>
          <p:nvSpPr>
            <p:cNvPr id="116" name="TextBox 115">
              <a:extLst>
                <a:ext uri="{FF2B5EF4-FFF2-40B4-BE49-F238E27FC236}">
                  <a16:creationId xmlns:a16="http://schemas.microsoft.com/office/drawing/2014/main" id="{7E0A608C-88F3-443D-AC51-FA9AE4B4D616}"/>
                </a:ext>
              </a:extLst>
            </p:cNvPr>
            <p:cNvSpPr txBox="1"/>
            <p:nvPr/>
          </p:nvSpPr>
          <p:spPr>
            <a:xfrm>
              <a:off x="3015729" y="2249226"/>
              <a:ext cx="1726678"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1">
                  <a:gradFill>
                    <a:gsLst>
                      <a:gs pos="2917">
                        <a:srgbClr val="1A1A1A"/>
                      </a:gs>
                      <a:gs pos="30000">
                        <a:srgbClr val="1A1A1A"/>
                      </a:gs>
                    </a:gsLst>
                    <a:lin ang="5400000" scaled="0"/>
                  </a:gradFill>
                  <a:latin typeface="Segoe UI"/>
                  <a:cs typeface="Segoe UI Semilight" panose="020B0402040204020203" pitchFamily="34" charset="0"/>
                </a:rPr>
                <a:t>Azure Migrate</a:t>
              </a: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Assessment (DMA) </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9" name="TextBox 8">
              <a:extLst>
                <a:ext uri="{FF2B5EF4-FFF2-40B4-BE49-F238E27FC236}">
                  <a16:creationId xmlns:a16="http://schemas.microsoft.com/office/drawing/2014/main" id="{EE771356-F59E-4781-8C56-0D5082DFCB35}"/>
                </a:ext>
              </a:extLst>
            </p:cNvPr>
            <p:cNvSpPr txBox="1"/>
            <p:nvPr/>
          </p:nvSpPr>
          <p:spPr>
            <a:xfrm>
              <a:off x="3015729" y="3723646"/>
              <a:ext cx="1726677"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Migration (DMS)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DE720938-7E6F-3541-809A-5A6A2547C3AE}"/>
              </a:ext>
            </a:extLst>
          </p:cNvPr>
          <p:cNvGrpSpPr/>
          <p:nvPr/>
        </p:nvGrpSpPr>
        <p:grpSpPr>
          <a:xfrm>
            <a:off x="7824366" y="1686102"/>
            <a:ext cx="2073605" cy="2468431"/>
            <a:chOff x="7824366" y="1686102"/>
            <a:chExt cx="2073605" cy="2468431"/>
          </a:xfrm>
        </p:grpSpPr>
        <p:sp>
          <p:nvSpPr>
            <p:cNvPr id="14" name="TextBox 13">
              <a:extLst>
                <a:ext uri="{FF2B5EF4-FFF2-40B4-BE49-F238E27FC236}">
                  <a16:creationId xmlns:a16="http://schemas.microsoft.com/office/drawing/2014/main" id="{13DD2EC9-E23F-4D4F-8A23-13C61E869638}"/>
                </a:ext>
              </a:extLst>
            </p:cNvPr>
            <p:cNvSpPr txBox="1"/>
            <p:nvPr/>
          </p:nvSpPr>
          <p:spPr>
            <a:xfrm>
              <a:off x="7874482" y="2728817"/>
              <a:ext cx="1235586"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(Third Party Tool)</a:t>
              </a:r>
            </a:p>
          </p:txBody>
        </p:sp>
        <p:grpSp>
          <p:nvGrpSpPr>
            <p:cNvPr id="8" name="Group 7">
              <a:extLst>
                <a:ext uri="{FF2B5EF4-FFF2-40B4-BE49-F238E27FC236}">
                  <a16:creationId xmlns:a16="http://schemas.microsoft.com/office/drawing/2014/main" id="{AADAA6AD-8541-B14C-B9E2-CDD8AAE6EAEC}"/>
                </a:ext>
              </a:extLst>
            </p:cNvPr>
            <p:cNvGrpSpPr/>
            <p:nvPr/>
          </p:nvGrpSpPr>
          <p:grpSpPr>
            <a:xfrm>
              <a:off x="7824366" y="1686102"/>
              <a:ext cx="2073605" cy="2468431"/>
              <a:chOff x="7824366" y="1686102"/>
              <a:chExt cx="2073605" cy="2468431"/>
            </a:xfrm>
          </p:grpSpPr>
          <p:pic>
            <p:nvPicPr>
              <p:cNvPr id="17" name="Picture 16">
                <a:extLst>
                  <a:ext uri="{FF2B5EF4-FFF2-40B4-BE49-F238E27FC236}">
                    <a16:creationId xmlns:a16="http://schemas.microsoft.com/office/drawing/2014/main" id="{3F13F42E-65CF-4C32-A209-89BF9C1A9D70}"/>
                  </a:ext>
                </a:extLst>
              </p:cNvPr>
              <p:cNvPicPr>
                <a:picLocks noChangeAspect="1"/>
              </p:cNvPicPr>
              <p:nvPr/>
            </p:nvPicPr>
            <p:blipFill>
              <a:blip r:embed="rId13"/>
              <a:stretch>
                <a:fillRect/>
              </a:stretch>
            </p:blipFill>
            <p:spPr>
              <a:xfrm>
                <a:off x="7824366" y="1686102"/>
                <a:ext cx="533433" cy="548251"/>
              </a:xfrm>
              <a:prstGeom prst="rect">
                <a:avLst/>
              </a:prstGeom>
            </p:spPr>
          </p:pic>
          <p:grpSp>
            <p:nvGrpSpPr>
              <p:cNvPr id="69" name="Picture 52">
                <a:extLst>
                  <a:ext uri="{FF2B5EF4-FFF2-40B4-BE49-F238E27FC236}">
                    <a16:creationId xmlns:a16="http://schemas.microsoft.com/office/drawing/2014/main" id="{5ED78B2F-68A4-4ED3-92FB-5A682C82DB06}"/>
                  </a:ext>
                </a:extLst>
              </p:cNvPr>
              <p:cNvGrpSpPr/>
              <p:nvPr/>
            </p:nvGrpSpPr>
            <p:grpSpPr>
              <a:xfrm>
                <a:off x="7874482" y="3300726"/>
                <a:ext cx="450314" cy="319105"/>
                <a:chOff x="2653753" y="2591824"/>
                <a:chExt cx="1624919" cy="1033449"/>
              </a:xfrm>
            </p:grpSpPr>
            <p:sp>
              <p:nvSpPr>
                <p:cNvPr id="70" name="Freeform: Shape 69">
                  <a:extLst>
                    <a:ext uri="{FF2B5EF4-FFF2-40B4-BE49-F238E27FC236}">
                      <a16:creationId xmlns:a16="http://schemas.microsoft.com/office/drawing/2014/main" id="{984EA729-B7A5-4D72-838B-5A0148233A2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1BE8B97-ED5F-4D92-B1C4-652F0184E73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D6E1A834-7D9B-45F7-992E-D386C5866CB3}"/>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D2E0A67B-41F2-499E-B9C5-BF06DDF197E9}"/>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2088568A-4ADF-4B80-AB5B-6A14E5D2E723}"/>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B69B4ACC-6BD0-48B1-9C41-641C01DA3129}"/>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7" name="TextBox 116">
                <a:extLst>
                  <a:ext uri="{FF2B5EF4-FFF2-40B4-BE49-F238E27FC236}">
                    <a16:creationId xmlns:a16="http://schemas.microsoft.com/office/drawing/2014/main" id="{B4EBFED0-CAC4-44A1-804C-82C48C7F51BE}"/>
                  </a:ext>
                </a:extLst>
              </p:cNvPr>
              <p:cNvSpPr txBox="1"/>
              <p:nvPr/>
            </p:nvSpPr>
            <p:spPr>
              <a:xfrm>
                <a:off x="7895891" y="2249226"/>
                <a:ext cx="125494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Lakeside: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SysTrack</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82DEBB3F-CD22-43D3-BE36-7408576B1B1B}"/>
                  </a:ext>
                </a:extLst>
              </p:cNvPr>
              <p:cNvSpPr txBox="1"/>
              <p:nvPr/>
            </p:nvSpPr>
            <p:spPr>
              <a:xfrm>
                <a:off x="7895891" y="372364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cxnSp>
        <p:nvCxnSpPr>
          <p:cNvPr id="78" name="Straight Connector 77">
            <a:extLst>
              <a:ext uri="{FF2B5EF4-FFF2-40B4-BE49-F238E27FC236}">
                <a16:creationId xmlns:a16="http://schemas.microsoft.com/office/drawing/2014/main" id="{6FC8F63B-03D3-594C-81B5-39D21122CD9F}"/>
              </a:ext>
            </a:extLst>
          </p:cNvPr>
          <p:cNvCxnSpPr/>
          <p:nvPr/>
        </p:nvCxnSpPr>
        <p:spPr>
          <a:xfrm>
            <a:off x="5219031" y="1308686"/>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7328E57-0CAE-CA48-B1A9-0604B795CE32}"/>
              </a:ext>
            </a:extLst>
          </p:cNvPr>
          <p:cNvCxnSpPr/>
          <p:nvPr/>
        </p:nvCxnSpPr>
        <p:spPr>
          <a:xfrm>
            <a:off x="7632514"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BEDE260-CED6-784F-A09C-7024B9895FEA}"/>
              </a:ext>
            </a:extLst>
          </p:cNvPr>
          <p:cNvCxnSpPr/>
          <p:nvPr/>
        </p:nvCxnSpPr>
        <p:spPr>
          <a:xfrm>
            <a:off x="10055522"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5AF01F5-661F-3642-9D65-CFAE0B276A0D}"/>
              </a:ext>
            </a:extLst>
          </p:cNvPr>
          <p:cNvGrpSpPr/>
          <p:nvPr/>
        </p:nvGrpSpPr>
        <p:grpSpPr>
          <a:xfrm>
            <a:off x="5441153" y="1649070"/>
            <a:ext cx="1765791" cy="2505463"/>
            <a:chOff x="5441153" y="1649070"/>
            <a:chExt cx="1765791" cy="2505463"/>
          </a:xfrm>
        </p:grpSpPr>
        <p:pic>
          <p:nvPicPr>
            <p:cNvPr id="31" name="Picture 30">
              <a:extLst>
                <a:ext uri="{FF2B5EF4-FFF2-40B4-BE49-F238E27FC236}">
                  <a16:creationId xmlns:a16="http://schemas.microsoft.com/office/drawing/2014/main" id="{DAAE0A0D-FEA8-4990-94DA-7A595D48759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3181587"/>
              <a:ext cx="594666" cy="557383"/>
            </a:xfrm>
            <a:prstGeom prst="rect">
              <a:avLst/>
            </a:prstGeom>
          </p:spPr>
        </p:pic>
        <p:sp>
          <p:nvSpPr>
            <p:cNvPr id="118" name="TextBox 117">
              <a:extLst>
                <a:ext uri="{FF2B5EF4-FFF2-40B4-BE49-F238E27FC236}">
                  <a16:creationId xmlns:a16="http://schemas.microsoft.com/office/drawing/2014/main" id="{C8EE3B89-D4AB-4987-8DA8-B430298B874B}"/>
                </a:ext>
              </a:extLst>
            </p:cNvPr>
            <p:cNvSpPr txBox="1"/>
            <p:nvPr/>
          </p:nvSpPr>
          <p:spPr>
            <a:xfrm>
              <a:off x="5528349" y="2249226"/>
              <a:ext cx="1652400"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Assessment</a:t>
              </a:r>
            </a:p>
          </p:txBody>
        </p:sp>
        <p:sp>
          <p:nvSpPr>
            <p:cNvPr id="19" name="TextBox 18">
              <a:extLst>
                <a:ext uri="{FF2B5EF4-FFF2-40B4-BE49-F238E27FC236}">
                  <a16:creationId xmlns:a16="http://schemas.microsoft.com/office/drawing/2014/main" id="{828D0690-BE3C-4FF1-A91B-5835426C00B8}"/>
                </a:ext>
              </a:extLst>
            </p:cNvPr>
            <p:cNvSpPr txBox="1"/>
            <p:nvPr/>
          </p:nvSpPr>
          <p:spPr>
            <a:xfrm>
              <a:off x="5528349" y="3723646"/>
              <a:ext cx="167859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Migration</a:t>
              </a:r>
            </a:p>
          </p:txBody>
        </p:sp>
        <p:pic>
          <p:nvPicPr>
            <p:cNvPr id="81" name="Picture 80">
              <a:extLst>
                <a:ext uri="{FF2B5EF4-FFF2-40B4-BE49-F238E27FC236}">
                  <a16:creationId xmlns:a16="http://schemas.microsoft.com/office/drawing/2014/main" id="{F936084A-10BA-3643-85F0-77A123FB486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1649070"/>
              <a:ext cx="594666" cy="557383"/>
            </a:xfrm>
            <a:prstGeom prst="rect">
              <a:avLst/>
            </a:prstGeom>
          </p:spPr>
        </p:pic>
      </p:grpSp>
      <p:cxnSp>
        <p:nvCxnSpPr>
          <p:cNvPr id="82" name="Straight Connector 81">
            <a:extLst>
              <a:ext uri="{FF2B5EF4-FFF2-40B4-BE49-F238E27FC236}">
                <a16:creationId xmlns:a16="http://schemas.microsoft.com/office/drawing/2014/main" id="{18C4814E-E1BA-F54D-8B93-E62EF2D91B91}"/>
              </a:ext>
            </a:extLst>
          </p:cNvPr>
          <p:cNvCxnSpPr>
            <a:cxnSpLocks/>
          </p:cNvCxnSpPr>
          <p:nvPr/>
        </p:nvCxnSpPr>
        <p:spPr>
          <a:xfrm flipH="1">
            <a:off x="555573" y="5506704"/>
            <a:ext cx="1132532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28E60B-A942-438C-BEEA-4EDCB8E719B5}"/>
              </a:ext>
            </a:extLst>
          </p:cNvPr>
          <p:cNvSpPr txBox="1"/>
          <p:nvPr/>
        </p:nvSpPr>
        <p:spPr>
          <a:xfrm>
            <a:off x="3015729" y="1277462"/>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Databases</a:t>
            </a:r>
          </a:p>
        </p:txBody>
      </p:sp>
      <p:sp>
        <p:nvSpPr>
          <p:cNvPr id="22" name="TextBox 21">
            <a:extLst>
              <a:ext uri="{FF2B5EF4-FFF2-40B4-BE49-F238E27FC236}">
                <a16:creationId xmlns:a16="http://schemas.microsoft.com/office/drawing/2014/main" id="{D26BFA0C-238B-4E9B-962A-D5A8C84DD4CC}"/>
              </a:ext>
            </a:extLst>
          </p:cNvPr>
          <p:cNvSpPr txBox="1"/>
          <p:nvPr/>
        </p:nvSpPr>
        <p:spPr>
          <a:xfrm>
            <a:off x="5528349" y="1308686"/>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Web apps</a:t>
            </a:r>
          </a:p>
        </p:txBody>
      </p:sp>
      <p:sp>
        <p:nvSpPr>
          <p:cNvPr id="26" name="TextBox 25">
            <a:extLst>
              <a:ext uri="{FF2B5EF4-FFF2-40B4-BE49-F238E27FC236}">
                <a16:creationId xmlns:a16="http://schemas.microsoft.com/office/drawing/2014/main" id="{37A6D0EF-E48B-42AF-91BA-941F6784990E}"/>
              </a:ext>
            </a:extLst>
          </p:cNvPr>
          <p:cNvSpPr txBox="1"/>
          <p:nvPr/>
        </p:nvSpPr>
        <p:spPr>
          <a:xfrm>
            <a:off x="7895891" y="1301222"/>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VDI</a:t>
            </a:r>
          </a:p>
        </p:txBody>
      </p:sp>
      <p:sp>
        <p:nvSpPr>
          <p:cNvPr id="30" name="TextBox 29">
            <a:extLst>
              <a:ext uri="{FF2B5EF4-FFF2-40B4-BE49-F238E27FC236}">
                <a16:creationId xmlns:a16="http://schemas.microsoft.com/office/drawing/2014/main" id="{78AED86E-FD17-44CB-92F6-99EBF8690195}"/>
              </a:ext>
            </a:extLst>
          </p:cNvPr>
          <p:cNvSpPr txBox="1"/>
          <p:nvPr/>
        </p:nvSpPr>
        <p:spPr>
          <a:xfrm>
            <a:off x="10347575" y="1277665"/>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Data</a:t>
            </a:r>
          </a:p>
        </p:txBody>
      </p:sp>
      <p:sp>
        <p:nvSpPr>
          <p:cNvPr id="32" name="TextBox 31">
            <a:extLst>
              <a:ext uri="{FF2B5EF4-FFF2-40B4-BE49-F238E27FC236}">
                <a16:creationId xmlns:a16="http://schemas.microsoft.com/office/drawing/2014/main" id="{E7440FDF-BAE9-4CC2-91A6-9C04FCF0BAD7}"/>
              </a:ext>
            </a:extLst>
          </p:cNvPr>
          <p:cNvSpPr txBox="1"/>
          <p:nvPr/>
        </p:nvSpPr>
        <p:spPr>
          <a:xfrm>
            <a:off x="4746904" y="5725395"/>
            <a:ext cx="2942667"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chemeClr val="tx2"/>
                </a:solidFill>
                <a:effectLst/>
                <a:uLnTx/>
                <a:uFillTx/>
                <a:latin typeface="+mj-lt"/>
                <a:cs typeface="Segoe UI" pitchFamily="34" charset="0"/>
              </a:defRPr>
            </a:lvl1pPr>
          </a:lstStyle>
          <a:p>
            <a:pPr algn="ctr"/>
            <a:r>
              <a:rPr lang="en-US"/>
              <a:t>Partner tools</a:t>
            </a:r>
          </a:p>
        </p:txBody>
      </p:sp>
      <p:pic>
        <p:nvPicPr>
          <p:cNvPr id="40" name="Picture 39" descr="A picture containing drawing&#10;&#10;Description automatically generated">
            <a:extLst>
              <a:ext uri="{FF2B5EF4-FFF2-40B4-BE49-F238E27FC236}">
                <a16:creationId xmlns:a16="http://schemas.microsoft.com/office/drawing/2014/main" id="{0CD96EF1-26FF-4D44-91B0-16AA2FFEA30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0554" y="6171231"/>
            <a:ext cx="1015032" cy="370470"/>
          </a:xfrm>
          <a:prstGeom prst="rect">
            <a:avLst/>
          </a:prstGeom>
        </p:spPr>
      </p:pic>
    </p:spTree>
    <p:extLst>
      <p:ext uri="{BB962C8B-B14F-4D97-AF65-F5344CB8AC3E}">
        <p14:creationId xmlns:p14="http://schemas.microsoft.com/office/powerpoint/2010/main" val="3364833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22" presetClass="entr" presetSubtype="4"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down)">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1+#ppt_w/2"/>
                                          </p:val>
                                        </p:tav>
                                        <p:tav tm="100000">
                                          <p:val>
                                            <p:strVal val="#ppt_x"/>
                                          </p:val>
                                        </p:tav>
                                      </p:tavLst>
                                    </p:anim>
                                    <p:anim calcmode="lin" valueType="num">
                                      <p:cBhvr additive="base">
                                        <p:cTn id="58" dur="500" fill="hold"/>
                                        <p:tgtEl>
                                          <p:spTgt spid="32"/>
                                        </p:tgtEl>
                                        <p:attrNameLst>
                                          <p:attrName>ppt_y</p:attrName>
                                        </p:attrNameLst>
                                      </p:cBhvr>
                                      <p:tavLst>
                                        <p:tav tm="0">
                                          <p:val>
                                            <p:strVal val="#ppt_y"/>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1" grpId="0"/>
      <p:bldP spid="22" grpId="0"/>
      <p:bldP spid="26" grpId="0"/>
      <p:bldP spid="30"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Discover, asses &amp; migrate servers to Azure</a:t>
            </a:r>
          </a:p>
        </p:txBody>
      </p:sp>
    </p:spTree>
    <p:extLst>
      <p:ext uri="{BB962C8B-B14F-4D97-AF65-F5344CB8AC3E}">
        <p14:creationId xmlns:p14="http://schemas.microsoft.com/office/powerpoint/2010/main" val="141765060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0E54ED-B6F4-0B47-BFA7-56D575024802}"/>
              </a:ext>
            </a:extLst>
          </p:cNvPr>
          <p:cNvSpPr>
            <a:spLocks noGrp="1"/>
          </p:cNvSpPr>
          <p:nvPr>
            <p:ph type="body" sz="quarter" idx="10"/>
          </p:nvPr>
        </p:nvSpPr>
        <p:spPr>
          <a:xfrm>
            <a:off x="465138" y="898382"/>
            <a:ext cx="11887195" cy="492443"/>
          </a:xfrm>
        </p:spPr>
        <p:txBody>
          <a:bodyPr/>
          <a:lstStyle/>
          <a:p>
            <a:r>
              <a:rPr lang="en-US"/>
              <a:t>For every step of your migration journey</a:t>
            </a:r>
          </a:p>
        </p:txBody>
      </p:sp>
      <p:sp>
        <p:nvSpPr>
          <p:cNvPr id="8" name="Title 7">
            <a:extLst>
              <a:ext uri="{FF2B5EF4-FFF2-40B4-BE49-F238E27FC236}">
                <a16:creationId xmlns:a16="http://schemas.microsoft.com/office/drawing/2014/main" id="{E05543DE-A77B-DB4D-B01A-946ABC06D9C5}"/>
              </a:ext>
            </a:extLst>
          </p:cNvPr>
          <p:cNvSpPr>
            <a:spLocks noGrp="1"/>
          </p:cNvSpPr>
          <p:nvPr>
            <p:ph type="title"/>
          </p:nvPr>
        </p:nvSpPr>
        <p:spPr>
          <a:xfrm>
            <a:off x="465138" y="441332"/>
            <a:ext cx="11530584" cy="830020"/>
          </a:xfrm>
        </p:spPr>
        <p:txBody>
          <a:bodyPr/>
          <a:lstStyle/>
          <a:p>
            <a:r>
              <a:rPr lang="en-US"/>
              <a:t>Industry-leading capabilities</a:t>
            </a:r>
          </a:p>
        </p:txBody>
      </p:sp>
      <p:sp>
        <p:nvSpPr>
          <p:cNvPr id="28" name="Rectangle 27">
            <a:extLst>
              <a:ext uri="{FF2B5EF4-FFF2-40B4-BE49-F238E27FC236}">
                <a16:creationId xmlns:a16="http://schemas.microsoft.com/office/drawing/2014/main" id="{ED2A5C8F-0241-904B-A133-858D6EA4CA1C}"/>
              </a:ext>
            </a:extLst>
          </p:cNvPr>
          <p:cNvSpPr/>
          <p:nvPr/>
        </p:nvSpPr>
        <p:spPr>
          <a:xfrm>
            <a:off x="394385" y="4021561"/>
            <a:ext cx="3015594" cy="2800767"/>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Discover</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Discover servers and configurations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Inventory installed applications and roles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Identify dependencies between servers and applications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Discover SQL Server instances and databases</a:t>
            </a:r>
            <a:endParaRPr lang="en-US" sz="1632" dirty="0">
              <a:solidFill>
                <a:prstClr val="black"/>
              </a:solidFill>
            </a:endParaRPr>
          </a:p>
          <a:p>
            <a:pPr defTabSz="932563">
              <a:defRPr/>
            </a:pPr>
            <a:endParaRPr lang="en-US" sz="1400" dirty="0">
              <a:solidFill>
                <a:prstClr val="white"/>
              </a:solidFill>
            </a:endParaRPr>
          </a:p>
        </p:txBody>
      </p:sp>
      <p:sp>
        <p:nvSpPr>
          <p:cNvPr id="29" name="TextBox 28">
            <a:extLst>
              <a:ext uri="{FF2B5EF4-FFF2-40B4-BE49-F238E27FC236}">
                <a16:creationId xmlns:a16="http://schemas.microsoft.com/office/drawing/2014/main" id="{E11D84FA-130E-B649-BEDC-3E3B469E6B03}"/>
              </a:ext>
            </a:extLst>
          </p:cNvPr>
          <p:cNvSpPr txBox="1"/>
          <p:nvPr/>
        </p:nvSpPr>
        <p:spPr>
          <a:xfrm>
            <a:off x="338088" y="3774673"/>
            <a:ext cx="2514600" cy="493776"/>
          </a:xfrm>
          <a:prstGeom prst="rect">
            <a:avLst/>
          </a:prstGeom>
          <a:noFill/>
        </p:spPr>
        <p:txBody>
          <a:bodyPr wrap="non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33" name="Picture 32">
            <a:extLst>
              <a:ext uri="{FF2B5EF4-FFF2-40B4-BE49-F238E27FC236}">
                <a16:creationId xmlns:a16="http://schemas.microsoft.com/office/drawing/2014/main" id="{A342A65C-F5FC-D346-BE17-6B60E470D3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138" y="3140753"/>
            <a:ext cx="594360" cy="594360"/>
          </a:xfrm>
          <a:prstGeom prst="rect">
            <a:avLst/>
          </a:prstGeom>
        </p:spPr>
      </p:pic>
      <p:sp>
        <p:nvSpPr>
          <p:cNvPr id="39" name="TextBox 38">
            <a:extLst>
              <a:ext uri="{FF2B5EF4-FFF2-40B4-BE49-F238E27FC236}">
                <a16:creationId xmlns:a16="http://schemas.microsoft.com/office/drawing/2014/main" id="{7DC57D43-3C00-6E41-87F6-28BB99FC2538}"/>
              </a:ext>
            </a:extLst>
          </p:cNvPr>
          <p:cNvSpPr txBox="1"/>
          <p:nvPr/>
        </p:nvSpPr>
        <p:spPr>
          <a:xfrm>
            <a:off x="6195164" y="4161945"/>
            <a:ext cx="2514600" cy="493776"/>
          </a:xfrm>
          <a:prstGeom prst="rect">
            <a:avLst/>
          </a:prstGeom>
          <a:noFill/>
        </p:spPr>
        <p:txBody>
          <a:bodyPr wrap="squar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40" name="Picture 39">
            <a:extLst>
              <a:ext uri="{FF2B5EF4-FFF2-40B4-BE49-F238E27FC236}">
                <a16:creationId xmlns:a16="http://schemas.microsoft.com/office/drawing/2014/main" id="{D4B69262-12B8-804E-B760-6B37A62FC8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5119" y="3142246"/>
            <a:ext cx="408683" cy="594360"/>
          </a:xfrm>
          <a:prstGeom prst="rect">
            <a:avLst/>
          </a:prstGeom>
        </p:spPr>
      </p:pic>
      <p:sp>
        <p:nvSpPr>
          <p:cNvPr id="42" name="Rectangle 41">
            <a:extLst>
              <a:ext uri="{FF2B5EF4-FFF2-40B4-BE49-F238E27FC236}">
                <a16:creationId xmlns:a16="http://schemas.microsoft.com/office/drawing/2014/main" id="{7E843589-79CC-864F-86CE-B054B3FBF221}"/>
              </a:ext>
            </a:extLst>
          </p:cNvPr>
          <p:cNvSpPr/>
          <p:nvPr/>
        </p:nvSpPr>
        <p:spPr>
          <a:xfrm>
            <a:off x="3745048" y="4021561"/>
            <a:ext cx="3015594" cy="2727863"/>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Assess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Analyze readiness for migration to Azure </a:t>
            </a: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VM, Azure VMware Solution and Azure SQL</a:t>
            </a:r>
            <a:endParaRPr lang="en-US" sz="1400" dirty="0">
              <a:gradFill>
                <a:gsLst>
                  <a:gs pos="2917">
                    <a:srgbClr val="1A1A1A"/>
                  </a:gs>
                  <a:gs pos="30000">
                    <a:srgbClr val="1A1A1A"/>
                  </a:gs>
                </a:gsLst>
                <a:lin ang="5400000" scaled="0"/>
              </a:gradFill>
              <a:cs typeface="Segoe UI Semilight" panose="020B0402040204020203" pitchFamily="34" charset="0"/>
            </a:endParaRP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Get sizing recommendation (utilization based right-sizing or configuration-based sizing)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Estimate cloud costs</a:t>
            </a:r>
          </a:p>
          <a:p>
            <a:pPr marL="180940" lvl="0" indent="-180940" defTabSz="932418">
              <a:spcAft>
                <a:spcPts val="600"/>
              </a:spcAft>
              <a:buFont typeface="Arial" panose="020B0604020202020204" pitchFamily="34" charset="0"/>
              <a:buChar char="•"/>
            </a:pP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Understand blockers to migration for Azure SQL</a:t>
            </a:r>
            <a:endParaRPr lang="en-US" sz="1400" dirty="0">
              <a:solidFill>
                <a:prstClr val="white"/>
              </a:solidFill>
            </a:endParaRPr>
          </a:p>
        </p:txBody>
      </p:sp>
      <p:cxnSp>
        <p:nvCxnSpPr>
          <p:cNvPr id="44" name="Straight Connector 43">
            <a:extLst>
              <a:ext uri="{FF2B5EF4-FFF2-40B4-BE49-F238E27FC236}">
                <a16:creationId xmlns:a16="http://schemas.microsoft.com/office/drawing/2014/main" id="{D5003651-2CC5-1D4A-B3FC-ED821AB67A0D}"/>
              </a:ext>
            </a:extLst>
          </p:cNvPr>
          <p:cNvCxnSpPr>
            <a:cxnSpLocks/>
          </p:cNvCxnSpPr>
          <p:nvPr/>
        </p:nvCxnSpPr>
        <p:spPr>
          <a:xfrm>
            <a:off x="3527723" y="4038984"/>
            <a:ext cx="0" cy="196558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6ED658A-84FB-5945-BD31-8AE33C0A6F07}"/>
              </a:ext>
            </a:extLst>
          </p:cNvPr>
          <p:cNvSpPr txBox="1"/>
          <p:nvPr/>
        </p:nvSpPr>
        <p:spPr>
          <a:xfrm>
            <a:off x="465138" y="2190857"/>
            <a:ext cx="4693593"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assessment</a:t>
            </a:r>
          </a:p>
        </p:txBody>
      </p:sp>
      <p:sp>
        <p:nvSpPr>
          <p:cNvPr id="59" name="TextBox 58">
            <a:extLst>
              <a:ext uri="{FF2B5EF4-FFF2-40B4-BE49-F238E27FC236}">
                <a16:creationId xmlns:a16="http://schemas.microsoft.com/office/drawing/2014/main" id="{EEB20319-40D2-B340-ACEB-CEBFA98A51EF}"/>
              </a:ext>
            </a:extLst>
          </p:cNvPr>
          <p:cNvSpPr txBox="1"/>
          <p:nvPr/>
        </p:nvSpPr>
        <p:spPr>
          <a:xfrm>
            <a:off x="7411319" y="2182344"/>
            <a:ext cx="4478790"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migration</a:t>
            </a:r>
          </a:p>
        </p:txBody>
      </p:sp>
      <p:cxnSp>
        <p:nvCxnSpPr>
          <p:cNvPr id="60" name="Straight Connector 59">
            <a:extLst>
              <a:ext uri="{FF2B5EF4-FFF2-40B4-BE49-F238E27FC236}">
                <a16:creationId xmlns:a16="http://schemas.microsoft.com/office/drawing/2014/main" id="{5029209A-8687-C849-8B59-FFCB47588B45}"/>
              </a:ext>
            </a:extLst>
          </p:cNvPr>
          <p:cNvCxnSpPr>
            <a:cxnSpLocks/>
          </p:cNvCxnSpPr>
          <p:nvPr/>
        </p:nvCxnSpPr>
        <p:spPr>
          <a:xfrm>
            <a:off x="7017156" y="2270234"/>
            <a:ext cx="0" cy="373433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C489FE9-B00B-2F42-AF01-DB158A39E9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11319" y="3122657"/>
            <a:ext cx="594360" cy="594360"/>
          </a:xfrm>
          <a:prstGeom prst="rect">
            <a:avLst/>
          </a:prstGeom>
        </p:spPr>
      </p:pic>
      <p:sp>
        <p:nvSpPr>
          <p:cNvPr id="62" name="Rectangle 61">
            <a:extLst>
              <a:ext uri="{FF2B5EF4-FFF2-40B4-BE49-F238E27FC236}">
                <a16:creationId xmlns:a16="http://schemas.microsoft.com/office/drawing/2014/main" id="{FCDB5ACB-D95E-B741-8459-3EDFEA53A50C}"/>
              </a:ext>
            </a:extLst>
          </p:cNvPr>
          <p:cNvSpPr/>
          <p:nvPr/>
        </p:nvSpPr>
        <p:spPr>
          <a:xfrm>
            <a:off x="7326582" y="4021561"/>
            <a:ext cx="3015594" cy="156966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Migrate </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Migrate servers and applications with near-zero downtime</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Test before migrating</a:t>
            </a:r>
          </a:p>
          <a:p>
            <a:pPr defTabSz="932563">
              <a:defRPr/>
            </a:pPr>
            <a:endParaRPr lang="en-US" sz="1400">
              <a:solidFill>
                <a:prstClr val="white"/>
              </a:solidFill>
            </a:endParaRPr>
          </a:p>
        </p:txBody>
      </p:sp>
    </p:spTree>
    <p:extLst>
      <p:ext uri="{BB962C8B-B14F-4D97-AF65-F5344CB8AC3E}">
        <p14:creationId xmlns:p14="http://schemas.microsoft.com/office/powerpoint/2010/main" val="3681602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anim calcmode="lin" valueType="num">
                                      <p:cBhvr>
                                        <p:cTn id="20" dur="500" fill="hold"/>
                                        <p:tgtEl>
                                          <p:spTgt spid="42"/>
                                        </p:tgtEl>
                                        <p:attrNameLst>
                                          <p:attrName>ppt_x</p:attrName>
                                        </p:attrNameLst>
                                      </p:cBhvr>
                                      <p:tavLst>
                                        <p:tav tm="0">
                                          <p:val>
                                            <p:strVal val="#ppt_x"/>
                                          </p:val>
                                        </p:tav>
                                        <p:tav tm="100000">
                                          <p:val>
                                            <p:strVal val="#ppt_x"/>
                                          </p:val>
                                        </p:tav>
                                      </p:tavLst>
                                    </p:anim>
                                    <p:anim calcmode="lin" valueType="num">
                                      <p:cBhvr>
                                        <p:cTn id="21" dur="5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anim calcmode="lin" valueType="num">
                                      <p:cBhvr>
                                        <p:cTn id="25" dur="500" fill="hold"/>
                                        <p:tgtEl>
                                          <p:spTgt spid="44"/>
                                        </p:tgtEl>
                                        <p:attrNameLst>
                                          <p:attrName>ppt_x</p:attrName>
                                        </p:attrNameLst>
                                      </p:cBhvr>
                                      <p:tavLst>
                                        <p:tav tm="0">
                                          <p:val>
                                            <p:strVal val="#ppt_x"/>
                                          </p:val>
                                        </p:tav>
                                        <p:tav tm="100000">
                                          <p:val>
                                            <p:strVal val="#ppt_x"/>
                                          </p:val>
                                        </p:tav>
                                      </p:tavLst>
                                    </p:anim>
                                    <p:anim calcmode="lin" valueType="num">
                                      <p:cBhvr>
                                        <p:cTn id="26" dur="500" fill="hold"/>
                                        <p:tgtEl>
                                          <p:spTgt spid="4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anim calcmode="lin" valueType="num">
                                      <p:cBhvr>
                                        <p:cTn id="30" dur="500" fill="hold"/>
                                        <p:tgtEl>
                                          <p:spTgt spid="40"/>
                                        </p:tgtEl>
                                        <p:attrNameLst>
                                          <p:attrName>ppt_x</p:attrName>
                                        </p:attrNameLst>
                                      </p:cBhvr>
                                      <p:tavLst>
                                        <p:tav tm="0">
                                          <p:val>
                                            <p:strVal val="#ppt_x"/>
                                          </p:val>
                                        </p:tav>
                                        <p:tav tm="100000">
                                          <p:val>
                                            <p:strVal val="#ppt_x"/>
                                          </p:val>
                                        </p:tav>
                                      </p:tavLst>
                                    </p:anim>
                                    <p:anim calcmode="lin" valueType="num">
                                      <p:cBhvr>
                                        <p:cTn id="31" dur="500" fill="hold"/>
                                        <p:tgtEl>
                                          <p:spTgt spid="4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anim calcmode="lin" valueType="num">
                                      <p:cBhvr>
                                        <p:cTn id="35" dur="500" fill="hold"/>
                                        <p:tgtEl>
                                          <p:spTgt spid="54"/>
                                        </p:tgtEl>
                                        <p:attrNameLst>
                                          <p:attrName>ppt_x</p:attrName>
                                        </p:attrNameLst>
                                      </p:cBhvr>
                                      <p:tavLst>
                                        <p:tav tm="0">
                                          <p:val>
                                            <p:strVal val="#ppt_x"/>
                                          </p:val>
                                        </p:tav>
                                        <p:tav tm="100000">
                                          <p:val>
                                            <p:strVal val="#ppt_x"/>
                                          </p:val>
                                        </p:tav>
                                      </p:tavLst>
                                    </p:anim>
                                    <p:anim calcmode="lin" valueType="num">
                                      <p:cBhvr>
                                        <p:cTn id="36"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anim calcmode="lin" valueType="num">
                                      <p:cBhvr>
                                        <p:cTn id="42" dur="500" fill="hold"/>
                                        <p:tgtEl>
                                          <p:spTgt spid="62"/>
                                        </p:tgtEl>
                                        <p:attrNameLst>
                                          <p:attrName>ppt_x</p:attrName>
                                        </p:attrNameLst>
                                      </p:cBhvr>
                                      <p:tavLst>
                                        <p:tav tm="0">
                                          <p:val>
                                            <p:strVal val="#ppt_x"/>
                                          </p:val>
                                        </p:tav>
                                        <p:tav tm="100000">
                                          <p:val>
                                            <p:strVal val="#ppt_x"/>
                                          </p:val>
                                        </p:tav>
                                      </p:tavLst>
                                    </p:anim>
                                    <p:anim calcmode="lin" valueType="num">
                                      <p:cBhvr>
                                        <p:cTn id="43" dur="500" fill="hold"/>
                                        <p:tgtEl>
                                          <p:spTgt spid="6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anim calcmode="lin" valueType="num">
                                      <p:cBhvr>
                                        <p:cTn id="47" dur="500" fill="hold"/>
                                        <p:tgtEl>
                                          <p:spTgt spid="61"/>
                                        </p:tgtEl>
                                        <p:attrNameLst>
                                          <p:attrName>ppt_x</p:attrName>
                                        </p:attrNameLst>
                                      </p:cBhvr>
                                      <p:tavLst>
                                        <p:tav tm="0">
                                          <p:val>
                                            <p:strVal val="#ppt_x"/>
                                          </p:val>
                                        </p:tav>
                                        <p:tav tm="100000">
                                          <p:val>
                                            <p:strVal val="#ppt_x"/>
                                          </p:val>
                                        </p:tav>
                                      </p:tavLst>
                                    </p:anim>
                                    <p:anim calcmode="lin" valueType="num">
                                      <p:cBhvr>
                                        <p:cTn id="48" dur="500" fill="hold"/>
                                        <p:tgtEl>
                                          <p:spTgt spid="6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anim calcmode="lin" valueType="num">
                                      <p:cBhvr>
                                        <p:cTn id="52" dur="500" fill="hold"/>
                                        <p:tgtEl>
                                          <p:spTgt spid="59"/>
                                        </p:tgtEl>
                                        <p:attrNameLst>
                                          <p:attrName>ppt_x</p:attrName>
                                        </p:attrNameLst>
                                      </p:cBhvr>
                                      <p:tavLst>
                                        <p:tav tm="0">
                                          <p:val>
                                            <p:strVal val="#ppt_x"/>
                                          </p:val>
                                        </p:tav>
                                        <p:tav tm="100000">
                                          <p:val>
                                            <p:strVal val="#ppt_x"/>
                                          </p:val>
                                        </p:tav>
                                      </p:tavLst>
                                    </p:anim>
                                    <p:anim calcmode="lin" valueType="num">
                                      <p:cBhvr>
                                        <p:cTn id="53" dur="500" fill="hold"/>
                                        <p:tgtEl>
                                          <p:spTgt spid="5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anim calcmode="lin" valueType="num">
                                      <p:cBhvr>
                                        <p:cTn id="57" dur="500" fill="hold"/>
                                        <p:tgtEl>
                                          <p:spTgt spid="60"/>
                                        </p:tgtEl>
                                        <p:attrNameLst>
                                          <p:attrName>ppt_x</p:attrName>
                                        </p:attrNameLst>
                                      </p:cBhvr>
                                      <p:tavLst>
                                        <p:tav tm="0">
                                          <p:val>
                                            <p:strVal val="#ppt_x"/>
                                          </p:val>
                                        </p:tav>
                                        <p:tav tm="100000">
                                          <p:val>
                                            <p:strVal val="#ppt_x"/>
                                          </p:val>
                                        </p:tav>
                                      </p:tavLst>
                                    </p:anim>
                                    <p:anim calcmode="lin" valueType="num">
                                      <p:cBhvr>
                                        <p:cTn id="58"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2" grpId="0" animBg="1"/>
      <p:bldP spid="54" grpId="0"/>
      <p:bldP spid="59" grpId="0"/>
      <p:bldP spid="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D4DF18-4A43-4285-B2E2-EAC1703F9732}"/>
              </a:ext>
            </a:extLst>
          </p:cNvPr>
          <p:cNvSpPr/>
          <p:nvPr/>
        </p:nvSpPr>
        <p:spPr>
          <a:xfrm>
            <a:off x="444059" y="3357251"/>
            <a:ext cx="2514600" cy="2608406"/>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Unified appliance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For server 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VMware: </a:t>
            </a:r>
            <a:r>
              <a:rPr lang="en-US" sz="1400">
                <a:gradFill>
                  <a:gsLst>
                    <a:gs pos="2917">
                      <a:srgbClr val="1A1A1A"/>
                    </a:gs>
                    <a:gs pos="30000">
                      <a:srgbClr val="1A1A1A"/>
                    </a:gs>
                  </a:gsLst>
                  <a:lin ang="5400000" scaled="0"/>
                </a:gradFill>
                <a:cs typeface="Segoe UI Semilight" panose="020B0402040204020203" pitchFamily="34" charset="0"/>
              </a:rPr>
              <a:t>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Hyper-V: </a:t>
            </a:r>
            <a:r>
              <a:rPr lang="en-US" sz="1400">
                <a:gradFill>
                  <a:gsLst>
                    <a:gs pos="2917">
                      <a:srgbClr val="1A1A1A"/>
                    </a:gs>
                    <a:gs pos="30000">
                      <a:srgbClr val="1A1A1A"/>
                    </a:gs>
                  </a:gsLst>
                  <a:lin ang="5400000" scaled="0"/>
                </a:gradFill>
                <a:cs typeface="Segoe UI Semilight" panose="020B0402040204020203" pitchFamily="34" charset="0"/>
              </a:rPr>
              <a:t>discovery and assessment</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physical and other clouds: </a:t>
            </a:r>
            <a:r>
              <a:rPr lang="en-US" sz="1400">
                <a:gradFill>
                  <a:gsLst>
                    <a:gs pos="2917">
                      <a:srgbClr val="1A1A1A"/>
                    </a:gs>
                    <a:gs pos="30000">
                      <a:srgbClr val="1A1A1A"/>
                    </a:gs>
                  </a:gsLst>
                  <a:lin ang="5400000" scaled="0"/>
                </a:gradFill>
                <a:cs typeface="Segoe UI Semilight" panose="020B0402040204020203" pitchFamily="34" charset="0"/>
              </a:rPr>
              <a:t>discovery and assessment</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13" name="Rectangle 12">
            <a:extLst>
              <a:ext uri="{FF2B5EF4-FFF2-40B4-BE49-F238E27FC236}">
                <a16:creationId xmlns:a16="http://schemas.microsoft.com/office/drawing/2014/main" id="{2DEE8E4F-26A4-42D8-BD2A-4BEDEDA8B688}"/>
              </a:ext>
            </a:extLst>
          </p:cNvPr>
          <p:cNvSpPr/>
          <p:nvPr/>
        </p:nvSpPr>
        <p:spPr>
          <a:xfrm>
            <a:off x="3151848" y="3357251"/>
            <a:ext cx="2514600" cy="2277547"/>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Dedicated machine</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Installed in source environment </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Runs Azure Migrate software to connect to vCenter/Hyper-V host/physical servers/virtual machines to perform discovery</a:t>
            </a:r>
          </a:p>
        </p:txBody>
      </p:sp>
      <p:sp>
        <p:nvSpPr>
          <p:cNvPr id="17" name="Rectangle 16">
            <a:extLst>
              <a:ext uri="{FF2B5EF4-FFF2-40B4-BE49-F238E27FC236}">
                <a16:creationId xmlns:a16="http://schemas.microsoft.com/office/drawing/2014/main" id="{249D6A87-EAFD-4F40-B311-78FAEB73BFC3}"/>
              </a:ext>
            </a:extLst>
          </p:cNvPr>
          <p:cNvSpPr/>
          <p:nvPr/>
        </p:nvSpPr>
        <p:spPr>
          <a:xfrm>
            <a:off x="9234538" y="3357251"/>
            <a:ext cx="2737605" cy="1200329"/>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No impact to source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Appliance does not install any software on source VMs or hosts </a:t>
            </a:r>
          </a:p>
        </p:txBody>
      </p:sp>
      <p:sp>
        <p:nvSpPr>
          <p:cNvPr id="19" name="Rectangle 18">
            <a:extLst>
              <a:ext uri="{FF2B5EF4-FFF2-40B4-BE49-F238E27FC236}">
                <a16:creationId xmlns:a16="http://schemas.microsoft.com/office/drawing/2014/main" id="{E71B6DDF-7A99-4F32-AF20-4D3ED57BBEBC}"/>
              </a:ext>
            </a:extLst>
          </p:cNvPr>
          <p:cNvSpPr/>
          <p:nvPr/>
        </p:nvSpPr>
        <p:spPr>
          <a:xfrm>
            <a:off x="6052826" y="3357251"/>
            <a:ext cx="2737605" cy="249299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Deployment options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Virtual appliance that can be imported – OVA option for VMware, VHD option for Hyper-V</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Installer option on dedicated Windows Server 2016 for all scenarios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Deploy as VM or physical machine</a:t>
            </a:r>
          </a:p>
        </p:txBody>
      </p:sp>
      <p:pic>
        <p:nvPicPr>
          <p:cNvPr id="20" name="Picture 19">
            <a:extLst>
              <a:ext uri="{FF2B5EF4-FFF2-40B4-BE49-F238E27FC236}">
                <a16:creationId xmlns:a16="http://schemas.microsoft.com/office/drawing/2014/main" id="{E9192832-42AF-4CE8-83EB-294179A185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52826" y="2373036"/>
            <a:ext cx="371352" cy="594360"/>
          </a:xfrm>
          <a:prstGeom prst="rect">
            <a:avLst/>
          </a:prstGeom>
        </p:spPr>
      </p:pic>
      <p:pic>
        <p:nvPicPr>
          <p:cNvPr id="3" name="Picture 2">
            <a:extLst>
              <a:ext uri="{FF2B5EF4-FFF2-40B4-BE49-F238E27FC236}">
                <a16:creationId xmlns:a16="http://schemas.microsoft.com/office/drawing/2014/main" id="{3A089B3A-CAC1-4D6B-94D0-B7D18AB782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34537" y="2325332"/>
            <a:ext cx="689769" cy="689769"/>
          </a:xfrm>
          <a:prstGeom prst="rect">
            <a:avLst/>
          </a:prstGeom>
        </p:spPr>
      </p:pic>
      <p:pic>
        <p:nvPicPr>
          <p:cNvPr id="15" name="Picture 14">
            <a:extLst>
              <a:ext uri="{FF2B5EF4-FFF2-40B4-BE49-F238E27FC236}">
                <a16:creationId xmlns:a16="http://schemas.microsoft.com/office/drawing/2014/main" id="{28D29140-8E95-3849-9678-A8AB2DE33D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2170" y="2370086"/>
            <a:ext cx="799907" cy="600260"/>
          </a:xfrm>
          <a:prstGeom prst="rect">
            <a:avLst/>
          </a:prstGeom>
        </p:spPr>
      </p:pic>
      <p:cxnSp>
        <p:nvCxnSpPr>
          <p:cNvPr id="22" name="Straight Connector 21">
            <a:extLst>
              <a:ext uri="{FF2B5EF4-FFF2-40B4-BE49-F238E27FC236}">
                <a16:creationId xmlns:a16="http://schemas.microsoft.com/office/drawing/2014/main" id="{D53E9558-A8EE-3643-851E-8659ADCE1F77}"/>
              </a:ext>
            </a:extLst>
          </p:cNvPr>
          <p:cNvCxnSpPr>
            <a:cxnSpLocks/>
          </p:cNvCxnSpPr>
          <p:nvPr/>
        </p:nvCxnSpPr>
        <p:spPr>
          <a:xfrm>
            <a:off x="2977573"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D77950-333C-C343-8233-5922CEEC886A}"/>
              </a:ext>
            </a:extLst>
          </p:cNvPr>
          <p:cNvCxnSpPr>
            <a:cxnSpLocks/>
          </p:cNvCxnSpPr>
          <p:nvPr/>
        </p:nvCxnSpPr>
        <p:spPr>
          <a:xfrm>
            <a:off x="5879269"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9B5ED1-02E0-2949-B247-71E399E561B8}"/>
              </a:ext>
            </a:extLst>
          </p:cNvPr>
          <p:cNvCxnSpPr>
            <a:cxnSpLocks/>
          </p:cNvCxnSpPr>
          <p:nvPr/>
        </p:nvCxnSpPr>
        <p:spPr>
          <a:xfrm>
            <a:off x="9146725"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D4FADA5-A1D8-2648-9173-8A5AA31041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9573" y="2370086"/>
            <a:ext cx="689768" cy="689768"/>
          </a:xfrm>
          <a:prstGeom prst="rect">
            <a:avLst/>
          </a:prstGeom>
        </p:spPr>
      </p:pic>
      <p:sp>
        <p:nvSpPr>
          <p:cNvPr id="5" name="Title 4">
            <a:extLst>
              <a:ext uri="{FF2B5EF4-FFF2-40B4-BE49-F238E27FC236}">
                <a16:creationId xmlns:a16="http://schemas.microsoft.com/office/drawing/2014/main" id="{AB4E5EC0-5AE4-D64D-A2A5-9C8CD35E12BE}"/>
              </a:ext>
            </a:extLst>
          </p:cNvPr>
          <p:cNvSpPr>
            <a:spLocks noGrp="1"/>
          </p:cNvSpPr>
          <p:nvPr>
            <p:ph type="title"/>
          </p:nvPr>
        </p:nvSpPr>
        <p:spPr/>
        <p:txBody>
          <a:bodyPr/>
          <a:lstStyle/>
          <a:p>
            <a:r>
              <a:rPr lang="en-US" spc="-51">
                <a:latin typeface="Segoe UI Semibold (Headings)"/>
              </a:rPr>
              <a:t>Azure Migrate appliance</a:t>
            </a:r>
            <a:endParaRPr lang="en-US"/>
          </a:p>
        </p:txBody>
      </p:sp>
    </p:spTree>
    <p:extLst>
      <p:ext uri="{BB962C8B-B14F-4D97-AF65-F5344CB8AC3E}">
        <p14:creationId xmlns:p14="http://schemas.microsoft.com/office/powerpoint/2010/main" val="3120189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4776B-ADD7-FB47-B338-B0D4407B5355}"/>
              </a:ext>
            </a:extLst>
          </p:cNvPr>
          <p:cNvSpPr/>
          <p:nvPr/>
        </p:nvSpPr>
        <p:spPr bwMode="auto">
          <a:xfrm>
            <a:off x="598547" y="1543572"/>
            <a:ext cx="11239381" cy="27026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79C77636-2595-4D1C-9F02-3D32AAE2FCBD}"/>
              </a:ext>
            </a:extLst>
          </p:cNvPr>
          <p:cNvSpPr txBox="1">
            <a:spLocks/>
          </p:cNvSpPr>
          <p:nvPr/>
        </p:nvSpPr>
        <p:spPr>
          <a:xfrm>
            <a:off x="601652" y="1567766"/>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11" name="Straight Connector 10">
            <a:extLst>
              <a:ext uri="{FF2B5EF4-FFF2-40B4-BE49-F238E27FC236}">
                <a16:creationId xmlns:a16="http://schemas.microsoft.com/office/drawing/2014/main" id="{70C69B41-16BC-4E8C-B3C4-CFBE00649283}"/>
              </a:ext>
            </a:extLst>
          </p:cNvPr>
          <p:cNvCxnSpPr>
            <a:cxnSpLocks/>
          </p:cNvCxnSpPr>
          <p:nvPr/>
        </p:nvCxnSpPr>
        <p:spPr>
          <a:xfrm>
            <a:off x="1782533"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65E0469-A26B-432B-9469-720ECDD12392}"/>
              </a:ext>
            </a:extLst>
          </p:cNvPr>
          <p:cNvCxnSpPr>
            <a:cxnSpLocks/>
          </p:cNvCxnSpPr>
          <p:nvPr/>
        </p:nvCxnSpPr>
        <p:spPr>
          <a:xfrm>
            <a:off x="3513880"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F1E637-0031-4CDD-A770-CCC5E7843BE5}"/>
              </a:ext>
            </a:extLst>
          </p:cNvPr>
          <p:cNvCxnSpPr>
            <a:cxnSpLocks/>
          </p:cNvCxnSpPr>
          <p:nvPr/>
        </p:nvCxnSpPr>
        <p:spPr>
          <a:xfrm>
            <a:off x="5245227"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050774E-5122-4866-B696-EDCB7AEF6DB7}"/>
              </a:ext>
            </a:extLst>
          </p:cNvPr>
          <p:cNvCxnSpPr>
            <a:cxnSpLocks/>
          </p:cNvCxnSpPr>
          <p:nvPr/>
        </p:nvCxnSpPr>
        <p:spPr>
          <a:xfrm>
            <a:off x="6976574"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BFA717-3E1C-4A49-9706-5484655334DE}"/>
              </a:ext>
            </a:extLst>
          </p:cNvPr>
          <p:cNvCxnSpPr>
            <a:cxnSpLocks/>
          </p:cNvCxnSpPr>
          <p:nvPr/>
        </p:nvCxnSpPr>
        <p:spPr>
          <a:xfrm>
            <a:off x="8707921"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CDCED4-CB02-40AB-91C5-E7D4618665FA}"/>
              </a:ext>
            </a:extLst>
          </p:cNvPr>
          <p:cNvCxnSpPr>
            <a:cxnSpLocks/>
          </p:cNvCxnSpPr>
          <p:nvPr/>
        </p:nvCxnSpPr>
        <p:spPr>
          <a:xfrm>
            <a:off x="10439267" y="4214589"/>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79CF130-66BF-4F25-8AD4-8555C1B4A26D}"/>
              </a:ext>
            </a:extLst>
          </p:cNvPr>
          <p:cNvSpPr txBox="1"/>
          <p:nvPr/>
        </p:nvSpPr>
        <p:spPr>
          <a:xfrm>
            <a:off x="922795"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Web application interface used to configure the appliance</a:t>
            </a:r>
          </a:p>
        </p:txBody>
      </p:sp>
      <p:sp>
        <p:nvSpPr>
          <p:cNvPr id="25" name="TextBox 24">
            <a:extLst>
              <a:ext uri="{FF2B5EF4-FFF2-40B4-BE49-F238E27FC236}">
                <a16:creationId xmlns:a16="http://schemas.microsoft.com/office/drawing/2014/main" id="{28793D51-2A4C-4CE4-9B0C-1D1CD67C96FF}"/>
              </a:ext>
            </a:extLst>
          </p:cNvPr>
          <p:cNvSpPr txBox="1"/>
          <p:nvPr/>
        </p:nvSpPr>
        <p:spPr>
          <a:xfrm>
            <a:off x="2670122"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Collects configuration </a:t>
            </a:r>
          </a:p>
          <a:p>
            <a:pPr algn="ctr" defTabSz="932597"/>
            <a:r>
              <a:rPr lang="en-US" sz="1400">
                <a:solidFill>
                  <a:prstClr val="black"/>
                </a:solidFill>
                <a:latin typeface="Segoe UI"/>
              </a:rPr>
              <a:t>data of servers</a:t>
            </a:r>
          </a:p>
        </p:txBody>
      </p:sp>
      <p:sp>
        <p:nvSpPr>
          <p:cNvPr id="27" name="TextBox 26">
            <a:extLst>
              <a:ext uri="{FF2B5EF4-FFF2-40B4-BE49-F238E27FC236}">
                <a16:creationId xmlns:a16="http://schemas.microsoft.com/office/drawing/2014/main" id="{7B1FAC09-03CB-4DFA-A343-BAE8C9852C2C}"/>
              </a:ext>
            </a:extLst>
          </p:cNvPr>
          <p:cNvSpPr txBox="1"/>
          <p:nvPr/>
        </p:nvSpPr>
        <p:spPr>
          <a:xfrm>
            <a:off x="4417449" y="5470078"/>
            <a:ext cx="1703930" cy="954107"/>
          </a:xfrm>
          <a:prstGeom prst="rect">
            <a:avLst/>
          </a:prstGeom>
          <a:noFill/>
        </p:spPr>
        <p:txBody>
          <a:bodyPr wrap="square" rtlCol="0">
            <a:spAutoFit/>
          </a:bodyPr>
          <a:lstStyle/>
          <a:p>
            <a:pPr algn="ctr" defTabSz="932597"/>
            <a:r>
              <a:rPr lang="en-US" sz="1400">
                <a:solidFill>
                  <a:prstClr val="black"/>
                </a:solidFill>
                <a:latin typeface="Segoe UI"/>
              </a:rPr>
              <a:t>Collects performance and resource utilization data of servers</a:t>
            </a:r>
          </a:p>
        </p:txBody>
      </p:sp>
      <p:sp>
        <p:nvSpPr>
          <p:cNvPr id="31" name="TextBox 30">
            <a:extLst>
              <a:ext uri="{FF2B5EF4-FFF2-40B4-BE49-F238E27FC236}">
                <a16:creationId xmlns:a16="http://schemas.microsoft.com/office/drawing/2014/main" id="{925FDB5C-C735-40EE-9C51-F57E2F833A73}"/>
              </a:ext>
            </a:extLst>
          </p:cNvPr>
          <p:cNvSpPr txBox="1"/>
          <p:nvPr/>
        </p:nvSpPr>
        <p:spPr>
          <a:xfrm>
            <a:off x="6164776"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Checks and updates appliance components (every 24 hrs.)</a:t>
            </a:r>
          </a:p>
        </p:txBody>
      </p:sp>
      <p:sp>
        <p:nvSpPr>
          <p:cNvPr id="33" name="TextBox 32">
            <a:extLst>
              <a:ext uri="{FF2B5EF4-FFF2-40B4-BE49-F238E27FC236}">
                <a16:creationId xmlns:a16="http://schemas.microsoft.com/office/drawing/2014/main" id="{B9690922-3A6E-4EB9-A2DE-E3AB5E7C95B8}"/>
              </a:ext>
            </a:extLst>
          </p:cNvPr>
          <p:cNvSpPr txBox="1"/>
          <p:nvPr/>
        </p:nvSpPr>
        <p:spPr>
          <a:xfrm>
            <a:off x="7912103"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Orchestrates </a:t>
            </a:r>
          </a:p>
          <a:p>
            <a:pPr algn="ctr" defTabSz="932597"/>
            <a:r>
              <a:rPr lang="en-US" sz="1400">
                <a:solidFill>
                  <a:prstClr val="black"/>
                </a:solidFill>
                <a:latin typeface="Segoe UI"/>
              </a:rPr>
              <a:t>server replication to Azure</a:t>
            </a:r>
          </a:p>
        </p:txBody>
      </p:sp>
      <p:sp>
        <p:nvSpPr>
          <p:cNvPr id="35" name="TextBox 34">
            <a:extLst>
              <a:ext uri="{FF2B5EF4-FFF2-40B4-BE49-F238E27FC236}">
                <a16:creationId xmlns:a16="http://schemas.microsoft.com/office/drawing/2014/main" id="{52A108DF-F0DD-4C77-AECA-5961CFBF0F27}"/>
              </a:ext>
            </a:extLst>
          </p:cNvPr>
          <p:cNvSpPr txBox="1"/>
          <p:nvPr/>
        </p:nvSpPr>
        <p:spPr>
          <a:xfrm>
            <a:off x="9659428" y="5470079"/>
            <a:ext cx="1703930" cy="523220"/>
          </a:xfrm>
          <a:prstGeom prst="rect">
            <a:avLst/>
          </a:prstGeom>
          <a:noFill/>
        </p:spPr>
        <p:txBody>
          <a:bodyPr wrap="square" rtlCol="0">
            <a:spAutoFit/>
          </a:bodyPr>
          <a:lstStyle/>
          <a:p>
            <a:pPr algn="ctr" defTabSz="932597"/>
            <a:r>
              <a:rPr lang="en-US" sz="1400">
                <a:solidFill>
                  <a:prstClr val="black"/>
                </a:solidFill>
                <a:latin typeface="Segoe UI"/>
              </a:rPr>
              <a:t>Sends replication data to Azure </a:t>
            </a:r>
          </a:p>
        </p:txBody>
      </p:sp>
      <p:sp>
        <p:nvSpPr>
          <p:cNvPr id="2" name="TextBox 1">
            <a:extLst>
              <a:ext uri="{FF2B5EF4-FFF2-40B4-BE49-F238E27FC236}">
                <a16:creationId xmlns:a16="http://schemas.microsoft.com/office/drawing/2014/main" id="{3AFF26E8-A3FF-436D-979F-FE98406F9AE0}"/>
              </a:ext>
            </a:extLst>
          </p:cNvPr>
          <p:cNvSpPr txBox="1"/>
          <p:nvPr/>
        </p:nvSpPr>
        <p:spPr>
          <a:xfrm>
            <a:off x="4772553" y="2648796"/>
            <a:ext cx="1142703" cy="382308"/>
          </a:xfrm>
          <a:prstGeom prst="rect">
            <a:avLst/>
          </a:prstGeom>
          <a:solidFill>
            <a:schemeClr val="accent1"/>
          </a:solidFill>
        </p:spPr>
        <p:txBody>
          <a:bodyPr wrap="square" rtlCol="0">
            <a:spAutoFit/>
          </a:bodyPr>
          <a:lstStyle/>
          <a:p>
            <a:pPr defTabSz="932597"/>
            <a:r>
              <a:rPr lang="en-US" sz="1836">
                <a:solidFill>
                  <a:prstClr val="white"/>
                </a:solidFill>
                <a:latin typeface="Calibri" panose="020F0502020204030204" pitchFamily="34" charset="0"/>
                <a:cs typeface="Calibri" panose="020F0502020204030204" pitchFamily="34" charset="0"/>
              </a:rPr>
              <a:t>Collector</a:t>
            </a:r>
          </a:p>
        </p:txBody>
      </p:sp>
      <p:sp>
        <p:nvSpPr>
          <p:cNvPr id="3" name="Rectangle 2">
            <a:extLst>
              <a:ext uri="{FF2B5EF4-FFF2-40B4-BE49-F238E27FC236}">
                <a16:creationId xmlns:a16="http://schemas.microsoft.com/office/drawing/2014/main" id="{E0F88D6B-B009-4D29-B2D2-7AD0F90C5596}"/>
              </a:ext>
            </a:extLst>
          </p:cNvPr>
          <p:cNvSpPr/>
          <p:nvPr/>
        </p:nvSpPr>
        <p:spPr>
          <a:xfrm>
            <a:off x="4633511" y="2700042"/>
            <a:ext cx="139041" cy="226449"/>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9" name="TextBox 8">
            <a:extLst>
              <a:ext uri="{FF2B5EF4-FFF2-40B4-BE49-F238E27FC236}">
                <a16:creationId xmlns:a16="http://schemas.microsoft.com/office/drawing/2014/main" id="{25B7F1F4-0FCA-D545-958C-528117CD3510}"/>
              </a:ext>
            </a:extLst>
          </p:cNvPr>
          <p:cNvSpPr txBox="1"/>
          <p:nvPr/>
        </p:nvSpPr>
        <p:spPr>
          <a:xfrm>
            <a:off x="4536677" y="1663577"/>
            <a:ext cx="3247812"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latin typeface="+mj-lt"/>
              </a:rPr>
              <a:t>Azure Migrate Appliance</a:t>
            </a:r>
          </a:p>
        </p:txBody>
      </p:sp>
      <p:sp>
        <p:nvSpPr>
          <p:cNvPr id="10" name="Rectangle 9">
            <a:extLst>
              <a:ext uri="{FF2B5EF4-FFF2-40B4-BE49-F238E27FC236}">
                <a16:creationId xmlns:a16="http://schemas.microsoft.com/office/drawing/2014/main" id="{5197F672-271B-1142-8689-7184AC152FC2}"/>
              </a:ext>
            </a:extLst>
          </p:cNvPr>
          <p:cNvSpPr/>
          <p:nvPr/>
        </p:nvSpPr>
        <p:spPr bwMode="auto">
          <a:xfrm>
            <a:off x="1095045"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Management app</a:t>
            </a:r>
          </a:p>
        </p:txBody>
      </p:sp>
      <p:sp>
        <p:nvSpPr>
          <p:cNvPr id="26" name="Rectangle 25">
            <a:extLst>
              <a:ext uri="{FF2B5EF4-FFF2-40B4-BE49-F238E27FC236}">
                <a16:creationId xmlns:a16="http://schemas.microsoft.com/office/drawing/2014/main" id="{61F27A3C-E405-8D41-BD3B-7D5A0DF097BB}"/>
              </a:ext>
            </a:extLst>
          </p:cNvPr>
          <p:cNvSpPr/>
          <p:nvPr/>
        </p:nvSpPr>
        <p:spPr bwMode="auto">
          <a:xfrm>
            <a:off x="272393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Discovery</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8" name="Rectangle 27">
            <a:extLst>
              <a:ext uri="{FF2B5EF4-FFF2-40B4-BE49-F238E27FC236}">
                <a16:creationId xmlns:a16="http://schemas.microsoft.com/office/drawing/2014/main" id="{1E8E7DC2-345E-6E48-82E9-5B86729AE8E4}"/>
              </a:ext>
            </a:extLst>
          </p:cNvPr>
          <p:cNvSpPr/>
          <p:nvPr/>
        </p:nvSpPr>
        <p:spPr bwMode="auto">
          <a:xfrm>
            <a:off x="4556470"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Collector</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9" name="Rectangle 28">
            <a:extLst>
              <a:ext uri="{FF2B5EF4-FFF2-40B4-BE49-F238E27FC236}">
                <a16:creationId xmlns:a16="http://schemas.microsoft.com/office/drawing/2014/main" id="{EC39D7C7-29EF-7D4D-B975-00E7580A1455}"/>
              </a:ext>
            </a:extLst>
          </p:cNvPr>
          <p:cNvSpPr/>
          <p:nvPr/>
        </p:nvSpPr>
        <p:spPr bwMode="auto">
          <a:xfrm>
            <a:off x="629476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Auto update service</a:t>
            </a:r>
          </a:p>
        </p:txBody>
      </p:sp>
      <p:sp>
        <p:nvSpPr>
          <p:cNvPr id="30" name="Rectangle 29">
            <a:extLst>
              <a:ext uri="{FF2B5EF4-FFF2-40B4-BE49-F238E27FC236}">
                <a16:creationId xmlns:a16="http://schemas.microsoft.com/office/drawing/2014/main" id="{B774FEAC-08BA-9545-8DBD-0077F99E181F}"/>
              </a:ext>
            </a:extLst>
          </p:cNvPr>
          <p:cNvSpPr/>
          <p:nvPr/>
        </p:nvSpPr>
        <p:spPr bwMode="auto">
          <a:xfrm>
            <a:off x="8033054"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DRA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2" name="Rectangle 31">
            <a:extLst>
              <a:ext uri="{FF2B5EF4-FFF2-40B4-BE49-F238E27FC236}">
                <a16:creationId xmlns:a16="http://schemas.microsoft.com/office/drawing/2014/main" id="{BB775074-EA21-444A-A648-FE958527AFEA}"/>
              </a:ext>
            </a:extLst>
          </p:cNvPr>
          <p:cNvSpPr/>
          <p:nvPr/>
        </p:nvSpPr>
        <p:spPr bwMode="auto">
          <a:xfrm>
            <a:off x="9751161"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Gateway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4" name="TextBox 33">
            <a:extLst>
              <a:ext uri="{FF2B5EF4-FFF2-40B4-BE49-F238E27FC236}">
                <a16:creationId xmlns:a16="http://schemas.microsoft.com/office/drawing/2014/main" id="{1B037952-5193-1442-9C1C-E137FC72C2D2}"/>
              </a:ext>
            </a:extLst>
          </p:cNvPr>
          <p:cNvSpPr txBox="1"/>
          <p:nvPr/>
        </p:nvSpPr>
        <p:spPr>
          <a:xfrm>
            <a:off x="3133921" y="3420127"/>
            <a:ext cx="2592056"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in VMware/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Hyper-V/physical appliance</a:t>
            </a:r>
          </a:p>
        </p:txBody>
      </p:sp>
      <p:sp>
        <p:nvSpPr>
          <p:cNvPr id="36" name="TextBox 35">
            <a:extLst>
              <a:ext uri="{FF2B5EF4-FFF2-40B4-BE49-F238E27FC236}">
                <a16:creationId xmlns:a16="http://schemas.microsoft.com/office/drawing/2014/main" id="{B53B3D2C-4173-534A-BB2D-204A86D08330}"/>
              </a:ext>
            </a:extLst>
          </p:cNvPr>
          <p:cNvSpPr txBox="1"/>
          <p:nvPr/>
        </p:nvSpPr>
        <p:spPr>
          <a:xfrm>
            <a:off x="8033054" y="3420127"/>
            <a:ext cx="3252749"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only in VMware appliance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(for agentless migration)</a:t>
            </a:r>
          </a:p>
        </p:txBody>
      </p:sp>
      <p:sp>
        <p:nvSpPr>
          <p:cNvPr id="15" name="Left Brace 14">
            <a:extLst>
              <a:ext uri="{FF2B5EF4-FFF2-40B4-BE49-F238E27FC236}">
                <a16:creationId xmlns:a16="http://schemas.microsoft.com/office/drawing/2014/main" id="{9498F003-B4A6-834A-9509-D6F5983FFE02}"/>
              </a:ext>
            </a:extLst>
          </p:cNvPr>
          <p:cNvSpPr/>
          <p:nvPr/>
        </p:nvSpPr>
        <p:spPr>
          <a:xfrm rot="16200000">
            <a:off x="4301511" y="692594"/>
            <a:ext cx="281350" cy="5230323"/>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3B34643A-408B-1C4E-8350-F56AD9834323}"/>
              </a:ext>
            </a:extLst>
          </p:cNvPr>
          <p:cNvSpPr/>
          <p:nvPr/>
        </p:nvSpPr>
        <p:spPr>
          <a:xfrm rot="16200000">
            <a:off x="9569516" y="2388058"/>
            <a:ext cx="281350" cy="1839395"/>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 Placeholder 6">
            <a:extLst>
              <a:ext uri="{FF2B5EF4-FFF2-40B4-BE49-F238E27FC236}">
                <a16:creationId xmlns:a16="http://schemas.microsoft.com/office/drawing/2014/main" id="{C1B5971B-2A4A-A84D-8271-F899684DA123}"/>
              </a:ext>
            </a:extLst>
          </p:cNvPr>
          <p:cNvSpPr>
            <a:spLocks noGrp="1"/>
          </p:cNvSpPr>
          <p:nvPr>
            <p:ph type="body" sz="quarter" idx="10"/>
          </p:nvPr>
        </p:nvSpPr>
        <p:spPr/>
        <p:txBody>
          <a:bodyPr/>
          <a:lstStyle/>
          <a:p>
            <a:r>
              <a:rPr lang="en-US"/>
              <a:t>Software components</a:t>
            </a:r>
          </a:p>
        </p:txBody>
      </p:sp>
      <p:sp>
        <p:nvSpPr>
          <p:cNvPr id="6" name="Title 5">
            <a:extLst>
              <a:ext uri="{FF2B5EF4-FFF2-40B4-BE49-F238E27FC236}">
                <a16:creationId xmlns:a16="http://schemas.microsoft.com/office/drawing/2014/main" id="{EC796F41-1466-1D4D-A446-2871308669AB}"/>
              </a:ext>
            </a:extLst>
          </p:cNvPr>
          <p:cNvSpPr>
            <a:spLocks noGrp="1"/>
          </p:cNvSpPr>
          <p:nvPr>
            <p:ph type="title"/>
          </p:nvPr>
        </p:nvSpPr>
        <p:spPr/>
        <p:txBody>
          <a:bodyPr/>
          <a:lstStyle/>
          <a:p>
            <a:r>
              <a:rPr lang="en-US"/>
              <a:t>Azure Migrate appliance</a:t>
            </a:r>
          </a:p>
        </p:txBody>
      </p:sp>
    </p:spTree>
    <p:extLst>
      <p:ext uri="{BB962C8B-B14F-4D97-AF65-F5344CB8AC3E}">
        <p14:creationId xmlns:p14="http://schemas.microsoft.com/office/powerpoint/2010/main" val="277016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strVal val="#ppt_x"/>
                                          </p:val>
                                        </p:tav>
                                        <p:tav tm="100000">
                                          <p:val>
                                            <p:strVal val="#ppt_x"/>
                                          </p:val>
                                        </p:tav>
                                      </p:tavLst>
                                    </p:anim>
                                    <p:anim calcmode="lin" valueType="num">
                                      <p:cBhvr>
                                        <p:cTn id="2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anim calcmode="lin" valueType="num">
                                      <p:cBhvr>
                                        <p:cTn id="37" dur="500" fill="hold"/>
                                        <p:tgtEl>
                                          <p:spTgt spid="27"/>
                                        </p:tgtEl>
                                        <p:attrNameLst>
                                          <p:attrName>ppt_x</p:attrName>
                                        </p:attrNameLst>
                                      </p:cBhvr>
                                      <p:tavLst>
                                        <p:tav tm="0">
                                          <p:val>
                                            <p:strVal val="#ppt_x"/>
                                          </p:val>
                                        </p:tav>
                                        <p:tav tm="100000">
                                          <p:val>
                                            <p:strVal val="#ppt_x"/>
                                          </p:val>
                                        </p:tav>
                                      </p:tavLst>
                                    </p:anim>
                                    <p:anim calcmode="lin" valueType="num">
                                      <p:cBhvr>
                                        <p:cTn id="38"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anim calcmode="lin" valueType="num">
                                      <p:cBhvr>
                                        <p:cTn id="49" dur="500" fill="hold"/>
                                        <p:tgtEl>
                                          <p:spTgt spid="31"/>
                                        </p:tgtEl>
                                        <p:attrNameLst>
                                          <p:attrName>ppt_x</p:attrName>
                                        </p:attrNameLst>
                                      </p:cBhvr>
                                      <p:tavLst>
                                        <p:tav tm="0">
                                          <p:val>
                                            <p:strVal val="#ppt_x"/>
                                          </p:val>
                                        </p:tav>
                                        <p:tav tm="100000">
                                          <p:val>
                                            <p:strVal val="#ppt_x"/>
                                          </p:val>
                                        </p:tav>
                                      </p:tavLst>
                                    </p:anim>
                                    <p:anim calcmode="lin" valueType="num">
                                      <p:cBhvr>
                                        <p:cTn id="50"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anim calcmode="lin" valueType="num">
                                      <p:cBhvr>
                                        <p:cTn id="56" dur="500" fill="hold"/>
                                        <p:tgtEl>
                                          <p:spTgt spid="20"/>
                                        </p:tgtEl>
                                        <p:attrNameLst>
                                          <p:attrName>ppt_x</p:attrName>
                                        </p:attrNameLst>
                                      </p:cBhvr>
                                      <p:tavLst>
                                        <p:tav tm="0">
                                          <p:val>
                                            <p:strVal val="#ppt_x"/>
                                          </p:val>
                                        </p:tav>
                                        <p:tav tm="100000">
                                          <p:val>
                                            <p:strVal val="#ppt_x"/>
                                          </p:val>
                                        </p:tav>
                                      </p:tavLst>
                                    </p:anim>
                                    <p:anim calcmode="lin" valueType="num">
                                      <p:cBhvr>
                                        <p:cTn id="57" dur="5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anim calcmode="lin" valueType="num">
                                      <p:cBhvr>
                                        <p:cTn id="61" dur="500" fill="hold"/>
                                        <p:tgtEl>
                                          <p:spTgt spid="33"/>
                                        </p:tgtEl>
                                        <p:attrNameLst>
                                          <p:attrName>ppt_x</p:attrName>
                                        </p:attrNameLst>
                                      </p:cBhvr>
                                      <p:tavLst>
                                        <p:tav tm="0">
                                          <p:val>
                                            <p:strVal val="#ppt_x"/>
                                          </p:val>
                                        </p:tav>
                                        <p:tav tm="100000">
                                          <p:val>
                                            <p:strVal val="#ppt_x"/>
                                          </p:val>
                                        </p:tav>
                                      </p:tavLst>
                                    </p:anim>
                                    <p:anim calcmode="lin" valueType="num">
                                      <p:cBhvr>
                                        <p:cTn id="62"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anim calcmode="lin" valueType="num">
                                      <p:cBhvr>
                                        <p:cTn id="68" dur="500" fill="hold"/>
                                        <p:tgtEl>
                                          <p:spTgt spid="22"/>
                                        </p:tgtEl>
                                        <p:attrNameLst>
                                          <p:attrName>ppt_x</p:attrName>
                                        </p:attrNameLst>
                                      </p:cBhvr>
                                      <p:tavLst>
                                        <p:tav tm="0">
                                          <p:val>
                                            <p:strVal val="#ppt_x"/>
                                          </p:val>
                                        </p:tav>
                                        <p:tav tm="100000">
                                          <p:val>
                                            <p:strVal val="#ppt_x"/>
                                          </p:val>
                                        </p:tav>
                                      </p:tavLst>
                                    </p:anim>
                                    <p:anim calcmode="lin" valueType="num">
                                      <p:cBhvr>
                                        <p:cTn id="69" dur="5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anim calcmode="lin" valueType="num">
                                      <p:cBhvr>
                                        <p:cTn id="73" dur="500" fill="hold"/>
                                        <p:tgtEl>
                                          <p:spTgt spid="35"/>
                                        </p:tgtEl>
                                        <p:attrNameLst>
                                          <p:attrName>ppt_x</p:attrName>
                                        </p:attrNameLst>
                                      </p:cBhvr>
                                      <p:tavLst>
                                        <p:tav tm="0">
                                          <p:val>
                                            <p:strVal val="#ppt_x"/>
                                          </p:val>
                                        </p:tav>
                                        <p:tav tm="100000">
                                          <p:val>
                                            <p:strVal val="#ppt_x"/>
                                          </p:val>
                                        </p:tav>
                                      </p:tavLst>
                                    </p:anim>
                                    <p:anim calcmode="lin" valueType="num">
                                      <p:cBhvr>
                                        <p:cTn id="74"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31" grpId="0"/>
      <p:bldP spid="33"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servers</a:t>
            </a:r>
          </a:p>
        </p:txBody>
      </p:sp>
    </p:spTree>
    <p:extLst>
      <p:ext uri="{BB962C8B-B14F-4D97-AF65-F5344CB8AC3E}">
        <p14:creationId xmlns:p14="http://schemas.microsoft.com/office/powerpoint/2010/main" val="268151113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Discover: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Agentless discovery</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For all hypervisors, bare-metal servers and servers on other clouds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Inventory applications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And roles enabled on servers</a:t>
            </a:r>
            <a:br>
              <a:rPr lang="en-US" sz="1600" dirty="0">
                <a:gradFill>
                  <a:gsLst>
                    <a:gs pos="2917">
                      <a:srgbClr val="1A1A1A"/>
                    </a:gs>
                    <a:gs pos="30000">
                      <a:srgbClr val="1A1A1A"/>
                    </a:gs>
                  </a:gsLst>
                  <a:lin ang="5400000" scaled="0"/>
                </a:gradFill>
                <a:cs typeface="Segoe UI Semilight" panose="020B0402040204020203" pitchFamily="34" charset="0"/>
              </a:rPr>
            </a:br>
            <a:r>
              <a:rPr lang="en-US" sz="1600" dirty="0">
                <a:gradFill>
                  <a:gsLst>
                    <a:gs pos="2917">
                      <a:srgbClr val="1A1A1A"/>
                    </a:gs>
                    <a:gs pos="30000">
                      <a:srgbClr val="1A1A1A"/>
                    </a:gs>
                  </a:gsLst>
                  <a:lin ang="5400000" scaled="0"/>
                </a:gradFill>
                <a:cs typeface="Segoe UI Semilight" panose="020B0402040204020203" pitchFamily="34" charset="0"/>
              </a:rPr>
              <a:t>(only for VMware)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Visualize dependencies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Across application layers or across servers (agentless for VMware)</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4B7CD8DE-DF02-A143-A939-0AA5E16668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7520" y="4439791"/>
            <a:ext cx="594360" cy="594360"/>
          </a:xfrm>
          <a:prstGeom prst="rect">
            <a:avLst/>
          </a:prstGeom>
        </p:spPr>
      </p:pic>
      <p:pic>
        <p:nvPicPr>
          <p:cNvPr id="76" name="Picture 75">
            <a:extLst>
              <a:ext uri="{FF2B5EF4-FFF2-40B4-BE49-F238E27FC236}">
                <a16:creationId xmlns:a16="http://schemas.microsoft.com/office/drawing/2014/main" id="{6CE8F6CD-CEA3-F64A-9AE9-4BFED1B4546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263905" y="2025519"/>
            <a:ext cx="585216" cy="585216"/>
          </a:xfrm>
          <a:prstGeom prst="rect">
            <a:avLst/>
          </a:prstGeom>
        </p:spPr>
      </p:pic>
      <p:pic>
        <p:nvPicPr>
          <p:cNvPr id="16" name="Picture 15">
            <a:extLst>
              <a:ext uri="{FF2B5EF4-FFF2-40B4-BE49-F238E27FC236}">
                <a16:creationId xmlns:a16="http://schemas.microsoft.com/office/drawing/2014/main" id="{809C547A-663B-CA46-BE67-635066FBCE42}"/>
              </a:ext>
            </a:extLst>
          </p:cNvPr>
          <p:cNvPicPr>
            <a:picLocks noChangeAspect="1"/>
          </p:cNvPicPr>
          <p:nvPr/>
        </p:nvPicPr>
        <p:blipFill>
          <a:blip r:embed="rId5"/>
          <a:stretch>
            <a:fillRect/>
          </a:stretch>
        </p:blipFill>
        <p:spPr>
          <a:xfrm>
            <a:off x="846518" y="2062558"/>
            <a:ext cx="594360" cy="446015"/>
          </a:xfrm>
          <a:prstGeom prst="rect">
            <a:avLst/>
          </a:prstGeom>
        </p:spPr>
      </p:pic>
      <p:pic>
        <p:nvPicPr>
          <p:cNvPr id="17" name="Picture 16">
            <a:extLst>
              <a:ext uri="{FF2B5EF4-FFF2-40B4-BE49-F238E27FC236}">
                <a16:creationId xmlns:a16="http://schemas.microsoft.com/office/drawing/2014/main" id="{6C378FB2-F084-1B41-BD2F-D2DF202997CD}"/>
              </a:ext>
            </a:extLst>
          </p:cNvPr>
          <p:cNvPicPr>
            <a:picLocks noChangeAspect="1"/>
          </p:cNvPicPr>
          <p:nvPr/>
        </p:nvPicPr>
        <p:blipFill>
          <a:blip r:embed="rId6"/>
          <a:stretch>
            <a:fillRect/>
          </a:stretch>
        </p:blipFill>
        <p:spPr>
          <a:xfrm>
            <a:off x="6254761" y="4449516"/>
            <a:ext cx="594360" cy="446015"/>
          </a:xfrm>
          <a:prstGeom prst="rect">
            <a:avLst/>
          </a:prstGeom>
        </p:spPr>
      </p:pic>
    </p:spTree>
    <p:extLst>
      <p:ext uri="{BB962C8B-B14F-4D97-AF65-F5344CB8AC3E}">
        <p14:creationId xmlns:p14="http://schemas.microsoft.com/office/powerpoint/2010/main" val="1680728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anim calcmode="lin" valueType="num">
                                      <p:cBhvr>
                                        <p:cTn id="20" dur="500" fill="hold"/>
                                        <p:tgtEl>
                                          <p:spTgt spid="76"/>
                                        </p:tgtEl>
                                        <p:attrNameLst>
                                          <p:attrName>ppt_x</p:attrName>
                                        </p:attrNameLst>
                                      </p:cBhvr>
                                      <p:tavLst>
                                        <p:tav tm="0">
                                          <p:val>
                                            <p:strVal val="#ppt_x"/>
                                          </p:val>
                                        </p:tav>
                                        <p:tav tm="100000">
                                          <p:val>
                                            <p:strVal val="#ppt_x"/>
                                          </p:val>
                                        </p:tav>
                                      </p:tavLst>
                                    </p:anim>
                                    <p:anim calcmode="lin" valueType="num">
                                      <p:cBhvr>
                                        <p:cTn id="21" dur="5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anim calcmode="lin" valueType="num">
                                      <p:cBhvr>
                                        <p:cTn id="25" dur="500" fill="hold"/>
                                        <p:tgtEl>
                                          <p:spTgt spid="64"/>
                                        </p:tgtEl>
                                        <p:attrNameLst>
                                          <p:attrName>ppt_x</p:attrName>
                                        </p:attrNameLst>
                                      </p:cBhvr>
                                      <p:tavLst>
                                        <p:tav tm="0">
                                          <p:val>
                                            <p:strVal val="#ppt_x"/>
                                          </p:val>
                                        </p:tav>
                                        <p:tav tm="100000">
                                          <p:val>
                                            <p:strVal val="#ppt_x"/>
                                          </p:val>
                                        </p:tav>
                                      </p:tavLst>
                                    </p:anim>
                                    <p:anim calcmode="lin" valueType="num">
                                      <p:cBhvr>
                                        <p:cTn id="2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anim calcmode="lin" valueType="num">
                                      <p:cBhvr>
                                        <p:cTn id="32" dur="500" fill="hold"/>
                                        <p:tgtEl>
                                          <p:spTgt spid="75"/>
                                        </p:tgtEl>
                                        <p:attrNameLst>
                                          <p:attrName>ppt_x</p:attrName>
                                        </p:attrNameLst>
                                      </p:cBhvr>
                                      <p:tavLst>
                                        <p:tav tm="0">
                                          <p:val>
                                            <p:strVal val="#ppt_x"/>
                                          </p:val>
                                        </p:tav>
                                        <p:tav tm="100000">
                                          <p:val>
                                            <p:strVal val="#ppt_x"/>
                                          </p:val>
                                        </p:tav>
                                      </p:tavLst>
                                    </p:anim>
                                    <p:anim calcmode="lin" valueType="num">
                                      <p:cBhvr>
                                        <p:cTn id="33" dur="500" fill="hold"/>
                                        <p:tgtEl>
                                          <p:spTgt spid="7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anim calcmode="lin" valueType="num">
                                      <p:cBhvr>
                                        <p:cTn id="37" dur="500" fill="hold"/>
                                        <p:tgtEl>
                                          <p:spTgt spid="65"/>
                                        </p:tgtEl>
                                        <p:attrNameLst>
                                          <p:attrName>ppt_x</p:attrName>
                                        </p:attrNameLst>
                                      </p:cBhvr>
                                      <p:tavLst>
                                        <p:tav tm="0">
                                          <p:val>
                                            <p:strVal val="#ppt_x"/>
                                          </p:val>
                                        </p:tav>
                                        <p:tav tm="100000">
                                          <p:val>
                                            <p:strVal val="#ppt_x"/>
                                          </p:val>
                                        </p:tav>
                                      </p:tavLst>
                                    </p:anim>
                                    <p:anim calcmode="lin" valueType="num">
                                      <p:cBhvr>
                                        <p:cTn id="38"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anim calcmode="lin" valueType="num">
                                      <p:cBhvr>
                                        <p:cTn id="49" dur="500" fill="hold"/>
                                        <p:tgtEl>
                                          <p:spTgt spid="66"/>
                                        </p:tgtEl>
                                        <p:attrNameLst>
                                          <p:attrName>ppt_x</p:attrName>
                                        </p:attrNameLst>
                                      </p:cBhvr>
                                      <p:tavLst>
                                        <p:tav tm="0">
                                          <p:val>
                                            <p:strVal val="#ppt_x"/>
                                          </p:val>
                                        </p:tav>
                                        <p:tav tm="100000">
                                          <p:val>
                                            <p:strVal val="#ppt_x"/>
                                          </p:val>
                                        </p:tav>
                                      </p:tavLst>
                                    </p:anim>
                                    <p:anim calcmode="lin" valueType="num">
                                      <p:cBhvr>
                                        <p:cTn id="50"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65" grpId="0"/>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configure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Appliance discovers servers and server configurations, and collects performance data (resource utilizations) </a:t>
            </a:r>
            <a:r>
              <a:rPr lang="en-US" altLang="en-US" sz="2000">
                <a:gradFill>
                  <a:gsLst>
                    <a:gs pos="1250">
                      <a:prstClr val="black"/>
                    </a:gs>
                    <a:gs pos="100000">
                      <a:prstClr val="black"/>
                    </a:gs>
                  </a:gsLst>
                  <a:lin ang="5400000" scaled="0"/>
                </a:gradFill>
                <a:latin typeface="+mn-lt"/>
              </a:rPr>
              <a:t>for</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Windows and Linux servers</a:t>
            </a:r>
          </a:p>
          <a:p>
            <a:pPr marL="457200" indent="-457200" defTabSz="932418" eaLnBrk="0" fontAlgn="base" hangingPunct="0">
              <a:spcBef>
                <a:spcPct val="0"/>
              </a:spcBef>
              <a:spcAft>
                <a:spcPts val="600"/>
              </a:spcAft>
              <a:buClr>
                <a:schemeClr val="tx1"/>
              </a:buClr>
              <a:buSzTx/>
              <a:buFont typeface="+mj-lt"/>
              <a:buAutoNum type="arabicPeriod"/>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View</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discovered servers</a:t>
            </a:r>
            <a:endParaRPr lang="en-US" altLang="en-US" sz="2000" b="1">
              <a:solidFill>
                <a:srgbClr val="8E0000"/>
              </a:solidFill>
              <a:latin typeface="+mn-lt"/>
            </a:endParaRP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7" name="Text Placeholder 6">
            <a:extLst>
              <a:ext uri="{FF2B5EF4-FFF2-40B4-BE49-F238E27FC236}">
                <a16:creationId xmlns:a16="http://schemas.microsoft.com/office/drawing/2014/main" id="{A3AB1846-3AB2-EC4B-8277-6115C8D93153}"/>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Discovery: Process</a:t>
            </a:r>
          </a:p>
        </p:txBody>
      </p:sp>
    </p:spTree>
    <p:extLst>
      <p:ext uri="{BB962C8B-B14F-4D97-AF65-F5344CB8AC3E}">
        <p14:creationId xmlns:p14="http://schemas.microsoft.com/office/powerpoint/2010/main" val="197370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96951" y="1264186"/>
            <a:ext cx="3245833" cy="4038043"/>
          </a:xfrm>
          <a:solidFill>
            <a:schemeClr val="bg1"/>
          </a:solidFill>
        </p:spPr>
        <p:txBody>
          <a:bodyPr/>
          <a:lstStyle/>
          <a:p>
            <a:r>
              <a:rPr lang="en-US" dirty="0"/>
              <a:t>Agenda</a:t>
            </a:r>
          </a:p>
        </p:txBody>
      </p:sp>
      <p:cxnSp>
        <p:nvCxnSpPr>
          <p:cNvPr id="3" name="Straight Connector 2">
            <a:extLst>
              <a:ext uri="{FF2B5EF4-FFF2-40B4-BE49-F238E27FC236}">
                <a16:creationId xmlns:a16="http://schemas.microsoft.com/office/drawing/2014/main" id="{DED73872-23B0-4348-8F4D-1C8A81959CBA}"/>
              </a:ext>
            </a:extLst>
          </p:cNvPr>
          <p:cNvCxnSpPr/>
          <p:nvPr/>
        </p:nvCxnSpPr>
        <p:spPr>
          <a:xfrm>
            <a:off x="4435653" y="900223"/>
            <a:ext cx="7444459"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952DDD3-7329-4327-A504-A38CF4EF05A6}"/>
              </a:ext>
            </a:extLst>
          </p:cNvPr>
          <p:cNvCxnSpPr>
            <a:cxnSpLocks/>
          </p:cNvCxnSpPr>
          <p:nvPr/>
        </p:nvCxnSpPr>
        <p:spPr>
          <a:xfrm>
            <a:off x="563630" y="900223"/>
            <a:ext cx="3279154"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238881-4B52-44EF-809A-251251639718}"/>
              </a:ext>
            </a:extLst>
          </p:cNvPr>
          <p:cNvSpPr/>
          <p:nvPr/>
        </p:nvSpPr>
        <p:spPr bwMode="auto">
          <a:xfrm>
            <a:off x="4224670" y="1821712"/>
            <a:ext cx="7917711" cy="7088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5BE9B5-8ADF-AC48-9158-CBD7D61077A1}"/>
              </a:ext>
            </a:extLst>
          </p:cNvPr>
          <p:cNvSpPr txBox="1">
            <a:spLocks/>
          </p:cNvSpPr>
          <p:nvPr/>
        </p:nvSpPr>
        <p:spPr>
          <a:xfrm>
            <a:off x="5065740" y="1264186"/>
            <a:ext cx="5628392" cy="6065763"/>
          </a:xfrm>
          <a:prstGeom prst="rect">
            <a:avLst/>
          </a:prstGeom>
          <a:solidFill>
            <a:schemeClr val="bg1"/>
          </a:solidFill>
        </p:spPr>
        <p:txBody>
          <a:bodyPr vert="horz" wrap="square" lIns="0" tIns="91440" rIns="146304" bIns="91440" rtlCol="0" anchor="t">
            <a:spAutoFit/>
          </a:bodyPr>
          <a:lstStyle>
            <a:lvl1pPr marL="0" marR="0" indent="0" algn="l" defTabSz="932742" rtl="0" eaLnBrk="1" fontAlgn="auto" latinLnBrk="0" hangingPunct="1">
              <a:lnSpc>
                <a:spcPct val="100000"/>
              </a:lnSpc>
              <a:spcBef>
                <a:spcPts val="0"/>
              </a:spcBef>
              <a:spcAft>
                <a:spcPts val="816"/>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Azure Migrate overview</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assess, &amp; 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Discover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applications and dependencies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Assess servers for migration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Assess SQL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Agentless VMware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Agentless </a:t>
            </a:r>
            <a:r>
              <a:rPr lang="en-US" sz="1400" dirty="0">
                <a:latin typeface="Segoe UI Semibold"/>
              </a:rPr>
              <a:t>Hyper-V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Agent-based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Migration concepts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Private Link support</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App Containerization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endParaRPr kumimoji="0" lang="en-US" sz="1600" b="0" i="0" u="none" strike="noStrike" kern="1200" cap="none" spc="-50" normalizeH="0" baseline="0" noProof="0" dirty="0">
              <a:ln>
                <a:noFill/>
              </a:ln>
              <a:solidFill>
                <a:srgbClr val="000000"/>
              </a:solidFill>
              <a:effectLst/>
              <a:uLnTx/>
              <a:uFillTx/>
              <a:latin typeface="Segoe UI Semibold"/>
              <a:ea typeface="+mn-ea"/>
              <a:cs typeface="+mn-cs"/>
            </a:endParaRPr>
          </a:p>
        </p:txBody>
      </p:sp>
      <p:sp>
        <p:nvSpPr>
          <p:cNvPr id="8" name="Text Placeholder 6">
            <a:extLst>
              <a:ext uri="{FF2B5EF4-FFF2-40B4-BE49-F238E27FC236}">
                <a16:creationId xmlns:a16="http://schemas.microsoft.com/office/drawing/2014/main" id="{CD5E8F69-2332-0247-8184-19107B54F8CB}"/>
              </a:ext>
            </a:extLst>
          </p:cNvPr>
          <p:cNvSpPr txBox="1">
            <a:spLocks/>
          </p:cNvSpPr>
          <p:nvPr/>
        </p:nvSpPr>
        <p:spPr>
          <a:xfrm>
            <a:off x="4435653" y="1315602"/>
            <a:ext cx="558414" cy="3862387"/>
          </a:xfrm>
          <a:prstGeom prst="rect">
            <a:avLst/>
          </a:prstGeom>
          <a:solidFill>
            <a:schemeClr val="bg1"/>
          </a:solidFill>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03</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04</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05</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06</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a:t>
            </a:r>
            <a:r>
              <a:rPr lang="en-US" sz="1400" dirty="0">
                <a:solidFill>
                  <a:srgbClr val="0078D3"/>
                </a:solidFill>
                <a:latin typeface="Segoe UI Semibold"/>
              </a:rPr>
              <a:t>7</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08</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09</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10</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13</a:t>
            </a:r>
            <a:endParaRPr kumimoji="0" lang="en-US" sz="2000" b="0" i="0" u="none" strike="noStrike" kern="1200" cap="none" spc="-50" normalizeH="0" baseline="0" noProof="0" dirty="0">
              <a:ln>
                <a:noFill/>
              </a:ln>
              <a:solidFill>
                <a:srgbClr val="0078D3"/>
              </a:solidFill>
              <a:effectLst/>
              <a:uLnTx/>
              <a:uFillTx/>
              <a:latin typeface="Segoe UI Semibold"/>
              <a:ea typeface="+mn-ea"/>
              <a:cs typeface="+mn-cs"/>
            </a:endParaRPr>
          </a:p>
        </p:txBody>
      </p:sp>
    </p:spTree>
    <p:extLst>
      <p:ext uri="{BB962C8B-B14F-4D97-AF65-F5344CB8AC3E}">
        <p14:creationId xmlns:p14="http://schemas.microsoft.com/office/powerpoint/2010/main" val="23157926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dirty="0"/>
              <a:t>Demo: Discover servers</a:t>
            </a:r>
          </a:p>
        </p:txBody>
      </p:sp>
    </p:spTree>
    <p:extLst>
      <p:ext uri="{BB962C8B-B14F-4D97-AF65-F5344CB8AC3E}">
        <p14:creationId xmlns:p14="http://schemas.microsoft.com/office/powerpoint/2010/main" val="54257502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312591"/>
            <a:ext cx="2817939" cy="1272336"/>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Disks attached to SCSI, IDE, SATA controllers</a:t>
            </a:r>
          </a:p>
          <a:p>
            <a:pPr defTabSz="914191"/>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312591"/>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55893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Windows servers</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Local or domain joined account </a:t>
            </a:r>
          </a:p>
        </p:txBody>
      </p:sp>
      <p:sp>
        <p:nvSpPr>
          <p:cNvPr id="29" name="TextBox 28">
            <a:extLst>
              <a:ext uri="{FF2B5EF4-FFF2-40B4-BE49-F238E27FC236}">
                <a16:creationId xmlns:a16="http://schemas.microsoft.com/office/drawing/2014/main" id="{C82E0A89-8B5A-4144-AFBD-1CE06B960285}"/>
              </a:ext>
            </a:extLst>
          </p:cNvPr>
          <p:cNvSpPr txBox="1"/>
          <p:nvPr/>
        </p:nvSpPr>
        <p:spPr>
          <a:xfrm>
            <a:off x="8572350" y="3027567"/>
            <a:ext cx="2817939" cy="774379"/>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Linux servers</a:t>
            </a:r>
          </a:p>
          <a:p>
            <a:pPr marL="180975" indent="-169863" defTabSz="914191">
              <a:buFont typeface="Arial" panose="020B0604020202020204" pitchFamily="34" charset="0"/>
              <a:buChar char="•"/>
              <a:defRPr/>
            </a:pPr>
            <a:r>
              <a:rPr lang="en-US" sz="1400">
                <a:solidFill>
                  <a:schemeClr val="bg1"/>
                </a:solidFill>
                <a:cs typeface="Segoe UI Semilight" panose="020B0402040204020203" pitchFamily="34" charset="0"/>
              </a:rPr>
              <a:t>An account with root permissions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312591"/>
            <a:ext cx="2817939" cy="55893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Discovery: Supported versions &amp; pre-requisites</a:t>
            </a:r>
          </a:p>
        </p:txBody>
      </p:sp>
    </p:spTree>
    <p:extLst>
      <p:ext uri="{BB962C8B-B14F-4D97-AF65-F5344CB8AC3E}">
        <p14:creationId xmlns:p14="http://schemas.microsoft.com/office/powerpoint/2010/main" val="36096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3897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3963645"/>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055131"/>
            <a:ext cx="1353343" cy="20056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17208" y="2329035"/>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4147866867"/>
              </p:ext>
            </p:extLst>
          </p:nvPr>
        </p:nvGraphicFramePr>
        <p:xfrm>
          <a:off x="5329260" y="4050046"/>
          <a:ext cx="6576521" cy="2310137"/>
        </p:xfrm>
        <a:graphic>
          <a:graphicData uri="http://schemas.openxmlformats.org/drawingml/2006/table">
            <a:tbl>
              <a:tblPr firstRow="1" bandRow="1">
                <a:tableStyleId>{FABFCF23-3B69-468F-B69F-88F6DE6A72F2}</a:tableStyleId>
              </a:tblPr>
              <a:tblGrid>
                <a:gridCol w="2429747">
                  <a:extLst>
                    <a:ext uri="{9D8B030D-6E8A-4147-A177-3AD203B41FA5}">
                      <a16:colId xmlns:a16="http://schemas.microsoft.com/office/drawing/2014/main" val="2875081745"/>
                    </a:ext>
                  </a:extLst>
                </a:gridCol>
                <a:gridCol w="4146774">
                  <a:extLst>
                    <a:ext uri="{9D8B030D-6E8A-4147-A177-3AD203B41FA5}">
                      <a16:colId xmlns:a16="http://schemas.microsoft.com/office/drawing/2014/main" val="1574648769"/>
                    </a:ext>
                  </a:extLst>
                </a:gridCol>
              </a:tblGrid>
              <a:tr h="275796">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vSphere API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Purpose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77103">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Login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connection to vCenter/</a:t>
                      </a: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ESXi</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RetrieveServiceContent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vSphere management client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RetrievePropertiesEx</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259883">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ContinueRetrievePropertiesEx</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QueryDvsConfigTarget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Gets Distributed Virtual PortGroupInfo on vSphere /ESX host.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CreateContainerView</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the entities from the vCenter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75506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QueryPerfCounterByLevel</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counter information for given levels for vCenter server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8641469"/>
                  </a:ext>
                </a:extLst>
              </a:tr>
              <a:tr h="238995">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QueryPerf</a:t>
                      </a: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Performance data points.</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a:solidFill>
                  <a:schemeClr val="accent4"/>
                </a:solidFill>
                <a:latin typeface="Segoe UI"/>
              </a:rPr>
              <a:t>vSphere APIs, TCP 443</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46266" y="2944627"/>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spTree>
    <p:extLst>
      <p:ext uri="{BB962C8B-B14F-4D97-AF65-F5344CB8AC3E}">
        <p14:creationId xmlns:p14="http://schemas.microsoft.com/office/powerpoint/2010/main" val="36025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Hyper-V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Hyper-V</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err="1">
                <a:solidFill>
                  <a:schemeClr val="accent4"/>
                </a:solidFill>
              </a:rPr>
              <a:t>WinRM</a:t>
            </a:r>
            <a:r>
              <a:rPr lang="en-US" sz="1122" i="1" kern="0">
                <a:solidFill>
                  <a:schemeClr val="accent4"/>
                </a:solidFill>
              </a:rPr>
              <a:t> 5985</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2" name="Group 1">
            <a:extLst>
              <a:ext uri="{FF2B5EF4-FFF2-40B4-BE49-F238E27FC236}">
                <a16:creationId xmlns:a16="http://schemas.microsoft.com/office/drawing/2014/main" id="{6EEA0990-0FDA-DA40-8668-95CF42849D8B}"/>
              </a:ext>
            </a:extLst>
          </p:cNvPr>
          <p:cNvGrpSpPr/>
          <p:nvPr/>
        </p:nvGrpSpPr>
        <p:grpSpPr>
          <a:xfrm>
            <a:off x="1017226" y="2185377"/>
            <a:ext cx="959830" cy="651401"/>
            <a:chOff x="3919035" y="4292855"/>
            <a:chExt cx="959830" cy="651401"/>
          </a:xfrm>
        </p:grpSpPr>
        <p:pic>
          <p:nvPicPr>
            <p:cNvPr id="67" name="Picture 66">
              <a:extLst>
                <a:ext uri="{FF2B5EF4-FFF2-40B4-BE49-F238E27FC236}">
                  <a16:creationId xmlns:a16="http://schemas.microsoft.com/office/drawing/2014/main" id="{58DB888A-2981-4A49-859C-500B4D7A0610}"/>
                </a:ext>
              </a:extLst>
            </p:cNvPr>
            <p:cNvPicPr>
              <a:picLocks noChangeAspect="1"/>
            </p:cNvPicPr>
            <p:nvPr/>
          </p:nvPicPr>
          <p:blipFill>
            <a:blip r:embed="rId8"/>
            <a:stretch>
              <a:fillRect/>
            </a:stretch>
          </p:blipFill>
          <p:spPr>
            <a:xfrm>
              <a:off x="3919035" y="4292855"/>
              <a:ext cx="263105" cy="651401"/>
            </a:xfrm>
            <a:prstGeom prst="rect">
              <a:avLst/>
            </a:prstGeom>
          </p:spPr>
        </p:pic>
        <p:pic>
          <p:nvPicPr>
            <p:cNvPr id="68" name="Picture 67">
              <a:extLst>
                <a:ext uri="{FF2B5EF4-FFF2-40B4-BE49-F238E27FC236}">
                  <a16:creationId xmlns:a16="http://schemas.microsoft.com/office/drawing/2014/main" id="{C66B0D9C-8450-A74E-B757-E136FEF6F2C8}"/>
                </a:ext>
              </a:extLst>
            </p:cNvPr>
            <p:cNvPicPr>
              <a:picLocks noChangeAspect="1"/>
            </p:cNvPicPr>
            <p:nvPr/>
          </p:nvPicPr>
          <p:blipFill>
            <a:blip r:embed="rId8"/>
            <a:stretch>
              <a:fillRect/>
            </a:stretch>
          </p:blipFill>
          <p:spPr>
            <a:xfrm>
              <a:off x="4267398" y="4292855"/>
              <a:ext cx="263105" cy="651401"/>
            </a:xfrm>
            <a:prstGeom prst="rect">
              <a:avLst/>
            </a:prstGeom>
          </p:spPr>
        </p:pic>
        <p:pic>
          <p:nvPicPr>
            <p:cNvPr id="69" name="Picture 68">
              <a:extLst>
                <a:ext uri="{FF2B5EF4-FFF2-40B4-BE49-F238E27FC236}">
                  <a16:creationId xmlns:a16="http://schemas.microsoft.com/office/drawing/2014/main" id="{60A7EBCF-BA18-AA40-B58A-834BD1B076E8}"/>
                </a:ext>
              </a:extLst>
            </p:cNvPr>
            <p:cNvPicPr>
              <a:picLocks noChangeAspect="1"/>
            </p:cNvPicPr>
            <p:nvPr/>
          </p:nvPicPr>
          <p:blipFill>
            <a:blip r:embed="rId8"/>
            <a:stretch>
              <a:fillRect/>
            </a:stretch>
          </p:blipFill>
          <p:spPr>
            <a:xfrm>
              <a:off x="4615760" y="4292855"/>
              <a:ext cx="263105" cy="651401"/>
            </a:xfrm>
            <a:prstGeom prst="rect">
              <a:avLst/>
            </a:prstGeom>
          </p:spPr>
        </p:pic>
      </p:grpSp>
      <p:grpSp>
        <p:nvGrpSpPr>
          <p:cNvPr id="3" name="Group 2">
            <a:extLst>
              <a:ext uri="{FF2B5EF4-FFF2-40B4-BE49-F238E27FC236}">
                <a16:creationId xmlns:a16="http://schemas.microsoft.com/office/drawing/2014/main" id="{510D714D-183A-E04C-9701-176F864CAAC6}"/>
              </a:ext>
            </a:extLst>
          </p:cNvPr>
          <p:cNvGrpSpPr/>
          <p:nvPr/>
        </p:nvGrpSpPr>
        <p:grpSpPr>
          <a:xfrm>
            <a:off x="1003345" y="4346953"/>
            <a:ext cx="606442" cy="1107993"/>
            <a:chOff x="1003345" y="4267719"/>
            <a:chExt cx="606442" cy="1107993"/>
          </a:xfrm>
        </p:grpSpPr>
        <p:pic>
          <p:nvPicPr>
            <p:cNvPr id="56" name="Picture 55">
              <a:extLst>
                <a:ext uri="{FF2B5EF4-FFF2-40B4-BE49-F238E27FC236}">
                  <a16:creationId xmlns:a16="http://schemas.microsoft.com/office/drawing/2014/main" id="{3FED9C74-9DFD-3A47-8C08-4933380AFA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70" name="Picture 69">
              <a:extLst>
                <a:ext uri="{FF2B5EF4-FFF2-40B4-BE49-F238E27FC236}">
                  <a16:creationId xmlns:a16="http://schemas.microsoft.com/office/drawing/2014/main" id="{6DC4699D-816B-FD4F-BBDE-824C39A3451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71" name="Picture 70">
              <a:extLst>
                <a:ext uri="{FF2B5EF4-FFF2-40B4-BE49-F238E27FC236}">
                  <a16:creationId xmlns:a16="http://schemas.microsoft.com/office/drawing/2014/main" id="{E348D7BB-79D8-1A41-BBEE-F4CD37B7DA4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72" name="Picture 71">
              <a:extLst>
                <a:ext uri="{FF2B5EF4-FFF2-40B4-BE49-F238E27FC236}">
                  <a16:creationId xmlns:a16="http://schemas.microsoft.com/office/drawing/2014/main" id="{4E34B555-AFF2-F449-8AEC-D9614D58939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73" name="Picture 72">
              <a:extLst>
                <a:ext uri="{FF2B5EF4-FFF2-40B4-BE49-F238E27FC236}">
                  <a16:creationId xmlns:a16="http://schemas.microsoft.com/office/drawing/2014/main" id="{9E1A628B-1001-F44A-B535-B2952106CC4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75" name="Picture 74">
              <a:extLst>
                <a:ext uri="{FF2B5EF4-FFF2-40B4-BE49-F238E27FC236}">
                  <a16:creationId xmlns:a16="http://schemas.microsoft.com/office/drawing/2014/main" id="{698F654B-4639-AB49-BE08-B12ACA79E65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58" name="Picture 57">
              <a:extLst>
                <a:ext uri="{FF2B5EF4-FFF2-40B4-BE49-F238E27FC236}">
                  <a16:creationId xmlns:a16="http://schemas.microsoft.com/office/drawing/2014/main" id="{DC27BCEB-14C4-C547-B3A3-9A522F2AEA9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59" name="Picture 58">
              <a:extLst>
                <a:ext uri="{FF2B5EF4-FFF2-40B4-BE49-F238E27FC236}">
                  <a16:creationId xmlns:a16="http://schemas.microsoft.com/office/drawing/2014/main" id="{03C79042-FAA8-1B4E-A520-EF2D4A482D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78" name="Triangle 77">
            <a:extLst>
              <a:ext uri="{FF2B5EF4-FFF2-40B4-BE49-F238E27FC236}">
                <a16:creationId xmlns:a16="http://schemas.microsoft.com/office/drawing/2014/main" id="{642D550E-99C5-A741-B9D7-5F9211EAAE29}"/>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Left Brace 78">
            <a:extLst>
              <a:ext uri="{FF2B5EF4-FFF2-40B4-BE49-F238E27FC236}">
                <a16:creationId xmlns:a16="http://schemas.microsoft.com/office/drawing/2014/main" id="{F95545C6-5741-D643-9A7A-43BA01CCC1CB}"/>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0" name="TextBox 79">
            <a:extLst>
              <a:ext uri="{FF2B5EF4-FFF2-40B4-BE49-F238E27FC236}">
                <a16:creationId xmlns:a16="http://schemas.microsoft.com/office/drawing/2014/main" id="{FDFB3E6E-A63E-6045-BB84-4A88838707D3}"/>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82" name="TextBox 81">
            <a:extLst>
              <a:ext uri="{FF2B5EF4-FFF2-40B4-BE49-F238E27FC236}">
                <a16:creationId xmlns:a16="http://schemas.microsoft.com/office/drawing/2014/main" id="{4AD3AF55-8EC2-3040-880C-B927759289E7}"/>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89" name="Picture 4">
            <a:extLst>
              <a:ext uri="{FF2B5EF4-FFF2-40B4-BE49-F238E27FC236}">
                <a16:creationId xmlns:a16="http://schemas.microsoft.com/office/drawing/2014/main" id="{C5FCDA9D-9CEB-F04F-8826-6A7D681FCFDD}"/>
              </a:ext>
            </a:extLst>
          </p:cNvPr>
          <p:cNvPicPr>
            <a:picLocks noChangeAspect="1" noChangeArrowheads="1"/>
          </p:cNvPicPr>
          <p:nvPr/>
        </p:nvPicPr>
        <p:blipFill>
          <a:blip r:embed="rId10"/>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8958D69-AC10-A742-951D-3359965E9D5C}"/>
              </a:ext>
            </a:extLst>
          </p:cNvPr>
          <p:cNvGrpSpPr/>
          <p:nvPr/>
        </p:nvGrpSpPr>
        <p:grpSpPr>
          <a:xfrm>
            <a:off x="2232636" y="4434082"/>
            <a:ext cx="451312" cy="428671"/>
            <a:chOff x="6199486" y="4329361"/>
            <a:chExt cx="589482" cy="559910"/>
          </a:xfrm>
        </p:grpSpPr>
        <p:sp>
          <p:nvSpPr>
            <p:cNvPr id="6" name="Oval 5">
              <a:extLst>
                <a:ext uri="{FF2B5EF4-FFF2-40B4-BE49-F238E27FC236}">
                  <a16:creationId xmlns:a16="http://schemas.microsoft.com/office/drawing/2014/main" id="{9200CFBE-D80F-EC4B-A0D4-76910E90CCF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Stored Data 6">
              <a:extLst>
                <a:ext uri="{FF2B5EF4-FFF2-40B4-BE49-F238E27FC236}">
                  <a16:creationId xmlns:a16="http://schemas.microsoft.com/office/drawing/2014/main" id="{22E4F1A3-1F85-7C49-B9B8-D4CE07C79390}"/>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4E43CBDA-42D2-4945-8F98-85F3F0989415}"/>
              </a:ext>
            </a:extLst>
          </p:cNvPr>
          <p:cNvGrpSpPr/>
          <p:nvPr/>
        </p:nvGrpSpPr>
        <p:grpSpPr>
          <a:xfrm>
            <a:off x="2232636" y="5025355"/>
            <a:ext cx="451312" cy="428671"/>
            <a:chOff x="6199486" y="4329361"/>
            <a:chExt cx="589482" cy="559910"/>
          </a:xfrm>
        </p:grpSpPr>
        <p:sp>
          <p:nvSpPr>
            <p:cNvPr id="108" name="Oval 107">
              <a:extLst>
                <a:ext uri="{FF2B5EF4-FFF2-40B4-BE49-F238E27FC236}">
                  <a16:creationId xmlns:a16="http://schemas.microsoft.com/office/drawing/2014/main" id="{00362B5F-5396-5847-99C9-6A7B97CD1C3B}"/>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Stored Data 112">
              <a:extLst>
                <a:ext uri="{FF2B5EF4-FFF2-40B4-BE49-F238E27FC236}">
                  <a16:creationId xmlns:a16="http://schemas.microsoft.com/office/drawing/2014/main" id="{C9E0F3A0-2A2B-F94F-91DD-AC50449828E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77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525"/>
            <a:ext cx="11887200" cy="492443"/>
          </a:xfrm>
        </p:spPr>
        <p:txBody>
          <a:bodyPr/>
          <a:lstStyle/>
          <a:p>
            <a:r>
              <a:rPr lang="en-US"/>
              <a:t>For physical servers &amp; servers from other clouds (AWS, GCP)</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2899" y="5513094"/>
            <a:ext cx="289378" cy="255765"/>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9274" y="5189463"/>
            <a:ext cx="289378" cy="255765"/>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2747" y="4872675"/>
            <a:ext cx="289378" cy="255765"/>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5035" y="4546125"/>
            <a:ext cx="289378" cy="255765"/>
          </a:xfrm>
          <a:prstGeom prst="rect">
            <a:avLst/>
          </a:prstGeom>
        </p:spPr>
      </p:pic>
      <p:grpSp>
        <p:nvGrpSpPr>
          <p:cNvPr id="3" name="Group 2">
            <a:extLst>
              <a:ext uri="{FF2B5EF4-FFF2-40B4-BE49-F238E27FC236}">
                <a16:creationId xmlns:a16="http://schemas.microsoft.com/office/drawing/2014/main" id="{CE517B8C-0024-5B40-83BB-E022743C968A}"/>
              </a:ext>
            </a:extLst>
          </p:cNvPr>
          <p:cNvGrpSpPr/>
          <p:nvPr/>
        </p:nvGrpSpPr>
        <p:grpSpPr>
          <a:xfrm>
            <a:off x="1657306" y="4532271"/>
            <a:ext cx="887481" cy="1226676"/>
            <a:chOff x="1899742" y="4433892"/>
            <a:chExt cx="887481" cy="1226676"/>
          </a:xfrm>
        </p:grpSpPr>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9742" y="5404803"/>
              <a:ext cx="289378" cy="255765"/>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116" y="5081170"/>
              <a:ext cx="289378" cy="255765"/>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9588" y="4764382"/>
              <a:ext cx="289378" cy="255765"/>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1877" y="4437833"/>
              <a:ext cx="289378" cy="255765"/>
            </a:xfrm>
            <a:prstGeom prst="rect">
              <a:avLst/>
            </a:prstGeom>
          </p:spPr>
        </p:pic>
        <p:grpSp>
          <p:nvGrpSpPr>
            <p:cNvPr id="2" name="Group 1">
              <a:extLst>
                <a:ext uri="{FF2B5EF4-FFF2-40B4-BE49-F238E27FC236}">
                  <a16:creationId xmlns:a16="http://schemas.microsoft.com/office/drawing/2014/main" id="{84FBB54C-EC7B-5C4D-B5D8-6336F5D2845C}"/>
                </a:ext>
              </a:extLst>
            </p:cNvPr>
            <p:cNvGrpSpPr/>
            <p:nvPr/>
          </p:nvGrpSpPr>
          <p:grpSpPr>
            <a:xfrm>
              <a:off x="2485709" y="4433892"/>
              <a:ext cx="301514" cy="1222735"/>
              <a:chOff x="2794087" y="4433892"/>
              <a:chExt cx="301514" cy="1222735"/>
            </a:xfrm>
          </p:grpSpPr>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4087" y="5400862"/>
                <a:ext cx="289378" cy="255765"/>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0463" y="5077231"/>
                <a:ext cx="289378" cy="255765"/>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3934" y="4760443"/>
                <a:ext cx="289378" cy="255765"/>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6223" y="4433892"/>
                <a:ext cx="289378" cy="255765"/>
              </a:xfrm>
              <a:prstGeom prst="rect">
                <a:avLst/>
              </a:prstGeom>
            </p:spPr>
          </p:pic>
        </p:grpSp>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650533" y="3963645"/>
            <a:ext cx="2357375" cy="437684"/>
          </a:xfrm>
          <a:prstGeom prst="rect">
            <a:avLst/>
          </a:prstGeom>
          <a:noFill/>
        </p:spPr>
        <p:txBody>
          <a:bodyPr wrap="square" rtlCol="0">
            <a:spAutoFit/>
          </a:bodyPr>
          <a:lstStyle/>
          <a:p>
            <a:pPr algn="ctr" defTabSz="932418">
              <a:defRPr/>
            </a:pPr>
            <a:r>
              <a:rPr lang="en-US" sz="1122" kern="0">
                <a:solidFill>
                  <a:prstClr val="black"/>
                </a:solidFill>
                <a:latin typeface="+mj-lt"/>
              </a:rPr>
              <a:t>Physical servers/ AWS VM/GCP VMs/VMs in other clouds</a:t>
            </a:r>
          </a:p>
        </p:txBody>
      </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59602" y="1788115"/>
            <a:ext cx="1957632"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physical servers</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695567777"/>
              </p:ext>
            </p:extLst>
          </p:nvPr>
        </p:nvGraphicFramePr>
        <p:xfrm>
          <a:off x="5329260" y="4050046"/>
          <a:ext cx="6576521" cy="234146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discovery</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(if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is not present)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r h="748772">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cap_dac_override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cap_fowner,cap_fsetid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cap_setuid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cap_setpcap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cap_net_bind_service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cap_sys_chroot</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cap_sys_resource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cap_audit_control</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cap_setfcap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lvm</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2573093"/>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dmidecode</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57411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chmod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a+r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/sys/class/</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/id/</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product_uuid</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732220"/>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2844114" cy="265009"/>
          </a:xfrm>
          <a:prstGeom prst="rect">
            <a:avLst/>
          </a:prstGeom>
          <a:noFill/>
        </p:spPr>
        <p:txBody>
          <a:bodyPr wrap="square" rtlCol="0">
            <a:spAutoFit/>
          </a:bodyPr>
          <a:lstStyle/>
          <a:p>
            <a:pPr defTabSz="932418">
              <a:defRPr/>
            </a:pPr>
            <a:r>
              <a:rPr lang="en-US" sz="1122" i="1" kern="0">
                <a:solidFill>
                  <a:schemeClr val="accent4"/>
                </a:solidFill>
              </a:rPr>
              <a:t>Windows (</a:t>
            </a:r>
            <a:r>
              <a:rPr lang="en-US" sz="1122" i="1" kern="0" err="1">
                <a:solidFill>
                  <a:schemeClr val="accent4"/>
                </a:solidFill>
              </a:rPr>
              <a:t>WinRM</a:t>
            </a:r>
            <a:r>
              <a:rPr lang="en-US" sz="1122" i="1" kern="0">
                <a:solidFill>
                  <a:schemeClr val="accent4"/>
                </a:solidFill>
              </a:rPr>
              <a:t> 5985) Linux ( SSH 22)</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813325"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Physical servers</a:t>
            </a:r>
          </a:p>
        </p:txBody>
      </p:sp>
      <p:pic>
        <p:nvPicPr>
          <p:cNvPr id="58" name="Picture 57">
            <a:extLst>
              <a:ext uri="{FF2B5EF4-FFF2-40B4-BE49-F238E27FC236}">
                <a16:creationId xmlns:a16="http://schemas.microsoft.com/office/drawing/2014/main" id="{E18513C3-4821-6D4E-954D-A7B6AE6F6EBF}"/>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598816" y="5985155"/>
            <a:ext cx="406357" cy="406357"/>
          </a:xfrm>
          <a:prstGeom prst="rect">
            <a:avLst/>
          </a:prstGeom>
        </p:spPr>
      </p:pic>
      <p:grpSp>
        <p:nvGrpSpPr>
          <p:cNvPr id="61" name="Group 60">
            <a:extLst>
              <a:ext uri="{FF2B5EF4-FFF2-40B4-BE49-F238E27FC236}">
                <a16:creationId xmlns:a16="http://schemas.microsoft.com/office/drawing/2014/main" id="{AFE307E5-9371-EA45-AA2D-8E2FBFE86447}"/>
              </a:ext>
            </a:extLst>
          </p:cNvPr>
          <p:cNvGrpSpPr/>
          <p:nvPr/>
        </p:nvGrpSpPr>
        <p:grpSpPr>
          <a:xfrm>
            <a:off x="465138" y="5656601"/>
            <a:ext cx="3364440" cy="1094466"/>
            <a:chOff x="2175771" y="5308284"/>
            <a:chExt cx="3299239" cy="1073254"/>
          </a:xfrm>
        </p:grpSpPr>
        <p:pic>
          <p:nvPicPr>
            <p:cNvPr id="63" name="Picture 6" descr="Image result for aws transparent icon">
              <a:extLst>
                <a:ext uri="{FF2B5EF4-FFF2-40B4-BE49-F238E27FC236}">
                  <a16:creationId xmlns:a16="http://schemas.microsoft.com/office/drawing/2014/main" id="{4A94B9B0-0E4B-FC4F-8871-25F037704DE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813D08CA-0191-3E49-B388-8961196FEC3E}"/>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3863516"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66">
            <a:extLst>
              <a:ext uri="{FF2B5EF4-FFF2-40B4-BE49-F238E27FC236}">
                <a16:creationId xmlns:a16="http://schemas.microsoft.com/office/drawing/2014/main" id="{C87D0E82-F4AC-1044-BB40-2E447F271C03}"/>
              </a:ext>
            </a:extLst>
          </p:cNvPr>
          <p:cNvPicPr>
            <a:picLocks noChangeAspect="1"/>
          </p:cNvPicPr>
          <p:nvPr/>
        </p:nvPicPr>
        <p:blipFill>
          <a:blip r:embed="rId5"/>
          <a:stretch>
            <a:fillRect/>
          </a:stretch>
        </p:blipFill>
        <p:spPr>
          <a:xfrm>
            <a:off x="1339319" y="2265379"/>
            <a:ext cx="684256" cy="604776"/>
          </a:xfrm>
          <a:prstGeom prst="rect">
            <a:avLst/>
          </a:prstGeom>
        </p:spPr>
      </p:pic>
    </p:spTree>
    <p:extLst>
      <p:ext uri="{BB962C8B-B14F-4D97-AF65-F5344CB8AC3E}">
        <p14:creationId xmlns:p14="http://schemas.microsoft.com/office/powerpoint/2010/main" val="18516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232358438"/>
              </p:ext>
            </p:extLst>
          </p:nvPr>
        </p:nvGraphicFramePr>
        <p:xfrm>
          <a:off x="465138" y="1683561"/>
          <a:ext cx="11422062" cy="4530425"/>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67076">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Configuration data</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Performance data</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40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Polling interval</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Collected every 30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Differential sent to Azure every 30 mins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every 20 secs. (VMware); 30 secs </a:t>
                      </a:r>
                      <a:b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(Hyper-V); 5 mins. (physical servers)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Aggregated every 10 mins. based on peak value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Peak points transmitted to Azure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dirty="0">
                          <a:solidFill>
                            <a:schemeClr val="accent2"/>
                          </a:solidFill>
                          <a:latin typeface="+mn-lt"/>
                          <a:ea typeface="+mn-ea"/>
                          <a:cs typeface="Segoe UI Semilight" panose="020B0402040204020203" pitchFamily="34" charset="0"/>
                        </a:rPr>
                        <a:t>Azure Cosmos DB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Azure Data Explorer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214">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3 days post VM removal from discovery</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Migrate project deletion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Auto-deletion after 30 days;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sooner if Azure Migrate project is deleted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Discovery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dirty="0">
                          <a:solidFill>
                            <a:schemeClr val="accent2"/>
                          </a:solidFill>
                          <a:latin typeface="+mn-lt"/>
                          <a:ea typeface="+mn-ea"/>
                          <a:cs typeface="Segoe UI Semilight" panose="020B0402040204020203" pitchFamily="34" charset="0"/>
                        </a:rPr>
                        <a:t>Collector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6" name="Text Placeholder 5">
            <a:extLst>
              <a:ext uri="{FF2B5EF4-FFF2-40B4-BE49-F238E27FC236}">
                <a16:creationId xmlns:a16="http://schemas.microsoft.com/office/drawing/2014/main" id="{A6ABE952-D4CF-5F49-8F37-14070AED2A32}"/>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5" name="Title 4">
            <a:extLst>
              <a:ext uri="{FF2B5EF4-FFF2-40B4-BE49-F238E27FC236}">
                <a16:creationId xmlns:a16="http://schemas.microsoft.com/office/drawing/2014/main" id="{A07C093E-2626-0140-BDA5-AB04A377C3A5}"/>
              </a:ext>
            </a:extLst>
          </p:cNvPr>
          <p:cNvSpPr>
            <a:spLocks noGrp="1"/>
          </p:cNvSpPr>
          <p:nvPr>
            <p:ph type="title"/>
          </p:nvPr>
        </p:nvSpPr>
        <p:spPr>
          <a:xfrm>
            <a:off x="465138" y="441332"/>
            <a:ext cx="11530584" cy="830020"/>
          </a:xfrm>
        </p:spPr>
        <p:txBody>
          <a:bodyPr/>
          <a:lstStyle/>
          <a:p>
            <a:r>
              <a:rPr lang="en-US"/>
              <a:t>Discovery: Data management</a:t>
            </a:r>
          </a:p>
        </p:txBody>
      </p:sp>
    </p:spTree>
    <p:extLst>
      <p:ext uri="{BB962C8B-B14F-4D97-AF65-F5344CB8AC3E}">
        <p14:creationId xmlns:p14="http://schemas.microsoft.com/office/powerpoint/2010/main" val="362644598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535010" y="-47430"/>
            <a:ext cx="5984589" cy="6993533"/>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961" y="1651949"/>
            <a:ext cx="2112330" cy="2110711"/>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5394" y="2845636"/>
            <a:ext cx="926856" cy="926856"/>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2448" y="1269486"/>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a:latin typeface="Segoe UI"/>
            </a:endParaRPr>
          </a:p>
        </p:txBody>
      </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3017103" y="4043108"/>
            <a:ext cx="587327" cy="657223"/>
            <a:chOff x="1367" y="2230"/>
            <a:chExt cx="56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367" y="2230"/>
              <a:ext cx="56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grpSp>
        <p:nvGrpSpPr>
          <p:cNvPr id="10" name="Group 9">
            <a:extLst>
              <a:ext uri="{FF2B5EF4-FFF2-40B4-BE49-F238E27FC236}">
                <a16:creationId xmlns:a16="http://schemas.microsoft.com/office/drawing/2014/main" id="{3A2F3AFF-969B-4337-9587-7ECD884B776F}"/>
              </a:ext>
            </a:extLst>
          </p:cNvPr>
          <p:cNvGrpSpPr/>
          <p:nvPr/>
        </p:nvGrpSpPr>
        <p:grpSpPr>
          <a:xfrm>
            <a:off x="4026239" y="1990540"/>
            <a:ext cx="2117966" cy="1648357"/>
            <a:chOff x="3946787" y="1951688"/>
            <a:chExt cx="2076626" cy="1616183"/>
          </a:xfrm>
        </p:grpSpPr>
        <p:grpSp>
          <p:nvGrpSpPr>
            <p:cNvPr id="28" name="Group 27">
              <a:extLst>
                <a:ext uri="{FF2B5EF4-FFF2-40B4-BE49-F238E27FC236}">
                  <a16:creationId xmlns:a16="http://schemas.microsoft.com/office/drawing/2014/main" id="{08DBA7F2-F83A-43D5-B537-C515C0DFED03}"/>
                </a:ext>
              </a:extLst>
            </p:cNvPr>
            <p:cNvGrpSpPr/>
            <p:nvPr/>
          </p:nvGrpSpPr>
          <p:grpSpPr>
            <a:xfrm>
              <a:off x="4790855" y="2861969"/>
              <a:ext cx="764991" cy="649499"/>
              <a:chOff x="8350849" y="2068438"/>
              <a:chExt cx="764991" cy="649499"/>
            </a:xfrm>
          </p:grpSpPr>
          <p:pic>
            <p:nvPicPr>
              <p:cNvPr id="29" name="Graphic 28">
                <a:extLst>
                  <a:ext uri="{FF2B5EF4-FFF2-40B4-BE49-F238E27FC236}">
                    <a16:creationId xmlns:a16="http://schemas.microsoft.com/office/drawing/2014/main" id="{52AD6C0A-85E8-42D2-9326-359483894A6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50849" y="2068438"/>
                <a:ext cx="649499" cy="649499"/>
              </a:xfrm>
              <a:prstGeom prst="rect">
                <a:avLst/>
              </a:prstGeom>
            </p:spPr>
          </p:pic>
          <p:pic>
            <p:nvPicPr>
              <p:cNvPr id="31" name="Picture 2" descr="Image result for sql database icon">
                <a:extLst>
                  <a:ext uri="{FF2B5EF4-FFF2-40B4-BE49-F238E27FC236}">
                    <a16:creationId xmlns:a16="http://schemas.microsoft.com/office/drawing/2014/main" id="{8A241D1D-F451-4D04-A820-8A40E2A8F9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Graphic 26">
              <a:extLst>
                <a:ext uri="{FF2B5EF4-FFF2-40B4-BE49-F238E27FC236}">
                  <a16:creationId xmlns:a16="http://schemas.microsoft.com/office/drawing/2014/main" id="{F9EBC312-D4EE-4F3E-BAF2-7D21213ABA2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946787" y="2770589"/>
              <a:ext cx="797282" cy="797282"/>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CBF27315-50A3-45C5-B7F2-89D0153F02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5062740" y="1951688"/>
              <a:ext cx="960673" cy="847055"/>
            </a:xfrm>
            <a:prstGeom prst="rect">
              <a:avLst/>
            </a:prstGeom>
          </p:spPr>
        </p:pic>
        <p:pic>
          <p:nvPicPr>
            <p:cNvPr id="7" name="Picture 6" descr="Icon&#10;&#10;Description automatically generated">
              <a:extLst>
                <a:ext uri="{FF2B5EF4-FFF2-40B4-BE49-F238E27FC236}">
                  <a16:creationId xmlns:a16="http://schemas.microsoft.com/office/drawing/2014/main" id="{BCED9CB4-7046-4D13-91BD-D90D5FA339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6847" y="1988325"/>
              <a:ext cx="1185167" cy="622213"/>
            </a:xfrm>
            <a:prstGeom prst="rect">
              <a:avLst/>
            </a:prstGeom>
          </p:spPr>
        </p:pic>
      </p:grpSp>
      <p:pic>
        <p:nvPicPr>
          <p:cNvPr id="52" name="Picture 4" descr="Image result for vmware icon transparent">
            <a:extLst>
              <a:ext uri="{FF2B5EF4-FFF2-40B4-BE49-F238E27FC236}">
                <a16:creationId xmlns:a16="http://schemas.microsoft.com/office/drawing/2014/main" id="{AF728CA1-55EF-435F-B875-6D74992C1A9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627244" y="5736808"/>
            <a:ext cx="1560987" cy="254474"/>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DA1B1C15-8F68-4BE6-AA0E-102EF948BD6F}"/>
              </a:ext>
            </a:extLst>
          </p:cNvPr>
          <p:cNvGrpSpPr/>
          <p:nvPr/>
        </p:nvGrpSpPr>
        <p:grpSpPr>
          <a:xfrm>
            <a:off x="2574215" y="4907930"/>
            <a:ext cx="1473101" cy="687904"/>
            <a:chOff x="4088714" y="4726727"/>
            <a:chExt cx="1473101" cy="687904"/>
          </a:xfrm>
        </p:grpSpPr>
        <p:grpSp>
          <p:nvGrpSpPr>
            <p:cNvPr id="44" name="Group 43">
              <a:extLst>
                <a:ext uri="{FF2B5EF4-FFF2-40B4-BE49-F238E27FC236}">
                  <a16:creationId xmlns:a16="http://schemas.microsoft.com/office/drawing/2014/main" id="{75602A3F-E4A9-4266-AD04-DEEAC0B50BAB}"/>
                </a:ext>
              </a:extLst>
            </p:cNvPr>
            <p:cNvGrpSpPr/>
            <p:nvPr/>
          </p:nvGrpSpPr>
          <p:grpSpPr>
            <a:xfrm>
              <a:off x="4088714" y="4726727"/>
              <a:ext cx="1473101" cy="687904"/>
              <a:chOff x="1550310" y="4804559"/>
              <a:chExt cx="1444552" cy="674573"/>
            </a:xfrm>
          </p:grpSpPr>
          <p:sp>
            <p:nvSpPr>
              <p:cNvPr id="49" name="Freeform 5">
                <a:extLst>
                  <a:ext uri="{FF2B5EF4-FFF2-40B4-BE49-F238E27FC236}">
                    <a16:creationId xmlns:a16="http://schemas.microsoft.com/office/drawing/2014/main" id="{C6709ACB-8E8F-404A-B805-6DB979790A2A}"/>
                  </a:ext>
                </a:extLst>
              </p:cNvPr>
              <p:cNvSpPr>
                <a:spLocks/>
              </p:cNvSpPr>
              <p:nvPr/>
            </p:nvSpPr>
            <p:spPr bwMode="auto">
              <a:xfrm>
                <a:off x="1671603" y="4900917"/>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nvGrpSpPr>
              <p:cNvPr id="46" name="Group 45">
                <a:extLst>
                  <a:ext uri="{FF2B5EF4-FFF2-40B4-BE49-F238E27FC236}">
                    <a16:creationId xmlns:a16="http://schemas.microsoft.com/office/drawing/2014/main" id="{F539B6A8-4325-4B90-B268-13A418735F3E}"/>
                  </a:ext>
                </a:extLst>
              </p:cNvPr>
              <p:cNvGrpSpPr/>
              <p:nvPr/>
            </p:nvGrpSpPr>
            <p:grpSpPr>
              <a:xfrm>
                <a:off x="1550310" y="4804559"/>
                <a:ext cx="1444552" cy="674573"/>
                <a:chOff x="1684590" y="4940747"/>
                <a:chExt cx="1444552" cy="674573"/>
              </a:xfrm>
            </p:grpSpPr>
            <p:pic>
              <p:nvPicPr>
                <p:cNvPr id="48" name="Picture 47">
                  <a:extLst>
                    <a:ext uri="{FF2B5EF4-FFF2-40B4-BE49-F238E27FC236}">
                      <a16:creationId xmlns:a16="http://schemas.microsoft.com/office/drawing/2014/main" id="{219F0611-BB07-4091-BA2E-F804F0A4C08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84590" y="4940747"/>
                  <a:ext cx="255418" cy="275064"/>
                </a:xfrm>
                <a:prstGeom prst="rect">
                  <a:avLst/>
                </a:prstGeom>
              </p:spPr>
            </p:pic>
            <p:sp>
              <p:nvSpPr>
                <p:cNvPr id="47" name="Freeform 5">
                  <a:extLst>
                    <a:ext uri="{FF2B5EF4-FFF2-40B4-BE49-F238E27FC236}">
                      <a16:creationId xmlns:a16="http://schemas.microsoft.com/office/drawing/2014/main" id="{3786E21C-CE59-416D-97B3-8B4F18D0BF3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pic>
          <p:nvPicPr>
            <p:cNvPr id="6" name="Graphic 5">
              <a:extLst>
                <a:ext uri="{FF2B5EF4-FFF2-40B4-BE49-F238E27FC236}">
                  <a16:creationId xmlns:a16="http://schemas.microsoft.com/office/drawing/2014/main" id="{27765135-3FF2-4898-AF0E-A5BF4A90AD3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5694" y="4866980"/>
              <a:ext cx="505784" cy="408876"/>
            </a:xfrm>
            <a:prstGeom prst="rect">
              <a:avLst/>
            </a:prstGeom>
          </p:spPr>
        </p:pic>
        <p:pic>
          <p:nvPicPr>
            <p:cNvPr id="12" name="Graphic 11">
              <a:extLst>
                <a:ext uri="{FF2B5EF4-FFF2-40B4-BE49-F238E27FC236}">
                  <a16:creationId xmlns:a16="http://schemas.microsoft.com/office/drawing/2014/main" id="{D46856B6-6503-4A68-978A-866E4CB6D8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79473" y="4858838"/>
              <a:ext cx="505784" cy="408876"/>
            </a:xfrm>
            <a:prstGeom prst="rect">
              <a:avLst/>
            </a:prstGeom>
          </p:spPr>
        </p:pic>
        <p:pic>
          <p:nvPicPr>
            <p:cNvPr id="26" name="Picture 25">
              <a:extLst>
                <a:ext uri="{FF2B5EF4-FFF2-40B4-BE49-F238E27FC236}">
                  <a16:creationId xmlns:a16="http://schemas.microsoft.com/office/drawing/2014/main" id="{B11F8C67-DF83-4738-A045-1711C55B3E4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62309" y="4726727"/>
              <a:ext cx="260466" cy="280500"/>
            </a:xfrm>
            <a:prstGeom prst="rect">
              <a:avLst/>
            </a:prstGeom>
          </p:spPr>
        </p:pic>
      </p:grpSp>
      <p:sp>
        <p:nvSpPr>
          <p:cNvPr id="60" name="Text Placeholder 4">
            <a:extLst>
              <a:ext uri="{FF2B5EF4-FFF2-40B4-BE49-F238E27FC236}">
                <a16:creationId xmlns:a16="http://schemas.microsoft.com/office/drawing/2014/main" id="{7917E1E3-A16C-47EA-BD16-7329121E005F}"/>
              </a:ext>
            </a:extLst>
          </p:cNvPr>
          <p:cNvSpPr txBox="1">
            <a:spLocks/>
          </p:cNvSpPr>
          <p:nvPr/>
        </p:nvSpPr>
        <p:spPr>
          <a:xfrm>
            <a:off x="7399364" y="1271150"/>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Deploy</a:t>
            </a:r>
            <a:r>
              <a:rPr lang="en-US" altLang="en-US" sz="2000">
                <a:solidFill>
                  <a:prstClr val="black"/>
                </a:solidFill>
                <a:latin typeface="Segoe UI (Body)"/>
                <a:cs typeface="Segoe UI" panose="020B0502040204020203" pitchFamily="34" charset="0"/>
              </a:rPr>
              <a:t> </a:t>
            </a:r>
            <a:r>
              <a:rPr lang="en-US" altLang="en-US" sz="2000">
                <a:gradFill>
                  <a:gsLst>
                    <a:gs pos="1250">
                      <a:prstClr val="black"/>
                    </a:gs>
                    <a:gs pos="100000">
                      <a:prstClr val="black"/>
                    </a:gs>
                  </a:gsLst>
                  <a:lin ang="5400000" scaled="0"/>
                </a:gradFill>
                <a:latin typeface="Segoe UI (Body)"/>
                <a:cs typeface="Segoe UI" panose="020B0502040204020203" pitchFamily="34" charset="0"/>
              </a:rPr>
              <a:t>and </a:t>
            </a:r>
            <a:r>
              <a:rPr lang="en-US" altLang="en-US" sz="2000">
                <a:solidFill>
                  <a:srgbClr val="0070C0"/>
                </a:solidFill>
                <a:latin typeface="Segoe UI (Body)"/>
                <a:cs typeface="Segoe UI" panose="020B0502040204020203" pitchFamily="34" charset="0"/>
              </a:rPr>
              <a:t>configure</a:t>
            </a:r>
            <a:r>
              <a:rPr lang="en-US" altLang="en-US" sz="2000">
                <a:gradFill>
                  <a:gsLst>
                    <a:gs pos="1250">
                      <a:prstClr val="black"/>
                    </a:gs>
                    <a:gs pos="100000">
                      <a:prstClr val="black"/>
                    </a:gs>
                  </a:gsLst>
                  <a:lin ang="5400000" scaled="0"/>
                </a:gradFill>
                <a:latin typeface="Segoe UI (Body)"/>
                <a:cs typeface="Segoe UI" panose="020B0502040204020203" pitchFamily="34" charset="0"/>
              </a:rPr>
              <a:t>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Appliance discovers servers and server configurations, and collects performance data (resource utilizations) </a:t>
            </a:r>
            <a:r>
              <a:rPr lang="en-US" altLang="en-US" sz="2000">
                <a:solidFill>
                  <a:schemeClr val="tx1"/>
                </a:solidFill>
                <a:latin typeface="+mn-lt"/>
                <a:cs typeface="Segoe UI" panose="020B0502040204020203" pitchFamily="34" charset="0"/>
              </a:rPr>
              <a:t>for Windows, Linux, </a:t>
            </a:r>
            <a:r>
              <a:rPr lang="en-US" altLang="en-US" sz="2000">
                <a:gradFill>
                  <a:gsLst>
                    <a:gs pos="1250">
                      <a:prstClr val="black"/>
                    </a:gs>
                    <a:gs pos="100000">
                      <a:prstClr val="black"/>
                    </a:gs>
                  </a:gsLst>
                  <a:lin ang="5400000" scaled="0"/>
                </a:gradFill>
                <a:latin typeface="+mn-lt"/>
                <a:cs typeface="Segoe UI" panose="020B0502040204020203" pitchFamily="34" charset="0"/>
              </a:rPr>
              <a:t>and SQL Server</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lvl="0" indent="0" defTabSz="932418" eaLnBrk="0" fontAlgn="base" hangingPunct="0">
              <a:spcBef>
                <a:spcPct val="0"/>
              </a:spcBef>
              <a:spcAft>
                <a:spcPct val="0"/>
              </a:spcAft>
              <a:buSzTx/>
              <a:buNone/>
            </a:pPr>
            <a:r>
              <a:rPr lang="en-US" altLang="en-US" sz="2000">
                <a:solidFill>
                  <a:srgbClr val="0078D3"/>
                </a:solidFill>
                <a:latin typeface="Segoe UI"/>
                <a:cs typeface="+mn-cs"/>
              </a:rPr>
              <a:t>Perform</a:t>
            </a:r>
            <a:r>
              <a:rPr lang="en-US" altLang="en-US" sz="2000">
                <a:solidFill>
                  <a:srgbClr val="000000"/>
                </a:solidFill>
                <a:latin typeface="Segoe UI"/>
                <a:cs typeface="+mn-cs"/>
              </a:rPr>
              <a:t> assessments to determine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Readiness for Azure SQL</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Recommended Azure SQL target</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Migration blockers and warnings</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Azure SQL configuration (SKU)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Estimated monthly cost</a:t>
            </a:r>
          </a:p>
        </p:txBody>
      </p:sp>
      <p:cxnSp>
        <p:nvCxnSpPr>
          <p:cNvPr id="61" name="Straight Connector 60">
            <a:extLst>
              <a:ext uri="{FF2B5EF4-FFF2-40B4-BE49-F238E27FC236}">
                <a16:creationId xmlns:a16="http://schemas.microsoft.com/office/drawing/2014/main" id="{C085C9CD-A818-4469-8EB0-1A875C850659}"/>
              </a:ext>
            </a:extLst>
          </p:cNvPr>
          <p:cNvCxnSpPr>
            <a:cxnSpLocks/>
          </p:cNvCxnSpPr>
          <p:nvPr/>
        </p:nvCxnSpPr>
        <p:spPr>
          <a:xfrm>
            <a:off x="7399364" y="245304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2" name="Straight Connector 61">
            <a:extLst>
              <a:ext uri="{FF2B5EF4-FFF2-40B4-BE49-F238E27FC236}">
                <a16:creationId xmlns:a16="http://schemas.microsoft.com/office/drawing/2014/main" id="{A0C3FF45-BCE0-42D4-9BC6-925B6F0E9863}"/>
              </a:ext>
            </a:extLst>
          </p:cNvPr>
          <p:cNvCxnSpPr>
            <a:cxnSpLocks/>
          </p:cNvCxnSpPr>
          <p:nvPr/>
        </p:nvCxnSpPr>
        <p:spPr>
          <a:xfrm>
            <a:off x="7446777" y="4453090"/>
            <a:ext cx="4684153" cy="0"/>
          </a:xfrm>
          <a:prstGeom prst="line">
            <a:avLst/>
          </a:prstGeom>
          <a:noFill/>
          <a:ln w="12700" cap="flat" cmpd="sng" algn="ctr">
            <a:solidFill>
              <a:schemeClr val="bg1">
                <a:lumMod val="75000"/>
              </a:schemeClr>
            </a:solidFill>
            <a:prstDash val="solid"/>
            <a:headEnd type="none"/>
            <a:tailEnd type="none"/>
          </a:ln>
          <a:effectLst/>
        </p:spPr>
      </p:cxnSp>
      <p:sp>
        <p:nvSpPr>
          <p:cNvPr id="63" name="Title 14">
            <a:extLst>
              <a:ext uri="{FF2B5EF4-FFF2-40B4-BE49-F238E27FC236}">
                <a16:creationId xmlns:a16="http://schemas.microsoft.com/office/drawing/2014/main" id="{E7399B4C-AE40-4965-A1F8-F29799025EE1}"/>
              </a:ext>
            </a:extLst>
          </p:cNvPr>
          <p:cNvSpPr>
            <a:spLocks noGrp="1"/>
          </p:cNvSpPr>
          <p:nvPr>
            <p:ph type="title"/>
          </p:nvPr>
        </p:nvSpPr>
        <p:spPr>
          <a:xfrm>
            <a:off x="465138" y="441332"/>
            <a:ext cx="11530584" cy="830020"/>
          </a:xfrm>
        </p:spPr>
        <p:txBody>
          <a:bodyPr/>
          <a:lstStyle/>
          <a:p>
            <a:r>
              <a:rPr lang="en-US"/>
              <a:t>SQL discovery: Process</a:t>
            </a:r>
          </a:p>
        </p:txBody>
      </p:sp>
    </p:spTree>
    <p:extLst>
      <p:ext uri="{BB962C8B-B14F-4D97-AF65-F5344CB8AC3E}">
        <p14:creationId xmlns:p14="http://schemas.microsoft.com/office/powerpoint/2010/main" val="81949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 calcmode="lin" valueType="num">
                                      <p:cBhvr additive="base">
                                        <p:cTn id="7"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 calcmode="lin" valueType="num">
                                      <p:cBhvr additive="base">
                                        <p:cTn id="17" dur="500" fill="hold"/>
                                        <p:tgtEl>
                                          <p:spTgt spid="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0">
                                            <p:txEl>
                                              <p:pRg st="4" end="4"/>
                                            </p:txEl>
                                          </p:spTgt>
                                        </p:tgtEl>
                                        <p:attrNameLst>
                                          <p:attrName>style.visibility</p:attrName>
                                        </p:attrNameLst>
                                      </p:cBhvr>
                                      <p:to>
                                        <p:strVal val="visible"/>
                                      </p:to>
                                    </p:set>
                                    <p:anim calcmode="lin" valueType="num">
                                      <p:cBhvr additive="base">
                                        <p:cTn id="31" dur="500" fill="hold"/>
                                        <p:tgtEl>
                                          <p:spTgt spid="6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0">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0">
                                            <p:txEl>
                                              <p:pRg st="5" end="5"/>
                                            </p:txEl>
                                          </p:spTgt>
                                        </p:tgtEl>
                                        <p:attrNameLst>
                                          <p:attrName>style.visibility</p:attrName>
                                        </p:attrNameLst>
                                      </p:cBhvr>
                                      <p:to>
                                        <p:strVal val="visible"/>
                                      </p:to>
                                    </p:set>
                                    <p:anim calcmode="lin" valueType="num">
                                      <p:cBhvr additive="base">
                                        <p:cTn id="35" dur="500" fill="hold"/>
                                        <p:tgtEl>
                                          <p:spTgt spid="6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0">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0">
                                            <p:txEl>
                                              <p:pRg st="6" end="6"/>
                                            </p:txEl>
                                          </p:spTgt>
                                        </p:tgtEl>
                                        <p:attrNameLst>
                                          <p:attrName>style.visibility</p:attrName>
                                        </p:attrNameLst>
                                      </p:cBhvr>
                                      <p:to>
                                        <p:strVal val="visible"/>
                                      </p:to>
                                    </p:set>
                                    <p:anim calcmode="lin" valueType="num">
                                      <p:cBhvr additive="base">
                                        <p:cTn id="39" dur="500" fill="hold"/>
                                        <p:tgtEl>
                                          <p:spTgt spid="60">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0">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0">
                                            <p:txEl>
                                              <p:pRg st="7" end="7"/>
                                            </p:txEl>
                                          </p:spTgt>
                                        </p:tgtEl>
                                        <p:attrNameLst>
                                          <p:attrName>style.visibility</p:attrName>
                                        </p:attrNameLst>
                                      </p:cBhvr>
                                      <p:to>
                                        <p:strVal val="visible"/>
                                      </p:to>
                                    </p:set>
                                    <p:anim calcmode="lin" valueType="num">
                                      <p:cBhvr additive="base">
                                        <p:cTn id="43" dur="500" fill="hold"/>
                                        <p:tgtEl>
                                          <p:spTgt spid="6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0">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xEl>
                                              <p:pRg st="8" end="8"/>
                                            </p:txEl>
                                          </p:spTgt>
                                        </p:tgtEl>
                                        <p:attrNameLst>
                                          <p:attrName>style.visibility</p:attrName>
                                        </p:attrNameLst>
                                      </p:cBhvr>
                                      <p:to>
                                        <p:strVal val="visible"/>
                                      </p:to>
                                    </p:set>
                                    <p:anim calcmode="lin" valueType="num">
                                      <p:cBhvr additive="base">
                                        <p:cTn id="47" dur="500" fill="hold"/>
                                        <p:tgtEl>
                                          <p:spTgt spid="60">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0">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0">
                                            <p:txEl>
                                              <p:pRg st="9" end="9"/>
                                            </p:txEl>
                                          </p:spTgt>
                                        </p:tgtEl>
                                        <p:attrNameLst>
                                          <p:attrName>style.visibility</p:attrName>
                                        </p:attrNameLst>
                                      </p:cBhvr>
                                      <p:to>
                                        <p:strVal val="visible"/>
                                      </p:to>
                                    </p:set>
                                    <p:anim calcmode="lin" valueType="num">
                                      <p:cBhvr additive="base">
                                        <p:cTn id="51" dur="500" fill="hold"/>
                                        <p:tgtEl>
                                          <p:spTgt spid="60">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0">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5137" y="6593218"/>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188979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SQL Server</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ESXi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4588098"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318199"/>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Configuration</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Standalone SQL Server instances with databases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Sysadmin server role for accessing SQL servers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Failover Clusters and Always On availability groups are not supported</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Services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Database Engine</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Reporting Services, Integration Services, Analysis Services are not supported </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989695"/>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Versions </a:t>
            </a:r>
          </a:p>
          <a:p>
            <a:pPr marL="228600" indent="-228600" defTabSz="932597">
              <a:buFont typeface="Arial" panose="020B0604020202020204" pitchFamily="34" charset="0"/>
              <a:buChar char="•"/>
              <a:defRPr/>
            </a:pPr>
            <a:r>
              <a:rPr lang="en-US" sz="1399">
                <a:gradFill>
                  <a:gsLst>
                    <a:gs pos="2917">
                      <a:srgbClr val="1A1A1A"/>
                    </a:gs>
                    <a:gs pos="30000">
                      <a:srgbClr val="1A1A1A"/>
                    </a:gs>
                  </a:gsLst>
                  <a:lin ang="5400000" scaled="0"/>
                </a:gradFill>
                <a:cs typeface="Segoe UI Semilight" panose="020B0402040204020203" pitchFamily="34" charset="0"/>
              </a:rPr>
              <a:t>SQL Server 2008 and above</a:t>
            </a:r>
          </a:p>
          <a:p>
            <a:pPr marL="228557" indent="-228557" defTabSz="932418">
              <a:buFont typeface="Arial" panose="020B0604020202020204" pitchFamily="34" charset="0"/>
              <a:buChar char="•"/>
              <a:defRPr/>
            </a:pPr>
            <a:r>
              <a:rPr lang="en-US" sz="1400"/>
              <a:t>Enterprise, Standard, Developer, Web and Express editions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SQL discovery: Supported versions &amp; pre-requisites</a:t>
            </a:r>
          </a:p>
        </p:txBody>
      </p:sp>
      <p:pic>
        <p:nvPicPr>
          <p:cNvPr id="10" name="Graphic 9">
            <a:extLst>
              <a:ext uri="{FF2B5EF4-FFF2-40B4-BE49-F238E27FC236}">
                <a16:creationId xmlns:a16="http://schemas.microsoft.com/office/drawing/2014/main" id="{C3AEAA73-C09F-4DA7-8314-D172CA4420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7744" y="6191912"/>
            <a:ext cx="802613" cy="802613"/>
          </a:xfrm>
          <a:prstGeom prst="rect">
            <a:avLst/>
          </a:prstGeom>
        </p:spPr>
      </p:pic>
    </p:spTree>
    <p:extLst>
      <p:ext uri="{BB962C8B-B14F-4D97-AF65-F5344CB8AC3E}">
        <p14:creationId xmlns:p14="http://schemas.microsoft.com/office/powerpoint/2010/main" val="6682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883" y="-1"/>
            <a:ext cx="12434711" cy="329742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922" y="3773804"/>
            <a:ext cx="841846" cy="33377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0921" y="2036628"/>
            <a:ext cx="1265991" cy="1008825"/>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34" tIns="46616" rIns="93234" bIns="46616" numCol="1" anchor="t" anchorCtr="0" compatLnSpc="1">
              <a:prstTxWarp prst="textNoShape">
                <a:avLst/>
              </a:prstTxWarp>
            </a:bodyPr>
            <a:lstStyle/>
            <a:p>
              <a:pPr defTabSz="932239">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3095" y="2957902"/>
            <a:ext cx="333497" cy="2357040"/>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239">
              <a:defRPr/>
            </a:pPr>
            <a:endParaRPr lang="en-US" sz="1836" kern="0">
              <a:solidFill>
                <a:prstClr val="black"/>
              </a:solidFill>
              <a:latin typeface="Segoe UI Semibold"/>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7558" y="4268751"/>
            <a:ext cx="1563821"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ESXi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958" y="6293866"/>
            <a:ext cx="1353151" cy="200538"/>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461EA6BD-BE6B-4A42-94DC-46F804C1843B}"/>
              </a:ext>
            </a:extLst>
          </p:cNvPr>
          <p:cNvSpPr txBox="1"/>
          <p:nvPr/>
        </p:nvSpPr>
        <p:spPr>
          <a:xfrm>
            <a:off x="10994944" y="2553501"/>
            <a:ext cx="1413728" cy="798623"/>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defTabSz="932239"/>
            <a:r>
              <a:rPr lang="en-US">
                <a:latin typeface="Segoe UI Semibold"/>
              </a:rPr>
              <a:t>SQL instances and databases</a:t>
            </a:r>
          </a:p>
          <a:p>
            <a:pPr defTabSz="932239"/>
            <a:r>
              <a:rPr lang="en-US">
                <a:latin typeface="Segoe UI Semibold"/>
              </a:rPr>
              <a:t>(configuration and performance data)</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5527" y="2220748"/>
            <a:ext cx="594276" cy="557931"/>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743" y="2287271"/>
            <a:ext cx="639487" cy="589558"/>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847" y="1788357"/>
            <a:ext cx="1741280" cy="446397"/>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appliance for VMware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681" y="2442089"/>
            <a:ext cx="3309060"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2000410" y="2407983"/>
            <a:ext cx="1692897" cy="270285"/>
          </a:xfrm>
          <a:prstGeom prst="rect">
            <a:avLst/>
          </a:prstGeom>
          <a:noFill/>
        </p:spPr>
        <p:txBody>
          <a:bodyPr wrap="square" rtlCol="0">
            <a:spAutoFit/>
          </a:bodyPr>
          <a:lstStyle/>
          <a:p>
            <a:pPr defTabSz="932239">
              <a:defRPr/>
            </a:pPr>
            <a:r>
              <a:rPr lang="en-US" sz="1122" i="1" kern="0">
                <a:solidFill>
                  <a:srgbClr val="0078D3"/>
                </a:solidFill>
                <a:latin typeface="Segoe UI"/>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077" y="2944706"/>
            <a:ext cx="1741280"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6217588" y="2447014"/>
            <a:ext cx="3012159"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33" name="TextBox 132">
            <a:extLst>
              <a:ext uri="{FF2B5EF4-FFF2-40B4-BE49-F238E27FC236}">
                <a16:creationId xmlns:a16="http://schemas.microsoft.com/office/drawing/2014/main" id="{CB742047-F59B-1D48-B149-439CD32851B0}"/>
              </a:ext>
            </a:extLst>
          </p:cNvPr>
          <p:cNvSpPr txBox="1"/>
          <p:nvPr/>
        </p:nvSpPr>
        <p:spPr>
          <a:xfrm>
            <a:off x="7329229" y="2650374"/>
            <a:ext cx="1946139" cy="251123"/>
          </a:xfrm>
          <a:prstGeom prst="rect">
            <a:avLst/>
          </a:prstGeom>
          <a:noFill/>
        </p:spPr>
        <p:txBody>
          <a:bodyPr wrap="square" rtlCol="0">
            <a:spAutoFit/>
          </a:bodyPr>
          <a:lstStyle/>
          <a:p>
            <a:pPr algn="r" defTabSz="932239">
              <a:defRPr/>
            </a:pPr>
            <a:r>
              <a:rPr lang="en-US" sz="1000" i="1" dirty="0">
                <a:solidFill>
                  <a:srgbClr val="75757A"/>
                </a:solidFill>
                <a:latin typeface="Segoe UI"/>
              </a:rPr>
              <a:t>Installed apps (24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702" y="2427271"/>
            <a:ext cx="1087709" cy="270285"/>
          </a:xfrm>
          <a:prstGeom prst="rect">
            <a:avLst/>
          </a:prstGeom>
          <a:noFill/>
        </p:spPr>
        <p:txBody>
          <a:bodyPr wrap="square" rtlCol="0">
            <a:spAutoFit/>
          </a:bodyPr>
          <a:lstStyle/>
          <a:p>
            <a:pPr algn="r" defTabSz="932239">
              <a:defRPr/>
            </a:pPr>
            <a:r>
              <a:rPr lang="en-US" sz="1122" i="1" kern="0">
                <a:solidFill>
                  <a:srgbClr val="0078D3"/>
                </a:solidFill>
                <a:latin typeface="Segoe UI"/>
              </a:rPr>
              <a:t>HTTPS 443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4667" y="2836252"/>
            <a:ext cx="1735998"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vCenter Server</a:t>
            </a:r>
          </a:p>
        </p:txBody>
      </p:sp>
      <p:sp>
        <p:nvSpPr>
          <p:cNvPr id="2" name="Rectangle 1">
            <a:extLst>
              <a:ext uri="{FF2B5EF4-FFF2-40B4-BE49-F238E27FC236}">
                <a16:creationId xmlns:a16="http://schemas.microsoft.com/office/drawing/2014/main" id="{38AC1698-5418-F94A-BFBF-B8EC22ACDC80}"/>
              </a:ext>
            </a:extLst>
          </p:cNvPr>
          <p:cNvSpPr/>
          <p:nvPr/>
        </p:nvSpPr>
        <p:spPr>
          <a:xfrm>
            <a:off x="629595" y="3082795"/>
            <a:ext cx="1946140" cy="622511"/>
          </a:xfrm>
          <a:prstGeom prst="rect">
            <a:avLst/>
          </a:prstGeom>
          <a:noFill/>
        </p:spPr>
        <p:txBody>
          <a:bodyPr wrap="square" rtlCol="0">
            <a:spAutoFit/>
          </a:bodyPr>
          <a:lstStyle/>
          <a:p>
            <a:pPr algn="ctr" defTabSz="932239"/>
            <a:r>
              <a:rPr lang="en-US" sz="1122" i="1" kern="0">
                <a:solidFill>
                  <a:srgbClr val="0078D3"/>
                </a:solidFill>
                <a:latin typeface="Segoe UI"/>
              </a:rPr>
              <a:t>vCenter account with Virtual Machines -&gt; Guest Operations privilege  </a:t>
            </a:r>
          </a:p>
        </p:txBody>
      </p:sp>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rot="19470619">
            <a:off x="2920876" y="3764550"/>
            <a:ext cx="2796409" cy="0"/>
          </a:xfrm>
          <a:prstGeom prst="straightConnector1">
            <a:avLst/>
          </a:prstGeom>
          <a:noFill/>
          <a:ln w="19050" cap="flat" cmpd="sng" algn="ctr">
            <a:solidFill>
              <a:schemeClr val="accent5">
                <a:alpha val="50000"/>
              </a:schemeClr>
            </a:solidFill>
            <a:prstDash val="solid"/>
            <a:headEnd type="triangle" w="med" len="med"/>
            <a:tailEnd type="triangle" w="med" len="med"/>
          </a:ln>
          <a:effectLst/>
        </p:spPr>
      </p:cxnSp>
      <p:sp>
        <p:nvSpPr>
          <p:cNvPr id="11" name="Rectangle 10">
            <a:extLst>
              <a:ext uri="{FF2B5EF4-FFF2-40B4-BE49-F238E27FC236}">
                <a16:creationId xmlns:a16="http://schemas.microsoft.com/office/drawing/2014/main" id="{E642876A-0542-8343-972F-0FF9F056D5E5}"/>
              </a:ext>
            </a:extLst>
          </p:cNvPr>
          <p:cNvSpPr/>
          <p:nvPr/>
        </p:nvSpPr>
        <p:spPr>
          <a:xfrm rot="19457583">
            <a:off x="4611675" y="2934929"/>
            <a:ext cx="705542" cy="265009"/>
          </a:xfrm>
          <a:prstGeom prst="rect">
            <a:avLst/>
          </a:prstGeom>
          <a:noFill/>
        </p:spPr>
        <p:txBody>
          <a:bodyPr wrap="square" rtlCol="0">
            <a:spAutoFit/>
          </a:bodyPr>
          <a:lstStyle/>
          <a:p>
            <a:pPr algn="r" defTabSz="932239"/>
            <a:r>
              <a:rPr lang="en-US" sz="1122" i="1" kern="0">
                <a:solidFill>
                  <a:srgbClr val="0078D3"/>
                </a:solidFill>
                <a:latin typeface="Segoe UI"/>
              </a:rPr>
              <a:t>TCP 443</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2942416" y="3903729"/>
            <a:ext cx="2530273" cy="251123"/>
          </a:xfrm>
          <a:prstGeom prst="rect">
            <a:avLst/>
          </a:prstGeom>
          <a:noFill/>
        </p:spPr>
        <p:txBody>
          <a:bodyPr wrap="square" rtlCol="0">
            <a:spAutoFit/>
          </a:bodyPr>
          <a:lstStyle/>
          <a:p>
            <a:pPr algn="r" defTabSz="932239"/>
            <a:r>
              <a:rPr lang="en-US" sz="1000" i="1">
                <a:solidFill>
                  <a:srgbClr val="75757A"/>
                </a:solidFill>
                <a:latin typeface="Segoe UI"/>
              </a:rPr>
              <a:t>SQL instances and databases* (24 hrs.) </a:t>
            </a:r>
          </a:p>
        </p:txBody>
      </p:sp>
      <p:sp>
        <p:nvSpPr>
          <p:cNvPr id="3" name="Rectangle 2">
            <a:extLst>
              <a:ext uri="{FF2B5EF4-FFF2-40B4-BE49-F238E27FC236}">
                <a16:creationId xmlns:a16="http://schemas.microsoft.com/office/drawing/2014/main" id="{F2E37189-CB53-48FD-8F30-77796721E29E}"/>
              </a:ext>
            </a:extLst>
          </p:cNvPr>
          <p:cNvSpPr/>
          <p:nvPr/>
        </p:nvSpPr>
        <p:spPr>
          <a:xfrm rot="19457583">
            <a:off x="2831134" y="3851172"/>
            <a:ext cx="1756463" cy="251123"/>
          </a:xfrm>
          <a:prstGeom prst="rect">
            <a:avLst/>
          </a:prstGeom>
          <a:noFill/>
        </p:spPr>
        <p:txBody>
          <a:bodyPr wrap="square" rtlCol="0">
            <a:spAutoFit/>
          </a:bodyPr>
          <a:lstStyle/>
          <a:p>
            <a:pPr algn="r" defTabSz="932239"/>
            <a:r>
              <a:rPr lang="en-US" sz="1000" i="1">
                <a:solidFill>
                  <a:srgbClr val="75757A"/>
                </a:solidFill>
                <a:latin typeface="Segoe UI"/>
              </a:rPr>
              <a:t>Installed apps (24 hrs.)</a:t>
            </a:r>
          </a:p>
        </p:txBody>
      </p:sp>
      <p:grpSp>
        <p:nvGrpSpPr>
          <p:cNvPr id="4" name="Group 3">
            <a:extLst>
              <a:ext uri="{FF2B5EF4-FFF2-40B4-BE49-F238E27FC236}">
                <a16:creationId xmlns:a16="http://schemas.microsoft.com/office/drawing/2014/main" id="{3E9951CC-0CA8-4C90-8247-A4DF307B7680}"/>
              </a:ext>
            </a:extLst>
          </p:cNvPr>
          <p:cNvGrpSpPr/>
          <p:nvPr/>
        </p:nvGrpSpPr>
        <p:grpSpPr>
          <a:xfrm>
            <a:off x="620542" y="4715742"/>
            <a:ext cx="2454133" cy="1322806"/>
            <a:chOff x="607565" y="4623697"/>
            <a:chExt cx="2406231" cy="1296986"/>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8"/>
            <a:stretch>
              <a:fillRect/>
            </a:stretch>
          </p:blipFill>
          <p:spPr>
            <a:xfrm>
              <a:off x="607565" y="4637277"/>
              <a:ext cx="393375" cy="1283406"/>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8"/>
            <a:stretch>
              <a:fillRect/>
            </a:stretch>
          </p:blipFill>
          <p:spPr>
            <a:xfrm>
              <a:off x="1440401" y="4627558"/>
              <a:ext cx="393375" cy="1283406"/>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8"/>
            <a:stretch>
              <a:fillRect/>
            </a:stretch>
          </p:blipFill>
          <p:spPr>
            <a:xfrm>
              <a:off x="2317165" y="4623697"/>
              <a:ext cx="393375" cy="1283406"/>
            </a:xfrm>
            <a:prstGeom prst="rect">
              <a:avLst/>
            </a:prstGeom>
          </p:spPr>
        </p:pic>
        <p:grpSp>
          <p:nvGrpSpPr>
            <p:cNvPr id="79" name="Group 78">
              <a:extLst>
                <a:ext uri="{FF2B5EF4-FFF2-40B4-BE49-F238E27FC236}">
                  <a16:creationId xmlns:a16="http://schemas.microsoft.com/office/drawing/2014/main" id="{707D9D88-926C-45F4-B223-B3C1CBAC254E}"/>
                </a:ext>
              </a:extLst>
            </p:cNvPr>
            <p:cNvGrpSpPr/>
            <p:nvPr/>
          </p:nvGrpSpPr>
          <p:grpSpPr>
            <a:xfrm>
              <a:off x="1032114" y="4638991"/>
              <a:ext cx="260919" cy="1281692"/>
              <a:chOff x="2699922" y="3797061"/>
              <a:chExt cx="247066" cy="1201844"/>
            </a:xfrm>
          </p:grpSpPr>
          <p:pic>
            <p:nvPicPr>
              <p:cNvPr id="80" name="Picture 2" descr="Image result for sql database icon">
                <a:extLst>
                  <a:ext uri="{FF2B5EF4-FFF2-40B4-BE49-F238E27FC236}">
                    <a16:creationId xmlns:a16="http://schemas.microsoft.com/office/drawing/2014/main" id="{AFCCCA50-BCC3-4B85-A36A-FEF6E1C4B32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Image result for sql database icon">
                <a:extLst>
                  <a:ext uri="{FF2B5EF4-FFF2-40B4-BE49-F238E27FC236}">
                    <a16:creationId xmlns:a16="http://schemas.microsoft.com/office/drawing/2014/main" id="{F2A86906-AB2E-40AC-B322-E8262271422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Image result for sql database icon">
                <a:extLst>
                  <a:ext uri="{FF2B5EF4-FFF2-40B4-BE49-F238E27FC236}">
                    <a16:creationId xmlns:a16="http://schemas.microsoft.com/office/drawing/2014/main" id="{8CD03A14-429A-4648-A227-6FBB52AA34A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Image result for sql database icon">
                <a:extLst>
                  <a:ext uri="{FF2B5EF4-FFF2-40B4-BE49-F238E27FC236}">
                    <a16:creationId xmlns:a16="http://schemas.microsoft.com/office/drawing/2014/main" id="{21B77580-3A9E-4A5B-9027-E88E7A0718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33ADDC97-1861-4E53-BA72-BEB3BF33D66E}"/>
                </a:ext>
              </a:extLst>
            </p:cNvPr>
            <p:cNvGrpSpPr/>
            <p:nvPr/>
          </p:nvGrpSpPr>
          <p:grpSpPr>
            <a:xfrm>
              <a:off x="1866541" y="4638991"/>
              <a:ext cx="260919" cy="1281692"/>
              <a:chOff x="2699922" y="3797061"/>
              <a:chExt cx="247066" cy="1201844"/>
            </a:xfrm>
          </p:grpSpPr>
          <p:pic>
            <p:nvPicPr>
              <p:cNvPr id="109" name="Picture 2" descr="Image result for sql database icon">
                <a:extLst>
                  <a:ext uri="{FF2B5EF4-FFF2-40B4-BE49-F238E27FC236}">
                    <a16:creationId xmlns:a16="http://schemas.microsoft.com/office/drawing/2014/main" id="{443D712C-EB76-45E1-99C2-08F687EC6F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Image result for sql database icon">
                <a:extLst>
                  <a:ext uri="{FF2B5EF4-FFF2-40B4-BE49-F238E27FC236}">
                    <a16:creationId xmlns:a16="http://schemas.microsoft.com/office/drawing/2014/main" id="{8FC4BCDD-DEA1-4288-ADA7-99F5A785CE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Image result for sql database icon">
                <a:extLst>
                  <a:ext uri="{FF2B5EF4-FFF2-40B4-BE49-F238E27FC236}">
                    <a16:creationId xmlns:a16="http://schemas.microsoft.com/office/drawing/2014/main" id="{C200A8D7-BACC-4286-913A-86613190A61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Image result for sql database icon">
                <a:extLst>
                  <a:ext uri="{FF2B5EF4-FFF2-40B4-BE49-F238E27FC236}">
                    <a16:creationId xmlns:a16="http://schemas.microsoft.com/office/drawing/2014/main" id="{DDE33944-C40E-4261-8643-95F5B281ACB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0D367F64-4D09-42F8-A529-CA2DA97A7F64}"/>
                </a:ext>
              </a:extLst>
            </p:cNvPr>
            <p:cNvGrpSpPr/>
            <p:nvPr/>
          </p:nvGrpSpPr>
          <p:grpSpPr>
            <a:xfrm>
              <a:off x="2752877" y="4625411"/>
              <a:ext cx="260919" cy="1281692"/>
              <a:chOff x="2699922" y="3797061"/>
              <a:chExt cx="247066" cy="1201844"/>
            </a:xfrm>
          </p:grpSpPr>
          <p:pic>
            <p:nvPicPr>
              <p:cNvPr id="120" name="Picture 2" descr="Image result for sql database icon">
                <a:extLst>
                  <a:ext uri="{FF2B5EF4-FFF2-40B4-BE49-F238E27FC236}">
                    <a16:creationId xmlns:a16="http://schemas.microsoft.com/office/drawing/2014/main" id="{8748BA6E-5DCA-4C51-9F68-AFA25D4EBC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Image result for sql database icon">
                <a:extLst>
                  <a:ext uri="{FF2B5EF4-FFF2-40B4-BE49-F238E27FC236}">
                    <a16:creationId xmlns:a16="http://schemas.microsoft.com/office/drawing/2014/main" id="{67562191-ABBB-45C7-ADB8-B67D39AE8C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Image result for sql database icon">
                <a:extLst>
                  <a:ext uri="{FF2B5EF4-FFF2-40B4-BE49-F238E27FC236}">
                    <a16:creationId xmlns:a16="http://schemas.microsoft.com/office/drawing/2014/main" id="{45706354-803E-483E-9218-E042ED366D8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Image result for sql database icon">
                <a:extLst>
                  <a:ext uri="{FF2B5EF4-FFF2-40B4-BE49-F238E27FC236}">
                    <a16:creationId xmlns:a16="http://schemas.microsoft.com/office/drawing/2014/main" id="{091A0134-19D8-4226-A3D1-F11D03871D1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Rectangle 4">
            <a:extLst>
              <a:ext uri="{FF2B5EF4-FFF2-40B4-BE49-F238E27FC236}">
                <a16:creationId xmlns:a16="http://schemas.microsoft.com/office/drawing/2014/main" id="{76CF8506-321E-4673-A30D-589E1B08386C}"/>
              </a:ext>
            </a:extLst>
          </p:cNvPr>
          <p:cNvSpPr/>
          <p:nvPr/>
        </p:nvSpPr>
        <p:spPr>
          <a:xfrm>
            <a:off x="6748258" y="2826807"/>
            <a:ext cx="2530273" cy="251123"/>
          </a:xfrm>
          <a:prstGeom prst="rect">
            <a:avLst/>
          </a:prstGeom>
          <a:noFill/>
        </p:spPr>
        <p:txBody>
          <a:bodyPr wrap="square" rtlCol="0">
            <a:spAutoFit/>
          </a:bodyPr>
          <a:lstStyle/>
          <a:p>
            <a:pPr algn="r" defTabSz="932239"/>
            <a:r>
              <a:rPr lang="en-US" sz="1000" i="1" dirty="0">
                <a:solidFill>
                  <a:srgbClr val="75757A"/>
                </a:solidFill>
                <a:latin typeface="Segoe UI"/>
              </a:rPr>
              <a:t>SQL instances and databases (24 hrs.)</a:t>
            </a:r>
          </a:p>
        </p:txBody>
      </p:sp>
      <p:grpSp>
        <p:nvGrpSpPr>
          <p:cNvPr id="12" name="Group 11">
            <a:extLst>
              <a:ext uri="{FF2B5EF4-FFF2-40B4-BE49-F238E27FC236}">
                <a16:creationId xmlns:a16="http://schemas.microsoft.com/office/drawing/2014/main" id="{E5DA7FAE-8701-4AFC-9244-265B46E6B146}"/>
              </a:ext>
            </a:extLst>
          </p:cNvPr>
          <p:cNvGrpSpPr/>
          <p:nvPr/>
        </p:nvGrpSpPr>
        <p:grpSpPr>
          <a:xfrm>
            <a:off x="11240019" y="1788357"/>
            <a:ext cx="750442" cy="750442"/>
            <a:chOff x="11038148" y="1965367"/>
            <a:chExt cx="750442" cy="75044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38148" y="1965367"/>
              <a:ext cx="750442" cy="75044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34" tIns="46616" rIns="93234" bIns="46616" numCol="1" anchor="t" anchorCtr="0" compatLnSpc="1">
              <a:prstTxWarp prst="textNoShape">
                <a:avLst/>
              </a:prstTxWarp>
            </a:bodyPr>
            <a:lstStyle/>
            <a:p>
              <a:pPr defTabSz="932205"/>
              <a:endParaRPr lang="en-US">
                <a:solidFill>
                  <a:srgbClr val="1A1A1A"/>
                </a:solidFill>
                <a:latin typeface="Segoe UI"/>
              </a:endParaRPr>
            </a:p>
          </p:txBody>
        </p:sp>
        <p:pic>
          <p:nvPicPr>
            <p:cNvPr id="9" name="Picture 8">
              <a:extLst>
                <a:ext uri="{FF2B5EF4-FFF2-40B4-BE49-F238E27FC236}">
                  <a16:creationId xmlns:a16="http://schemas.microsoft.com/office/drawing/2014/main" id="{8AA45760-BB96-4DC4-A972-CEF658405B5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323035" y="2104167"/>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2398D685-B90D-4A1B-9409-491B8F4447B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153313" y="2350816"/>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C4D36719-5C36-4D24-A0E9-FD7FCFC50D6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456561" y="2350816"/>
              <a:ext cx="227675" cy="227185"/>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TextBox 146">
            <a:extLst>
              <a:ext uri="{FF2B5EF4-FFF2-40B4-BE49-F238E27FC236}">
                <a16:creationId xmlns:a16="http://schemas.microsoft.com/office/drawing/2014/main" id="{163FDDD2-3B6F-4763-A5BC-13CE4ED4F6BB}"/>
              </a:ext>
            </a:extLst>
          </p:cNvPr>
          <p:cNvSpPr txBox="1"/>
          <p:nvPr/>
        </p:nvSpPr>
        <p:spPr>
          <a:xfrm>
            <a:off x="5388471" y="4821686"/>
            <a:ext cx="6852389" cy="843485"/>
          </a:xfrm>
          <a:prstGeom prst="rect">
            <a:avLst/>
          </a:prstGeom>
          <a:noFill/>
        </p:spPr>
        <p:txBody>
          <a:bodyPr wrap="square">
            <a:spAutoFit/>
          </a:bodyPr>
          <a:lstStyle/>
          <a:p>
            <a:pPr defTabSz="932597" fontAlgn="b">
              <a:lnSpc>
                <a:spcPct val="107000"/>
              </a:lnSpc>
            </a:pPr>
            <a:r>
              <a:rPr lang="en-US" sz="1836" kern="0">
                <a:latin typeface="+mj-lt"/>
                <a:cs typeface="Segoe UI" panose="020B0502040204020203" pitchFamily="34" charset="0"/>
              </a:rPr>
              <a:t>*Data collection for SQL instances: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Configuration data is collected every 24 hours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Performance data is collected every 30 seconds</a:t>
            </a:r>
          </a:p>
        </p:txBody>
      </p:sp>
      <p:sp>
        <p:nvSpPr>
          <p:cNvPr id="6" name="TextBox 5">
            <a:extLst>
              <a:ext uri="{FF2B5EF4-FFF2-40B4-BE49-F238E27FC236}">
                <a16:creationId xmlns:a16="http://schemas.microsoft.com/office/drawing/2014/main" id="{2CDA1A35-EC98-4F40-8E53-F0A468DE814C}"/>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0" name="Picture 9">
            <a:extLst>
              <a:ext uri="{FF2B5EF4-FFF2-40B4-BE49-F238E27FC236}">
                <a16:creationId xmlns:a16="http://schemas.microsoft.com/office/drawing/2014/main" id="{1336D5FA-8E80-4090-A594-BD8F363E38E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65" name="Title 14">
            <a:extLst>
              <a:ext uri="{FF2B5EF4-FFF2-40B4-BE49-F238E27FC236}">
                <a16:creationId xmlns:a16="http://schemas.microsoft.com/office/drawing/2014/main" id="{C9D57C92-A6B8-47E2-9993-C24C9976CB87}"/>
              </a:ext>
            </a:extLst>
          </p:cNvPr>
          <p:cNvSpPr>
            <a:spLocks noGrp="1"/>
          </p:cNvSpPr>
          <p:nvPr>
            <p:ph type="title"/>
          </p:nvPr>
        </p:nvSpPr>
        <p:spPr>
          <a:xfrm>
            <a:off x="465138" y="441332"/>
            <a:ext cx="11530584" cy="830020"/>
          </a:xfrm>
        </p:spPr>
        <p:txBody>
          <a:bodyPr/>
          <a:lstStyle/>
          <a:p>
            <a:r>
              <a:rPr lang="en-US"/>
              <a:t>SQL discovery: Architecture</a:t>
            </a:r>
          </a:p>
        </p:txBody>
      </p:sp>
    </p:spTree>
    <p:extLst>
      <p:ext uri="{BB962C8B-B14F-4D97-AF65-F5344CB8AC3E}">
        <p14:creationId xmlns:p14="http://schemas.microsoft.com/office/powerpoint/2010/main" val="20778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nvGraphicFramePr>
        <p:xfrm>
          <a:off x="465954" y="1683819"/>
          <a:ext cx="11420442" cy="4529782"/>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67009">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Configuration data</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Performance data</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1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Polling interval</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24 hours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(config changes are refreshed every 24 hours)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30 secs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Aggregated every 10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Min, Max, Mean and Variance are transmitted to Azure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Azure Cosmos DB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Azure Data Explorer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09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3 days post SQL instance/ database/ server removal</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Migrate project deletion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Auto-deletion after 30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a:t>SQL discovery: Data management</a:t>
            </a:r>
          </a:p>
        </p:txBody>
      </p:sp>
    </p:spTree>
    <p:extLst>
      <p:ext uri="{BB962C8B-B14F-4D97-AF65-F5344CB8AC3E}">
        <p14:creationId xmlns:p14="http://schemas.microsoft.com/office/powerpoint/2010/main" val="38398913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088170-F115-4696-A17E-86D8BF9936C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529" y="497"/>
            <a:ext cx="12444123" cy="6993533"/>
          </a:xfrm>
          <a:prstGeom prst="rect">
            <a:avLst/>
          </a:prstGeom>
        </p:spPr>
      </p:pic>
      <p:sp>
        <p:nvSpPr>
          <p:cNvPr id="2" name="Rectangle 1">
            <a:extLst>
              <a:ext uri="{FF2B5EF4-FFF2-40B4-BE49-F238E27FC236}">
                <a16:creationId xmlns:a16="http://schemas.microsoft.com/office/drawing/2014/main" id="{7B555202-8A3F-4F29-BF92-601140F91593}"/>
              </a:ext>
              <a:ext uri="{C183D7F6-B498-43B3-948B-1728B52AA6E4}">
                <adec:decorative xmlns:adec="http://schemas.microsoft.com/office/drawing/2017/decorative" val="1"/>
              </a:ext>
            </a:extLst>
          </p:cNvPr>
          <p:cNvSpPr/>
          <p:nvPr/>
        </p:nvSpPr>
        <p:spPr bwMode="auto">
          <a:xfrm>
            <a:off x="-41494" y="-36317"/>
            <a:ext cx="12476027" cy="7111212"/>
          </a:xfrm>
          <a:prstGeom prst="rect">
            <a:avLst/>
          </a:prstGeom>
          <a:solidFill>
            <a:schemeClr val="bg1">
              <a:lumMod val="95000"/>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7734E346-DEC9-4E95-B29E-4C5E03FF5A23}"/>
              </a:ext>
            </a:extLst>
          </p:cNvPr>
          <p:cNvSpPr/>
          <p:nvPr/>
        </p:nvSpPr>
        <p:spPr>
          <a:xfrm>
            <a:off x="-18576" y="1987094"/>
            <a:ext cx="12432312" cy="932471"/>
          </a:xfrm>
          <a:prstGeom prst="rect">
            <a:avLst/>
          </a:prstGeom>
          <a:noFill/>
        </p:spPr>
        <p:txBody>
          <a:bodyPr lIns="438261" rIns="438261" anchor="ctr" anchorCtr="0">
            <a:noAutofit/>
          </a:bodyPr>
          <a:lstStyle/>
          <a:p>
            <a:pPr algn="ctr" defTabSz="932205">
              <a:lnSpc>
                <a:spcPct val="90000"/>
              </a:lnSpc>
              <a:spcBef>
                <a:spcPct val="0"/>
              </a:spcBef>
              <a:defRPr/>
            </a:pPr>
            <a:r>
              <a:rPr lang="en-US" sz="2800" spc="-51">
                <a:ln w="3175">
                  <a:noFill/>
                </a:ln>
                <a:solidFill>
                  <a:srgbClr val="000000"/>
                </a:solidFill>
                <a:latin typeface="Segoe UI"/>
                <a:cs typeface="Segoe UI" pitchFamily="34" charset="0"/>
              </a:rPr>
              <a:t>Digital transformation is an economic imperative</a:t>
            </a:r>
          </a:p>
        </p:txBody>
      </p:sp>
      <p:sp>
        <p:nvSpPr>
          <p:cNvPr id="10" name="Title 1">
            <a:extLst>
              <a:ext uri="{FF2B5EF4-FFF2-40B4-BE49-F238E27FC236}">
                <a16:creationId xmlns:a16="http://schemas.microsoft.com/office/drawing/2014/main" id="{30C6887A-B5AE-4856-AFB8-723E0EA78F47}"/>
              </a:ext>
            </a:extLst>
          </p:cNvPr>
          <p:cNvSpPr>
            <a:spLocks noGrp="1"/>
          </p:cNvSpPr>
          <p:nvPr>
            <p:ph type="title"/>
          </p:nvPr>
        </p:nvSpPr>
        <p:spPr>
          <a:xfrm>
            <a:off x="22739" y="1147653"/>
            <a:ext cx="12434711" cy="1079158"/>
          </a:xfrm>
        </p:spPr>
        <p:txBody>
          <a:bodyPr/>
          <a:lstStyle/>
          <a:p>
            <a:pPr algn="ctr">
              <a:lnSpc>
                <a:spcPct val="150000"/>
              </a:lnSpc>
            </a:pPr>
            <a:r>
              <a:rPr lang="en-US" sz="3599" dirty="0">
                <a:solidFill>
                  <a:schemeClr val="tx1"/>
                </a:solidFill>
                <a:latin typeface="+mn-lt"/>
              </a:rPr>
              <a:t>The question is no longer </a:t>
            </a:r>
            <a:r>
              <a:rPr lang="en-US" sz="3599" i="1" dirty="0">
                <a:solidFill>
                  <a:schemeClr val="tx1"/>
                </a:solidFill>
                <a:latin typeface="+mn-lt"/>
              </a:rPr>
              <a:t>“if or when”, </a:t>
            </a:r>
            <a:r>
              <a:rPr lang="en-US" sz="3599" dirty="0">
                <a:solidFill>
                  <a:schemeClr val="tx1"/>
                </a:solidFill>
                <a:latin typeface="+mn-lt"/>
              </a:rPr>
              <a:t>it’s </a:t>
            </a:r>
            <a:r>
              <a:rPr lang="en-US" sz="3599" i="1" dirty="0">
                <a:solidFill>
                  <a:schemeClr val="tx1"/>
                </a:solidFill>
                <a:latin typeface="+mn-lt"/>
              </a:rPr>
              <a:t>“</a:t>
            </a:r>
            <a:r>
              <a:rPr lang="en-US" sz="3599" b="1" i="1" dirty="0">
                <a:solidFill>
                  <a:schemeClr val="tx1"/>
                </a:solidFill>
                <a:latin typeface="+mn-lt"/>
              </a:rPr>
              <a:t>how</a:t>
            </a:r>
            <a:r>
              <a:rPr lang="en-US" sz="3599" i="1" dirty="0">
                <a:solidFill>
                  <a:schemeClr val="tx1"/>
                </a:solidFill>
                <a:latin typeface="+mn-lt"/>
              </a:rPr>
              <a:t>”</a:t>
            </a:r>
            <a:endParaRPr lang="en-US" sz="3599" dirty="0">
              <a:solidFill>
                <a:schemeClr val="tx1"/>
              </a:solidFill>
              <a:latin typeface="+mn-lt"/>
            </a:endParaRPr>
          </a:p>
        </p:txBody>
      </p:sp>
      <p:sp>
        <p:nvSpPr>
          <p:cNvPr id="11" name="Text Placeholder 3">
            <a:extLst>
              <a:ext uri="{FF2B5EF4-FFF2-40B4-BE49-F238E27FC236}">
                <a16:creationId xmlns:a16="http://schemas.microsoft.com/office/drawing/2014/main" id="{73F64B52-2971-4349-AB89-50E1A7A45EFB}"/>
              </a:ext>
            </a:extLst>
          </p:cNvPr>
          <p:cNvSpPr txBox="1">
            <a:spLocks/>
          </p:cNvSpPr>
          <p:nvPr/>
        </p:nvSpPr>
        <p:spPr>
          <a:xfrm>
            <a:off x="62299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90% of organizations already use the cloud</a:t>
            </a:r>
          </a:p>
        </p:txBody>
      </p:sp>
      <p:sp>
        <p:nvSpPr>
          <p:cNvPr id="12" name="Text Placeholder 4">
            <a:extLst>
              <a:ext uri="{FF2B5EF4-FFF2-40B4-BE49-F238E27FC236}">
                <a16:creationId xmlns:a16="http://schemas.microsoft.com/office/drawing/2014/main" id="{1E4CE42D-5767-489B-AF26-3EC530D55AF4}"/>
              </a:ext>
            </a:extLst>
          </p:cNvPr>
          <p:cNvSpPr txBox="1">
            <a:spLocks/>
          </p:cNvSpPr>
          <p:nvPr/>
        </p:nvSpPr>
        <p:spPr>
          <a:xfrm>
            <a:off x="4520599" y="4504365"/>
            <a:ext cx="3565654" cy="538918"/>
          </a:xfrm>
          <a:prstGeom prst="rect">
            <a:avLst/>
          </a:prstGeom>
        </p:spPr>
        <p:txBody>
          <a:bodyPr vert="horz" lIns="91427" tIns="45713" rIns="91427" bIns="45713" rtlCol="0" anchor="ctr"/>
          <a:lstStyle>
            <a:defPPr>
              <a:defRPr lang="en-US"/>
            </a:defPPr>
            <a:lvl1pPr marL="0" algn="r" defTabSz="932742" rtl="0" eaLnBrk="1" latinLnBrk="0" hangingPunct="1">
              <a:defRPr sz="816" kern="1200">
                <a:solidFill>
                  <a:schemeClr val="bg2"/>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defRPr/>
            </a:pPr>
            <a:r>
              <a:rPr lang="en-US" sz="2400">
                <a:solidFill>
                  <a:srgbClr val="000000"/>
                </a:solidFill>
                <a:latin typeface="Segoe UI"/>
              </a:rPr>
              <a:t>The cloud is the safest place for your business</a:t>
            </a:r>
          </a:p>
        </p:txBody>
      </p:sp>
      <p:sp>
        <p:nvSpPr>
          <p:cNvPr id="13" name="Text Placeholder 5">
            <a:extLst>
              <a:ext uri="{FF2B5EF4-FFF2-40B4-BE49-F238E27FC236}">
                <a16:creationId xmlns:a16="http://schemas.microsoft.com/office/drawing/2014/main" id="{BD7C704C-092C-4462-ACBA-8819913E28D3}"/>
              </a:ext>
            </a:extLst>
          </p:cNvPr>
          <p:cNvSpPr txBox="1">
            <a:spLocks/>
          </p:cNvSpPr>
          <p:nvPr/>
        </p:nvSpPr>
        <p:spPr>
          <a:xfrm>
            <a:off x="871705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Benefits of the cloud are proven</a:t>
            </a:r>
          </a:p>
        </p:txBody>
      </p:sp>
      <p:pic>
        <p:nvPicPr>
          <p:cNvPr id="17" name="Picture 16">
            <a:extLst>
              <a:ext uri="{FF2B5EF4-FFF2-40B4-BE49-F238E27FC236}">
                <a16:creationId xmlns:a16="http://schemas.microsoft.com/office/drawing/2014/main" id="{ECD8D69F-B93F-4DCD-A6FA-B8335CD2F6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94311" y="3466914"/>
            <a:ext cx="683853" cy="683853"/>
          </a:xfrm>
          <a:prstGeom prst="rect">
            <a:avLst/>
          </a:prstGeom>
        </p:spPr>
      </p:pic>
      <p:pic>
        <p:nvPicPr>
          <p:cNvPr id="18" name="Picture 17">
            <a:extLst>
              <a:ext uri="{FF2B5EF4-FFF2-40B4-BE49-F238E27FC236}">
                <a16:creationId xmlns:a16="http://schemas.microsoft.com/office/drawing/2014/main" id="{BCCD7802-3C4A-49F1-9941-0595191F057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993705" y="3519289"/>
            <a:ext cx="492779" cy="831316"/>
          </a:xfrm>
          <a:prstGeom prst="rect">
            <a:avLst/>
          </a:prstGeom>
        </p:spPr>
      </p:pic>
      <p:pic>
        <p:nvPicPr>
          <p:cNvPr id="20" name="Picture 19">
            <a:extLst>
              <a:ext uri="{FF2B5EF4-FFF2-40B4-BE49-F238E27FC236}">
                <a16:creationId xmlns:a16="http://schemas.microsoft.com/office/drawing/2014/main" id="{77FBF92E-2618-4D28-B905-D9880EBB8C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094916" y="3535658"/>
            <a:ext cx="594276" cy="594276"/>
          </a:xfrm>
          <a:prstGeom prst="rect">
            <a:avLst/>
          </a:prstGeom>
        </p:spPr>
      </p:pic>
    </p:spTree>
    <p:extLst>
      <p:ext uri="{BB962C8B-B14F-4D97-AF65-F5344CB8AC3E}">
        <p14:creationId xmlns:p14="http://schemas.microsoft.com/office/powerpoint/2010/main" val="273243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750"/>
                                        <p:tgtEl>
                                          <p:spTgt spid="10"/>
                                        </p:tgtEl>
                                      </p:cBhvr>
                                    </p:animEffect>
                                  </p:childTnLst>
                                </p:cTn>
                              </p:par>
                            </p:childTnLst>
                          </p:cTn>
                        </p:par>
                        <p:par>
                          <p:cTn id="8" fill="hold">
                            <p:stCondLst>
                              <p:cond delay="750"/>
                            </p:stCondLst>
                            <p:childTnLst>
                              <p:par>
                                <p:cTn id="9" presetID="16" presetClass="entr" presetSubtype="37"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9042C09-51C8-FA4F-ADD1-E26B0D2FCF9B}"/>
              </a:ext>
            </a:extLst>
          </p:cNvPr>
          <p:cNvGrpSpPr/>
          <p:nvPr/>
        </p:nvGrpSpPr>
        <p:grpSpPr>
          <a:xfrm>
            <a:off x="2303323" y="2954071"/>
            <a:ext cx="7829828" cy="1497415"/>
            <a:chOff x="2303323" y="2954071"/>
            <a:chExt cx="7829828" cy="1497415"/>
          </a:xfrm>
        </p:grpSpPr>
        <p:cxnSp>
          <p:nvCxnSpPr>
            <p:cNvPr id="29" name="Straight Connector 28">
              <a:extLst>
                <a:ext uri="{FF2B5EF4-FFF2-40B4-BE49-F238E27FC236}">
                  <a16:creationId xmlns:a16="http://schemas.microsoft.com/office/drawing/2014/main" id="{840B294F-7EA3-8E4D-B84C-E4E01D7C19BA}"/>
                </a:ext>
              </a:extLst>
            </p:cNvPr>
            <p:cNvCxnSpPr>
              <a:cxnSpLocks/>
            </p:cNvCxnSpPr>
            <p:nvPr/>
          </p:nvCxnSpPr>
          <p:spPr>
            <a:xfrm>
              <a:off x="6218237" y="2954071"/>
              <a:ext cx="0" cy="1497415"/>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08965CA-E9A2-2D42-B61C-202FDFC2B0BC}"/>
                </a:ext>
              </a:extLst>
            </p:cNvPr>
            <p:cNvGrpSpPr/>
            <p:nvPr/>
          </p:nvGrpSpPr>
          <p:grpSpPr>
            <a:xfrm>
              <a:off x="2303323" y="3342968"/>
              <a:ext cx="7829828" cy="1108518"/>
              <a:chOff x="2085339" y="3342968"/>
              <a:chExt cx="7829828" cy="1108518"/>
            </a:xfrm>
          </p:grpSpPr>
          <p:cxnSp>
            <p:nvCxnSpPr>
              <p:cNvPr id="28" name="Straight Connector 27">
                <a:extLst>
                  <a:ext uri="{FF2B5EF4-FFF2-40B4-BE49-F238E27FC236}">
                    <a16:creationId xmlns:a16="http://schemas.microsoft.com/office/drawing/2014/main" id="{65C527BB-933E-694A-BB6B-3A310CE1DC9C}"/>
                  </a:ext>
                </a:extLst>
              </p:cNvPr>
              <p:cNvCxnSpPr>
                <a:cxnSpLocks/>
              </p:cNvCxnSpPr>
              <p:nvPr/>
            </p:nvCxnSpPr>
            <p:spPr>
              <a:xfrm>
                <a:off x="2085339"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7DB43-079C-6C48-9210-9E53549D790C}"/>
                  </a:ext>
                </a:extLst>
              </p:cNvPr>
              <p:cNvCxnSpPr>
                <a:cxnSpLocks/>
              </p:cNvCxnSpPr>
              <p:nvPr/>
            </p:nvCxnSpPr>
            <p:spPr>
              <a:xfrm>
                <a:off x="9915167"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39CC1CE7-40A0-4DFF-8C85-5142052F719D}"/>
              </a:ext>
            </a:extLst>
          </p:cNvPr>
          <p:cNvSpPr txBox="1"/>
          <p:nvPr/>
        </p:nvSpPr>
        <p:spPr>
          <a:xfrm>
            <a:off x="2644860" y="1775465"/>
            <a:ext cx="7146754" cy="461665"/>
          </a:xfrm>
          <a:prstGeom prst="rect">
            <a:avLst/>
          </a:prstGeom>
          <a:noFill/>
        </p:spPr>
        <p:txBody>
          <a:bodyPr wrap="square" rtlCol="0">
            <a:spAutoFit/>
          </a:bodyPr>
          <a:lstStyle/>
          <a:p>
            <a:pPr algn="ctr" defTabSz="932597"/>
            <a:r>
              <a:rPr lang="en-US" sz="2400">
                <a:ln w="3175">
                  <a:noFill/>
                </a:ln>
                <a:solidFill>
                  <a:schemeClr val="tx2"/>
                </a:solidFill>
                <a:latin typeface="+mj-lt"/>
                <a:cs typeface="Segoe UI" pitchFamily="34" charset="0"/>
              </a:rPr>
              <a:t>Azure Migrate project </a:t>
            </a:r>
          </a:p>
        </p:txBody>
      </p:sp>
      <p:sp>
        <p:nvSpPr>
          <p:cNvPr id="21" name="Title 1">
            <a:extLst>
              <a:ext uri="{FF2B5EF4-FFF2-40B4-BE49-F238E27FC236}">
                <a16:creationId xmlns:a16="http://schemas.microsoft.com/office/drawing/2014/main" id="{672CD7F2-0297-444E-8347-5D3C51287C9E}"/>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sp>
        <p:nvSpPr>
          <p:cNvPr id="4" name="Title 3">
            <a:extLst>
              <a:ext uri="{FF2B5EF4-FFF2-40B4-BE49-F238E27FC236}">
                <a16:creationId xmlns:a16="http://schemas.microsoft.com/office/drawing/2014/main" id="{02D382E9-D31A-E748-9A72-5952D921CE4F}"/>
              </a:ext>
            </a:extLst>
          </p:cNvPr>
          <p:cNvSpPr>
            <a:spLocks noGrp="1"/>
          </p:cNvSpPr>
          <p:nvPr>
            <p:ph type="title"/>
          </p:nvPr>
        </p:nvSpPr>
        <p:spPr>
          <a:xfrm>
            <a:off x="465138" y="441332"/>
            <a:ext cx="11530584" cy="830020"/>
          </a:xfrm>
        </p:spPr>
        <p:txBody>
          <a:bodyPr/>
          <a:lstStyle/>
          <a:p>
            <a:r>
              <a:rPr lang="en-US"/>
              <a:t>Discovery: Resource Limits</a:t>
            </a:r>
          </a:p>
        </p:txBody>
      </p:sp>
      <p:sp>
        <p:nvSpPr>
          <p:cNvPr id="17" name="TextBox 16">
            <a:extLst>
              <a:ext uri="{FF2B5EF4-FFF2-40B4-BE49-F238E27FC236}">
                <a16:creationId xmlns:a16="http://schemas.microsoft.com/office/drawing/2014/main" id="{6A90928C-D7F7-D74E-A2D4-00CAAE27E46E}"/>
              </a:ext>
            </a:extLst>
          </p:cNvPr>
          <p:cNvSpPr txBox="1"/>
          <p:nvPr/>
        </p:nvSpPr>
        <p:spPr>
          <a:xfrm>
            <a:off x="670049" y="4609952"/>
            <a:ext cx="3240402" cy="1836785"/>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VMware</a:t>
            </a:r>
            <a:endParaRPr lang="en-US">
              <a:ln>
                <a:solidFill>
                  <a:prstClr val="white"/>
                </a:solidFill>
              </a:ln>
              <a:solidFill>
                <a:prstClr val="black"/>
              </a:solidFill>
              <a:latin typeface="Segoe UI"/>
            </a:endParaRP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 vCenter server</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10000 servers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400 servers (dependency analysis)</a:t>
            </a:r>
          </a:p>
          <a:p>
            <a:pPr marL="9525" algn="ctr" defTabSz="914191"/>
            <a:r>
              <a:rPr lang="en-US" sz="1200" i="1">
                <a:solidFill>
                  <a:schemeClr val="accent2"/>
                </a:solidFill>
                <a:cs typeface="Segoe UI Semilight" panose="020B0402040204020203" pitchFamily="34" charset="0"/>
              </a:rPr>
              <a:t>*Discovery scoping supported</a:t>
            </a:r>
          </a:p>
          <a:p>
            <a:pPr marL="291436" indent="-291436" algn="ctr" defTabSz="932597">
              <a:buFont typeface="Arial" panose="020B0604020202020204" pitchFamily="34" charset="0"/>
              <a:buChar char="•"/>
            </a:pPr>
            <a:endParaRPr lang="en-US" sz="1836">
              <a:solidFill>
                <a:prstClr val="black"/>
              </a:solidFill>
              <a:latin typeface="Segoe UI"/>
            </a:endParaRPr>
          </a:p>
        </p:txBody>
      </p:sp>
      <p:sp>
        <p:nvSpPr>
          <p:cNvPr id="24" name="TextBox 23">
            <a:extLst>
              <a:ext uri="{FF2B5EF4-FFF2-40B4-BE49-F238E27FC236}">
                <a16:creationId xmlns:a16="http://schemas.microsoft.com/office/drawing/2014/main" id="{17B6BFAE-95F5-6A4D-B797-808648BB10FB}"/>
              </a:ext>
            </a:extLst>
          </p:cNvPr>
          <p:cNvSpPr txBox="1"/>
          <p:nvPr/>
        </p:nvSpPr>
        <p:spPr>
          <a:xfrm>
            <a:off x="4598036" y="4609952"/>
            <a:ext cx="3240402" cy="1046440"/>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Hyper-V</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300 hosts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5000 VMs</a:t>
            </a:r>
          </a:p>
        </p:txBody>
      </p:sp>
      <p:sp>
        <p:nvSpPr>
          <p:cNvPr id="25" name="TextBox 24">
            <a:extLst>
              <a:ext uri="{FF2B5EF4-FFF2-40B4-BE49-F238E27FC236}">
                <a16:creationId xmlns:a16="http://schemas.microsoft.com/office/drawing/2014/main" id="{0E80627B-9EE9-004A-B7AE-21A7C1327617}"/>
              </a:ext>
            </a:extLst>
          </p:cNvPr>
          <p:cNvSpPr txBox="1"/>
          <p:nvPr/>
        </p:nvSpPr>
        <p:spPr>
          <a:xfrm>
            <a:off x="8512949" y="4609952"/>
            <a:ext cx="3240402" cy="830997"/>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Physical/other cloud </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1000 physical servers</a:t>
            </a:r>
          </a:p>
        </p:txBody>
      </p:sp>
      <p:sp>
        <p:nvSpPr>
          <p:cNvPr id="12" name="Rectangle 11">
            <a:extLst>
              <a:ext uri="{FF2B5EF4-FFF2-40B4-BE49-F238E27FC236}">
                <a16:creationId xmlns:a16="http://schemas.microsoft.com/office/drawing/2014/main" id="{12044B30-BE6A-3047-B963-287767ADE947}"/>
              </a:ext>
            </a:extLst>
          </p:cNvPr>
          <p:cNvSpPr/>
          <p:nvPr/>
        </p:nvSpPr>
        <p:spPr bwMode="auto">
          <a:xfrm>
            <a:off x="465138" y="3867790"/>
            <a:ext cx="10999275" cy="4387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14191"/>
            <a:r>
              <a:rPr lang="en-US" sz="1632">
                <a:gradFill>
                  <a:gsLst>
                    <a:gs pos="2917">
                      <a:srgbClr val="1A1A1A"/>
                    </a:gs>
                    <a:gs pos="30000">
                      <a:srgbClr val="1A1A1A"/>
                    </a:gs>
                  </a:gsLst>
                  <a:lin ang="5400000" scaled="0"/>
                </a:gradFill>
                <a:latin typeface="Segoe UI Semibold"/>
                <a:cs typeface="Segoe UI Semilight" panose="020B0402040204020203" pitchFamily="34" charset="0"/>
              </a:rPr>
              <a:t>Per Azure Migrate appliance </a:t>
            </a:r>
          </a:p>
        </p:txBody>
      </p:sp>
      <p:sp>
        <p:nvSpPr>
          <p:cNvPr id="14" name="Rectangle 13">
            <a:extLst>
              <a:ext uri="{FF2B5EF4-FFF2-40B4-BE49-F238E27FC236}">
                <a16:creationId xmlns:a16="http://schemas.microsoft.com/office/drawing/2014/main" id="{8286568E-6718-BA40-BE42-8466E2CF5971}"/>
              </a:ext>
            </a:extLst>
          </p:cNvPr>
          <p:cNvSpPr/>
          <p:nvPr/>
        </p:nvSpPr>
        <p:spPr>
          <a:xfrm>
            <a:off x="3109912" y="2246185"/>
            <a:ext cx="6216650" cy="707886"/>
          </a:xfrm>
          <a:prstGeom prst="rect">
            <a:avLst/>
          </a:prstGeom>
        </p:spPr>
        <p:txBody>
          <a:bodyPr>
            <a:spAutoFit/>
          </a:bodyPr>
          <a:lstStyle/>
          <a:p>
            <a:pPr marL="0"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35000 servers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(individually for each scenario)</a:t>
            </a:r>
            <a:br>
              <a:rPr lang="en-US" sz="1400">
                <a:gradFill>
                  <a:gsLst>
                    <a:gs pos="2917">
                      <a:srgbClr val="1A1A1A"/>
                    </a:gs>
                    <a:gs pos="30000">
                      <a:srgbClr val="1A1A1A"/>
                    </a:gs>
                  </a:gsLst>
                  <a:lin ang="5400000" scaled="0"/>
                </a:gradFill>
                <a:cs typeface="Segoe UI Semilight" panose="020B0402040204020203" pitchFamily="34" charset="0"/>
              </a:rPr>
            </a:br>
            <a:r>
              <a:rPr lang="en-US" sz="1200" i="1">
                <a:solidFill>
                  <a:schemeClr val="accent2"/>
                </a:solidFill>
                <a:cs typeface="Segoe UI Semilight" panose="020B0402040204020203" pitchFamily="34" charset="0"/>
              </a:rPr>
              <a:t>Same project can be used for multiple scenarios</a:t>
            </a:r>
          </a:p>
        </p:txBody>
      </p:sp>
      <p:cxnSp>
        <p:nvCxnSpPr>
          <p:cNvPr id="26" name="Straight Connector 25">
            <a:extLst>
              <a:ext uri="{FF2B5EF4-FFF2-40B4-BE49-F238E27FC236}">
                <a16:creationId xmlns:a16="http://schemas.microsoft.com/office/drawing/2014/main" id="{FCA9303F-2EF3-4D48-A252-FF9C2A8D2E68}"/>
              </a:ext>
            </a:extLst>
          </p:cNvPr>
          <p:cNvCxnSpPr>
            <a:cxnSpLocks/>
          </p:cNvCxnSpPr>
          <p:nvPr/>
        </p:nvCxnSpPr>
        <p:spPr>
          <a:xfrm>
            <a:off x="2290250" y="3342968"/>
            <a:ext cx="7842900"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37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E7740E8-25EA-914E-8CF9-F2636122D7CF}"/>
              </a:ext>
            </a:extLst>
          </p:cNvPr>
          <p:cNvSpPr>
            <a:spLocks noGrp="1"/>
          </p:cNvSpPr>
          <p:nvPr>
            <p:ph type="body" sz="quarter" idx="10"/>
          </p:nvPr>
        </p:nvSpPr>
        <p:spPr>
          <a:xfrm>
            <a:off x="465138" y="898382"/>
            <a:ext cx="11887195" cy="492443"/>
          </a:xfrm>
        </p:spPr>
        <p:txBody>
          <a:bodyPr/>
          <a:lstStyle/>
          <a:p>
            <a:r>
              <a:rPr lang="en-US"/>
              <a:t>For VMware VMs</a:t>
            </a:r>
          </a:p>
        </p:txBody>
      </p:sp>
      <p:sp>
        <p:nvSpPr>
          <p:cNvPr id="3" name="Title 2">
            <a:extLst>
              <a:ext uri="{FF2B5EF4-FFF2-40B4-BE49-F238E27FC236}">
                <a16:creationId xmlns:a16="http://schemas.microsoft.com/office/drawing/2014/main" id="{F3AECDF4-0E2E-D240-BC65-CF1870790A0C}"/>
              </a:ext>
            </a:extLst>
          </p:cNvPr>
          <p:cNvSpPr>
            <a:spLocks noGrp="1"/>
          </p:cNvSpPr>
          <p:nvPr>
            <p:ph type="title"/>
          </p:nvPr>
        </p:nvSpPr>
        <p:spPr>
          <a:xfrm>
            <a:off x="465138" y="441332"/>
            <a:ext cx="11530584" cy="830020"/>
          </a:xfrm>
        </p:spPr>
        <p:txBody>
          <a:bodyPr/>
          <a:lstStyle/>
          <a:p>
            <a:r>
              <a:rPr lang="en-US"/>
              <a:t>Discovery: How to scope</a:t>
            </a:r>
          </a:p>
        </p:txBody>
      </p:sp>
      <p:sp>
        <p:nvSpPr>
          <p:cNvPr id="8" name="Rectangle 7">
            <a:extLst>
              <a:ext uri="{FF2B5EF4-FFF2-40B4-BE49-F238E27FC236}">
                <a16:creationId xmlns:a16="http://schemas.microsoft.com/office/drawing/2014/main" id="{D1192FCF-8C5C-3C44-9B0E-E500AF2CFAED}"/>
              </a:ext>
            </a:extLst>
          </p:cNvPr>
          <p:cNvSpPr/>
          <p:nvPr/>
        </p:nvSpPr>
        <p:spPr>
          <a:xfrm>
            <a:off x="4762397" y="2865530"/>
            <a:ext cx="3330114" cy="297454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For vCenter &gt;10000 servers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Deploy multiple appliances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(one per 10000 VMs)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Use multiple vCenter accounts (one account per appliance)</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Configure the permissions scope for the vCenter accounts, such that each account/appliance discovers a mutually exclusive set of VMs on the vCenter</a:t>
            </a:r>
          </a:p>
        </p:txBody>
      </p:sp>
      <p:sp>
        <p:nvSpPr>
          <p:cNvPr id="11" name="Rectangle 10">
            <a:extLst>
              <a:ext uri="{FF2B5EF4-FFF2-40B4-BE49-F238E27FC236}">
                <a16:creationId xmlns:a16="http://schemas.microsoft.com/office/drawing/2014/main" id="{809AEA98-2D14-D449-A3CD-E2867BB9F3A7}"/>
              </a:ext>
            </a:extLst>
          </p:cNvPr>
          <p:cNvSpPr/>
          <p:nvPr/>
        </p:nvSpPr>
        <p:spPr>
          <a:xfrm>
            <a:off x="8665036" y="2865530"/>
            <a:ext cx="3330114" cy="235449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Overlapping VM discovery leads to</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Incorrect count of servers in assessments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Inability to select VM for replication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if same VM is discovered through multiple VMware appliances in the same project</a:t>
            </a:r>
          </a:p>
        </p:txBody>
      </p:sp>
      <p:cxnSp>
        <p:nvCxnSpPr>
          <p:cNvPr id="12" name="Straight Connector 11">
            <a:extLst>
              <a:ext uri="{FF2B5EF4-FFF2-40B4-BE49-F238E27FC236}">
                <a16:creationId xmlns:a16="http://schemas.microsoft.com/office/drawing/2014/main" id="{73CD432A-5BAD-4D4E-A52E-2CA7964391C3}"/>
              </a:ext>
            </a:extLst>
          </p:cNvPr>
          <p:cNvCxnSpPr/>
          <p:nvPr/>
        </p:nvCxnSpPr>
        <p:spPr>
          <a:xfrm>
            <a:off x="8351171" y="2786726"/>
            <a:ext cx="0" cy="31321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089E6BD9-3E1C-4B42-A158-BCAEB1835D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652" y="3451189"/>
            <a:ext cx="3483653" cy="1768832"/>
          </a:xfrm>
          <a:prstGeom prst="rect">
            <a:avLst/>
          </a:prstGeom>
        </p:spPr>
      </p:pic>
    </p:spTree>
    <p:extLst>
      <p:ext uri="{BB962C8B-B14F-4D97-AF65-F5344CB8AC3E}">
        <p14:creationId xmlns:p14="http://schemas.microsoft.com/office/powerpoint/2010/main" val="2885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applications and dependencies</a:t>
            </a:r>
          </a:p>
        </p:txBody>
      </p:sp>
    </p:spTree>
    <p:extLst>
      <p:ext uri="{BB962C8B-B14F-4D97-AF65-F5344CB8AC3E}">
        <p14:creationId xmlns:p14="http://schemas.microsoft.com/office/powerpoint/2010/main" val="17571286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DE41330E-3C85-D340-A053-F5B49B36F46C}"/>
              </a:ext>
            </a:extLst>
          </p:cNvPr>
          <p:cNvSpPr/>
          <p:nvPr/>
        </p:nvSpPr>
        <p:spPr bwMode="auto">
          <a:xfrm>
            <a:off x="6452359"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51EADAE-4A93-B647-BBA7-F693ABF71729}"/>
              </a:ext>
            </a:extLst>
          </p:cNvPr>
          <p:cNvSpPr/>
          <p:nvPr/>
        </p:nvSpPr>
        <p:spPr bwMode="auto">
          <a:xfrm>
            <a:off x="494010"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F56EDA30-9624-41EF-8946-6482C8614200}"/>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F7A99201-89CE-354E-B17C-DE059F0382CF}"/>
              </a:ext>
            </a:extLst>
          </p:cNvPr>
          <p:cNvSpPr>
            <a:spLocks noGrp="1"/>
          </p:cNvSpPr>
          <p:nvPr>
            <p:ph type="title"/>
          </p:nvPr>
        </p:nvSpPr>
        <p:spPr>
          <a:xfrm>
            <a:off x="465138" y="441332"/>
            <a:ext cx="11530584" cy="830020"/>
          </a:xfrm>
        </p:spPr>
        <p:txBody>
          <a:bodyPr/>
          <a:lstStyle/>
          <a:p>
            <a:r>
              <a:rPr lang="en-US" dirty="0"/>
              <a:t>Dependency analysis: Supported versions &amp; pre-requisites </a:t>
            </a:r>
          </a:p>
        </p:txBody>
      </p:sp>
      <p:pic>
        <p:nvPicPr>
          <p:cNvPr id="26" name="Picture 4" descr="Image result for vmware icon transparent">
            <a:extLst>
              <a:ext uri="{FF2B5EF4-FFF2-40B4-BE49-F238E27FC236}">
                <a16:creationId xmlns:a16="http://schemas.microsoft.com/office/drawing/2014/main" id="{E900F37A-3807-6F40-947D-F37F5622A43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7728" y="2669321"/>
            <a:ext cx="1378293" cy="2246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11">
            <a:extLst>
              <a:ext uri="{FF2B5EF4-FFF2-40B4-BE49-F238E27FC236}">
                <a16:creationId xmlns:a16="http://schemas.microsoft.com/office/drawing/2014/main" id="{C01FE9F1-6DB1-4A4B-920D-7C4599F5326A}"/>
              </a:ext>
            </a:extLst>
          </p:cNvPr>
          <p:cNvGraphicFramePr>
            <a:graphicFrameLocks noGrp="1"/>
          </p:cNvGraphicFramePr>
          <p:nvPr>
            <p:extLst>
              <p:ext uri="{D42A27DB-BD31-4B8C-83A1-F6EECF244321}">
                <p14:modId xmlns:p14="http://schemas.microsoft.com/office/powerpoint/2010/main" val="2486654333"/>
              </p:ext>
            </p:extLst>
          </p:nvPr>
        </p:nvGraphicFramePr>
        <p:xfrm>
          <a:off x="259886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PowerShell 2.0 </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VMware tools 10.2.0 or later</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Administrator account </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On vCenter</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Read-only account with Virtual Machines </a:t>
                      </a:r>
                      <a:b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b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-&gt; Guest Operations privilege </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2008 R2 and above</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Red Hat Enterprise Linux 7, 6, 5</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Ubuntu Linux 14.04, 16.04</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Debian 7, 8</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Oracle Linux 6, 7</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CentOS 5, 6, 7</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12" name="Rectangle 11">
            <a:extLst>
              <a:ext uri="{FF2B5EF4-FFF2-40B4-BE49-F238E27FC236}">
                <a16:creationId xmlns:a16="http://schemas.microsoft.com/office/drawing/2014/main" id="{69B4A5FA-42AA-F648-B34F-12574236B52E}"/>
              </a:ext>
            </a:extLst>
          </p:cNvPr>
          <p:cNvSpPr/>
          <p:nvPr/>
        </p:nvSpPr>
        <p:spPr>
          <a:xfrm>
            <a:off x="983467" y="1885654"/>
            <a:ext cx="1006814" cy="523220"/>
          </a:xfrm>
          <a:prstGeom prst="rect">
            <a:avLst/>
          </a:prstGeom>
        </p:spPr>
        <p:txBody>
          <a:bodyPr wrap="none">
            <a:spAutoFit/>
          </a:bodyPr>
          <a:lstStyle/>
          <a:p>
            <a:pPr algn="ctr"/>
            <a:r>
              <a:rPr lang="en-US" sz="1600">
                <a:latin typeface="+mj-lt"/>
              </a:rPr>
              <a:t>VMware </a:t>
            </a:r>
            <a:br>
              <a:rPr lang="en-US" sz="1600"/>
            </a:br>
            <a:r>
              <a:rPr lang="en-US" sz="1200"/>
              <a:t>(agentless)</a:t>
            </a:r>
            <a:endParaRPr lang="en-US" sz="1600"/>
          </a:p>
        </p:txBody>
      </p:sp>
      <p:graphicFrame>
        <p:nvGraphicFramePr>
          <p:cNvPr id="39" name="Table 11">
            <a:extLst>
              <a:ext uri="{FF2B5EF4-FFF2-40B4-BE49-F238E27FC236}">
                <a16:creationId xmlns:a16="http://schemas.microsoft.com/office/drawing/2014/main" id="{9EC5E6AB-426E-624C-A75E-EE77A1D04481}"/>
              </a:ext>
            </a:extLst>
          </p:cNvPr>
          <p:cNvGraphicFramePr>
            <a:graphicFrameLocks noGrp="1"/>
          </p:cNvGraphicFramePr>
          <p:nvPr>
            <p:extLst>
              <p:ext uri="{D42A27DB-BD31-4B8C-83A1-F6EECF244321}">
                <p14:modId xmlns:p14="http://schemas.microsoft.com/office/powerpoint/2010/main" val="2931212592"/>
              </p:ext>
            </p:extLst>
          </p:nvPr>
        </p:nvGraphicFramePr>
        <p:xfrm>
          <a:off x="857472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Microsoft Monitoring agent</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Dependency agent</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Azure</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Log Analytics workspace</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All except</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2003</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SUSE Linux</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40" name="Rectangle 39">
            <a:extLst>
              <a:ext uri="{FF2B5EF4-FFF2-40B4-BE49-F238E27FC236}">
                <a16:creationId xmlns:a16="http://schemas.microsoft.com/office/drawing/2014/main" id="{E7209B20-2571-864A-9638-AFEDAB95615D}"/>
              </a:ext>
            </a:extLst>
          </p:cNvPr>
          <p:cNvSpPr/>
          <p:nvPr/>
        </p:nvSpPr>
        <p:spPr>
          <a:xfrm>
            <a:off x="6452359" y="1885654"/>
            <a:ext cx="1986892" cy="1077218"/>
          </a:xfrm>
          <a:prstGeom prst="rect">
            <a:avLst/>
          </a:prstGeom>
        </p:spPr>
        <p:txBody>
          <a:bodyPr wrap="square">
            <a:spAutoFit/>
          </a:bodyPr>
          <a:lstStyle/>
          <a:p>
            <a:pPr algn="ctr"/>
            <a:r>
              <a:rPr lang="en-US" sz="1600">
                <a:latin typeface="+mj-lt"/>
              </a:rPr>
              <a:t>Hyper-V/ physical servers/ </a:t>
            </a:r>
          </a:p>
          <a:p>
            <a:pPr algn="ctr"/>
            <a:r>
              <a:rPr lang="en-US" sz="1600">
                <a:latin typeface="+mj-lt"/>
              </a:rPr>
              <a:t>other cloud servers </a:t>
            </a:r>
            <a:br>
              <a:rPr lang="en-US" sz="1600"/>
            </a:br>
            <a:endParaRPr lang="en-US" sz="1600"/>
          </a:p>
        </p:txBody>
      </p:sp>
      <p:pic>
        <p:nvPicPr>
          <p:cNvPr id="45" name="Picture 4">
            <a:extLst>
              <a:ext uri="{FF2B5EF4-FFF2-40B4-BE49-F238E27FC236}">
                <a16:creationId xmlns:a16="http://schemas.microsoft.com/office/drawing/2014/main" id="{BE0974F7-067D-5247-86FC-ED59C96B2807}"/>
              </a:ext>
            </a:extLst>
          </p:cNvPr>
          <p:cNvPicPr>
            <a:picLocks noChangeAspect="1" noChangeArrowheads="1"/>
          </p:cNvPicPr>
          <p:nvPr/>
        </p:nvPicPr>
        <p:blipFill>
          <a:blip r:embed="rId4"/>
          <a:srcRect/>
          <a:stretch/>
        </p:blipFill>
        <p:spPr bwMode="auto">
          <a:xfrm>
            <a:off x="6952926" y="3482656"/>
            <a:ext cx="985759" cy="4224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58B04118-A1F7-484B-97A3-3E818B5C8682}"/>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284821" y="2937841"/>
            <a:ext cx="321969" cy="321969"/>
          </a:xfrm>
          <a:prstGeom prst="rect">
            <a:avLst/>
          </a:prstGeom>
        </p:spPr>
      </p:pic>
      <p:pic>
        <p:nvPicPr>
          <p:cNvPr id="47" name="Picture 6" descr="Image result for aws transparent icon">
            <a:extLst>
              <a:ext uri="{FF2B5EF4-FFF2-40B4-BE49-F238E27FC236}">
                <a16:creationId xmlns:a16="http://schemas.microsoft.com/office/drawing/2014/main" id="{317CC506-548D-9E4C-8D0F-6B9CE669CA8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33959" y="4127969"/>
            <a:ext cx="823692" cy="32196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B6E77697-2208-D54A-B926-8D088691029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6746311" y="4406392"/>
            <a:ext cx="1398989" cy="93172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BB51D319-40CF-2C4B-9923-1E95DC2B7831}"/>
              </a:ext>
            </a:extLst>
          </p:cNvPr>
          <p:cNvSpPr txBox="1"/>
          <p:nvPr/>
        </p:nvSpPr>
        <p:spPr>
          <a:xfrm>
            <a:off x="465138" y="6412795"/>
            <a:ext cx="6848432" cy="261610"/>
          </a:xfrm>
          <a:prstGeom prst="rect">
            <a:avLst/>
          </a:prstGeom>
          <a:noFill/>
        </p:spPr>
        <p:txBody>
          <a:bodyPr wrap="square">
            <a:spAutoFit/>
          </a:bodyPr>
          <a:lstStyle/>
          <a:p>
            <a:pPr defTabSz="932597">
              <a:defRPr/>
            </a:pPr>
            <a:r>
              <a:rPr lang="en-US" sz="1050" i="1">
                <a:solidFill>
                  <a:schemeClr val="accent2"/>
                </a:solidFill>
                <a:latin typeface="Segoe UI"/>
                <a:cs typeface="Segoe UI Semilight" panose="020B0402040204020203" pitchFamily="34" charset="0"/>
              </a:rPr>
              <a:t>*These are in addition to the pre-requisites called out for server discovery</a:t>
            </a:r>
          </a:p>
        </p:txBody>
      </p:sp>
    </p:spTree>
    <p:extLst>
      <p:ext uri="{BB962C8B-B14F-4D97-AF65-F5344CB8AC3E}">
        <p14:creationId xmlns:p14="http://schemas.microsoft.com/office/powerpoint/2010/main" val="227114042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50429"/>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dirty="0">
                <a:solidFill>
                  <a:schemeClr val="tx2"/>
                </a:solidFill>
                <a:latin typeface="Segoe UI"/>
              </a:rPr>
              <a:t>Deploy and configure </a:t>
            </a:r>
            <a:r>
              <a:rPr lang="en-US" altLang="en-US" sz="2000" dirty="0">
                <a:gradFill>
                  <a:gsLst>
                    <a:gs pos="2917">
                      <a:srgbClr val="1A1A1A"/>
                    </a:gs>
                    <a:gs pos="30000">
                      <a:srgbClr val="1A1A1A"/>
                    </a:gs>
                  </a:gsLst>
                  <a:lin ang="5400000" scaled="0"/>
                </a:gradFill>
                <a:latin typeface="Segoe UI"/>
              </a:rPr>
              <a:t>the Azure Migrate appliance in the source environment (vCenter and server creds)</a:t>
            </a:r>
          </a:p>
          <a:p>
            <a:pPr marL="0" indent="0" defTabSz="932418" eaLnBrk="0" fontAlgn="base" hangingPunct="0">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Appliance discovers servers and server configurations, applications and roles, and collects performance data </a:t>
            </a:r>
            <a:r>
              <a:rPr lang="en-US" altLang="en-US" sz="2000" dirty="0">
                <a:gradFill>
                  <a:gsLst>
                    <a:gs pos="2917">
                      <a:srgbClr val="1A1A1A"/>
                    </a:gs>
                    <a:gs pos="30000">
                      <a:srgbClr val="1A1A1A"/>
                    </a:gs>
                  </a:gsLst>
                  <a:lin ang="5400000" scaled="0"/>
                </a:gradFill>
                <a:latin typeface="Segoe UI"/>
              </a:rPr>
              <a:t>for Windows and Linux servers</a:t>
            </a:r>
          </a:p>
          <a:p>
            <a:pPr marL="0" indent="0" defTabSz="914191" fontAlgn="base">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Enable dependency analysis </a:t>
            </a:r>
            <a:r>
              <a:rPr lang="en-US" altLang="en-US" sz="2000" dirty="0">
                <a:gradFill>
                  <a:gsLst>
                    <a:gs pos="2917">
                      <a:srgbClr val="1A1A1A"/>
                    </a:gs>
                    <a:gs pos="30000">
                      <a:srgbClr val="1A1A1A"/>
                    </a:gs>
                  </a:gsLst>
                  <a:lin ang="5400000" scaled="0"/>
                </a:gradFill>
                <a:latin typeface="Segoe UI"/>
              </a:rPr>
              <a:t>for eligible servers from Azure Portal </a:t>
            </a:r>
          </a:p>
          <a:p>
            <a:pPr marL="457112" indent="-457112" defTabSz="914191" fontAlgn="base">
              <a:spcBef>
                <a:spcPct val="0"/>
              </a:spcBef>
              <a:spcAft>
                <a:spcPct val="0"/>
              </a:spcAft>
              <a:buSzTx/>
              <a:buFont typeface="+mj-lt"/>
              <a:buAutoNum type="arabicPeriod"/>
            </a:pPr>
            <a:endParaRPr lang="en-US" altLang="en-US" sz="2000" dirty="0">
              <a:solidFill>
                <a:schemeClr val="tx2"/>
              </a:soli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View </a:t>
            </a:r>
            <a:r>
              <a:rPr lang="en-US" altLang="en-US" sz="2000" dirty="0">
                <a:gradFill>
                  <a:gsLst>
                    <a:gs pos="2917">
                      <a:srgbClr val="1A1A1A"/>
                    </a:gs>
                    <a:gs pos="30000">
                      <a:srgbClr val="1A1A1A"/>
                    </a:gs>
                  </a:gsLst>
                  <a:lin ang="5400000" scaled="0"/>
                </a:gradFill>
                <a:latin typeface="Segoe UI"/>
              </a:rPr>
              <a:t>application inventory, roles on servers, and dependencies across servers</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07063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i="1" spc="-51">
              <a:solidFill>
                <a:prstClr val="black"/>
              </a:solidFill>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56510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10887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4D0E76EE-DCB7-8540-BF4F-D1C1D7E7A9ED}"/>
              </a:ext>
            </a:extLst>
          </p:cNvPr>
          <p:cNvGrpSpPr/>
          <p:nvPr/>
        </p:nvGrpSpPr>
        <p:grpSpPr>
          <a:xfrm>
            <a:off x="1164137" y="2807132"/>
            <a:ext cx="1235009" cy="851554"/>
            <a:chOff x="788200" y="3909788"/>
            <a:chExt cx="1075411" cy="741509"/>
          </a:xfrm>
        </p:grpSpPr>
        <p:pic>
          <p:nvPicPr>
            <p:cNvPr id="57" name="Graphic 56">
              <a:extLst>
                <a:ext uri="{FF2B5EF4-FFF2-40B4-BE49-F238E27FC236}">
                  <a16:creationId xmlns:a16="http://schemas.microsoft.com/office/drawing/2014/main" id="{2B89FE4A-1F89-064F-BA31-0570B117B66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102" y="3909788"/>
              <a:ext cx="741509" cy="741509"/>
            </a:xfrm>
            <a:prstGeom prst="rect">
              <a:avLst/>
            </a:prstGeom>
          </p:spPr>
        </p:pic>
        <p:pic>
          <p:nvPicPr>
            <p:cNvPr id="42" name="Picture 8">
              <a:extLst>
                <a:ext uri="{FF2B5EF4-FFF2-40B4-BE49-F238E27FC236}">
                  <a16:creationId xmlns:a16="http://schemas.microsoft.com/office/drawing/2014/main" id="{0CB7C1F6-FD83-0A46-825B-68FB9B0D080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88200" y="4164235"/>
              <a:ext cx="532872" cy="483749"/>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4" descr="Image result for vmware icon transparent">
            <a:extLst>
              <a:ext uri="{FF2B5EF4-FFF2-40B4-BE49-F238E27FC236}">
                <a16:creationId xmlns:a16="http://schemas.microsoft.com/office/drawing/2014/main" id="{DC89C028-972E-A549-B6D3-46EB1813A8A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464592" y="5763927"/>
            <a:ext cx="1560987" cy="254474"/>
          </a:xfrm>
          <a:prstGeom prst="rect">
            <a:avLst/>
          </a:prstGeom>
          <a:noFill/>
          <a:extLst>
            <a:ext uri="{909E8E84-426E-40DD-AFC4-6F175D3DCCD1}">
              <a14:hiddenFill xmlns:a14="http://schemas.microsoft.com/office/drawing/2010/main">
                <a:solidFill>
                  <a:srgbClr val="FFFFFF"/>
                </a:solidFill>
              </a14:hiddenFill>
            </a:ext>
          </a:extLst>
        </p:spPr>
      </p:pic>
      <p:sp>
        <p:nvSpPr>
          <p:cNvPr id="41" name="Text Placeholder 40">
            <a:extLst>
              <a:ext uri="{FF2B5EF4-FFF2-40B4-BE49-F238E27FC236}">
                <a16:creationId xmlns:a16="http://schemas.microsoft.com/office/drawing/2014/main" id="{6E043EB1-2701-504E-906A-0185AE2E30D7}"/>
              </a:ext>
            </a:extLst>
          </p:cNvPr>
          <p:cNvSpPr>
            <a:spLocks noGrp="1"/>
          </p:cNvSpPr>
          <p:nvPr>
            <p:ph type="body" sz="quarter" idx="10"/>
          </p:nvPr>
        </p:nvSpPr>
        <p:spPr>
          <a:xfrm>
            <a:off x="465138" y="898382"/>
            <a:ext cx="11887195" cy="492443"/>
          </a:xfrm>
        </p:spPr>
        <p:txBody>
          <a:bodyPr/>
          <a:lstStyle/>
          <a:p>
            <a:r>
              <a:rPr lang="en-US"/>
              <a:t>Agentless for VMware VMs</a:t>
            </a:r>
          </a:p>
        </p:txBody>
      </p:sp>
      <p:sp>
        <p:nvSpPr>
          <p:cNvPr id="40" name="Title 39">
            <a:extLst>
              <a:ext uri="{FF2B5EF4-FFF2-40B4-BE49-F238E27FC236}">
                <a16:creationId xmlns:a16="http://schemas.microsoft.com/office/drawing/2014/main" id="{20D8C399-52EF-D94A-A762-11E374A64F14}"/>
              </a:ext>
            </a:extLst>
          </p:cNvPr>
          <p:cNvSpPr>
            <a:spLocks noGrp="1"/>
          </p:cNvSpPr>
          <p:nvPr>
            <p:ph type="title"/>
          </p:nvPr>
        </p:nvSpPr>
        <p:spPr>
          <a:xfrm>
            <a:off x="465138" y="441332"/>
            <a:ext cx="11530584" cy="830020"/>
          </a:xfrm>
        </p:spPr>
        <p:txBody>
          <a:bodyPr/>
          <a:lstStyle/>
          <a:p>
            <a:r>
              <a:rPr lang="en-US"/>
              <a:t>Dependency analysis: Process</a:t>
            </a:r>
          </a:p>
        </p:txBody>
      </p:sp>
    </p:spTree>
    <p:extLst>
      <p:ext uri="{BB962C8B-B14F-4D97-AF65-F5344CB8AC3E}">
        <p14:creationId xmlns:p14="http://schemas.microsoft.com/office/powerpoint/2010/main" val="405382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nodeType="withEffect">
                                  <p:stCondLst>
                                    <p:cond delay="0"/>
                                  </p:st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1">
                                            <p:txEl>
                                              <p:pRg st="6" end="6"/>
                                            </p:txEl>
                                          </p:spTgt>
                                        </p:tgtEl>
                                        <p:attrNameLst>
                                          <p:attrName>style.visibility</p:attrName>
                                        </p:attrNameLst>
                                      </p:cBhvr>
                                      <p:to>
                                        <p:strVal val="visible"/>
                                      </p:to>
                                    </p:set>
                                    <p:anim calcmode="lin" valueType="num">
                                      <p:cBhvr additive="base">
                                        <p:cTn id="36"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ppt_x"/>
                                          </p:val>
                                        </p:tav>
                                        <p:tav tm="100000">
                                          <p:val>
                                            <p:strVal val="#ppt_x"/>
                                          </p:val>
                                        </p:tav>
                                      </p:tavLst>
                                    </p:anim>
                                    <p:anim calcmode="lin" valueType="num">
                                      <p:cBhvr additive="base">
                                        <p:cTn id="41" dur="500" fill="hold"/>
                                        <p:tgtEl>
                                          <p:spTgt spid="4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1364" y="2036421"/>
            <a:ext cx="1266170"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sp>
        <p:nvSpPr>
          <p:cNvPr id="141" name="Oval 140">
            <a:extLst>
              <a:ext uri="{FF2B5EF4-FFF2-40B4-BE49-F238E27FC236}">
                <a16:creationId xmlns:a16="http://schemas.microsoft.com/office/drawing/2014/main" id="{1DA672C5-772A-5643-9C02-BF6A29AE5310}"/>
              </a:ext>
            </a:extLst>
          </p:cNvPr>
          <p:cNvSpPr/>
          <p:nvPr/>
        </p:nvSpPr>
        <p:spPr bwMode="auto">
          <a:xfrm>
            <a:off x="11038832" y="2154829"/>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801416" y="2934316"/>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395304"/>
            <a:ext cx="3309529"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1999811" y="2407827"/>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492"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rPr>
              <a:t>Installed apps (24 hrs.)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35311" y="2926163"/>
            <a:ext cx="2343790" cy="246221"/>
          </a:xfrm>
          <a:prstGeom prst="rect">
            <a:avLst/>
          </a:prstGeom>
          <a:noFill/>
        </p:spPr>
        <p:txBody>
          <a:bodyPr wrap="square" rtlCol="0">
            <a:spAutoFit/>
          </a:bodyPr>
          <a:lstStyle/>
          <a:p>
            <a:pPr algn="r" defTabSz="932418">
              <a:defRPr/>
            </a:pPr>
            <a:r>
              <a:rPr lang="en-US" sz="1000" i="1">
                <a:solidFill>
                  <a:schemeClr val="accent2"/>
                </a:solidFill>
              </a:rPr>
              <a:t>App dependencies (6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5957443" y="2454040"/>
            <a:ext cx="1087863" cy="265009"/>
          </a:xfrm>
          <a:prstGeom prst="rect">
            <a:avLst/>
          </a:prstGeom>
          <a:noFill/>
        </p:spPr>
        <p:txBody>
          <a:bodyPr wrap="square" rtlCol="0">
            <a:spAutoFit/>
          </a:bodyPr>
          <a:lstStyle/>
          <a:p>
            <a:pPr algn="r" defTabSz="932418">
              <a:defRPr/>
            </a:pPr>
            <a:r>
              <a:rPr lang="en-US" sz="1122" i="1" kern="0" dirty="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9260" y="4776881"/>
          <a:ext cx="6576521" cy="109188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dependency analysis</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/bin/ls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/bin/netstat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57" name="Graphic 37">
            <a:extLst>
              <a:ext uri="{FF2B5EF4-FFF2-40B4-BE49-F238E27FC236}">
                <a16:creationId xmlns:a16="http://schemas.microsoft.com/office/drawing/2014/main" id="{8D1F2CC7-975C-C245-8D72-49A3F11E277C}"/>
              </a:ext>
            </a:extLst>
          </p:cNvPr>
          <p:cNvGrpSpPr/>
          <p:nvPr/>
        </p:nvGrpSpPr>
        <p:grpSpPr>
          <a:xfrm>
            <a:off x="11201917" y="2345180"/>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 name="Rectangle 1">
            <a:extLst>
              <a:ext uri="{FF2B5EF4-FFF2-40B4-BE49-F238E27FC236}">
                <a16:creationId xmlns:a16="http://schemas.microsoft.com/office/drawing/2014/main" id="{38AC1698-5418-F94A-BFBF-B8EC22ACDC80}"/>
              </a:ext>
            </a:extLst>
          </p:cNvPr>
          <p:cNvSpPr/>
          <p:nvPr/>
        </p:nvSpPr>
        <p:spPr>
          <a:xfrm>
            <a:off x="628803" y="3082737"/>
            <a:ext cx="1946416" cy="610360"/>
          </a:xfrm>
          <a:prstGeom prst="rect">
            <a:avLst/>
          </a:prstGeom>
          <a:noFill/>
        </p:spPr>
        <p:txBody>
          <a:bodyPr wrap="square" rtlCol="0">
            <a:spAutoFit/>
          </a:bodyPr>
          <a:lstStyle/>
          <a:p>
            <a:pPr algn="ctr" defTabSz="932418"/>
            <a:r>
              <a:rPr lang="en-US" sz="1122" i="1" kern="0">
                <a:solidFill>
                  <a:schemeClr val="accent4"/>
                </a:solidFill>
                <a:latin typeface="Segoe UI"/>
              </a:rPr>
              <a:t>vCenter account with Virtual Machines -&gt; Guest Operations privilege  </a:t>
            </a:r>
          </a:p>
        </p:txBody>
      </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066859" y="4003883"/>
            <a:ext cx="705642" cy="265009"/>
          </a:xfrm>
          <a:prstGeom prst="rect">
            <a:avLst/>
          </a:prstGeom>
          <a:noFill/>
        </p:spPr>
        <p:txBody>
          <a:bodyPr wrap="square" rtlCol="0">
            <a:spAutoFit/>
          </a:bodyPr>
          <a:lstStyle/>
          <a:p>
            <a:pPr algn="r" defTabSz="932418"/>
            <a:r>
              <a:rPr lang="en-US" sz="1122" i="1" kern="0" dirty="0">
                <a:solidFill>
                  <a:schemeClr val="accent4"/>
                </a:solidFill>
              </a:rPr>
              <a:t>TCP 443</a:t>
            </a:r>
          </a:p>
        </p:txBody>
      </p:sp>
      <p:sp>
        <p:nvSpPr>
          <p:cNvPr id="108" name="Rectangle 107">
            <a:extLst>
              <a:ext uri="{FF2B5EF4-FFF2-40B4-BE49-F238E27FC236}">
                <a16:creationId xmlns:a16="http://schemas.microsoft.com/office/drawing/2014/main" id="{E0A9EFEC-45CA-A047-8867-C6F2B5DD873A}"/>
              </a:ext>
            </a:extLst>
          </p:cNvPr>
          <p:cNvSpPr/>
          <p:nvPr/>
        </p:nvSpPr>
        <p:spPr>
          <a:xfrm rot="19457583">
            <a:off x="4162522" y="3573894"/>
            <a:ext cx="1756712" cy="246221"/>
          </a:xfrm>
          <a:prstGeom prst="rect">
            <a:avLst/>
          </a:prstGeom>
          <a:noFill/>
        </p:spPr>
        <p:txBody>
          <a:bodyPr wrap="square" rtlCol="0">
            <a:spAutoFit/>
          </a:bodyPr>
          <a:lstStyle/>
          <a:p>
            <a:pPr defTabSz="932418"/>
            <a:r>
              <a:rPr lang="en-US" sz="1000" i="1" dirty="0">
                <a:solidFill>
                  <a:schemeClr val="accent2"/>
                </a:solidFill>
                <a:latin typeface="Segoe UI"/>
              </a:rPr>
              <a:t>App dependencies (5 mins)</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3984901" y="3471979"/>
            <a:ext cx="1756712" cy="246221"/>
          </a:xfrm>
          <a:prstGeom prst="rect">
            <a:avLst/>
          </a:prstGeom>
          <a:noFill/>
        </p:spPr>
        <p:txBody>
          <a:bodyPr wrap="square" rtlCol="0">
            <a:spAutoFit/>
          </a:bodyPr>
          <a:lstStyle/>
          <a:p>
            <a:pPr algn="r" defTabSz="932418"/>
            <a:r>
              <a:rPr lang="en-US" sz="1000" i="1">
                <a:solidFill>
                  <a:schemeClr val="accent2"/>
                </a:solidFill>
              </a:rPr>
              <a:t>Installed apps (24 hrs.)</a:t>
            </a:r>
          </a:p>
        </p:txBody>
      </p:sp>
      <p:sp>
        <p:nvSpPr>
          <p:cNvPr id="115" name="TextBox 114">
            <a:extLst>
              <a:ext uri="{FF2B5EF4-FFF2-40B4-BE49-F238E27FC236}">
                <a16:creationId xmlns:a16="http://schemas.microsoft.com/office/drawing/2014/main" id="{3E41B47A-4758-2942-8C80-F6F521A45FF8}"/>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16" name="Picture 115">
            <a:extLst>
              <a:ext uri="{FF2B5EF4-FFF2-40B4-BE49-F238E27FC236}">
                <a16:creationId xmlns:a16="http://schemas.microsoft.com/office/drawing/2014/main" id="{587429D9-4E4A-C446-9156-B0E623006F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3" name="TextBox 2">
            <a:extLst>
              <a:ext uri="{FF2B5EF4-FFF2-40B4-BE49-F238E27FC236}">
                <a16:creationId xmlns:a16="http://schemas.microsoft.com/office/drawing/2014/main" id="{F69A9645-76B8-4601-AF20-52F7C605D617}"/>
              </a:ext>
            </a:extLst>
          </p:cNvPr>
          <p:cNvSpPr txBox="1"/>
          <p:nvPr/>
        </p:nvSpPr>
        <p:spPr>
          <a:xfrm>
            <a:off x="7851386" y="6443412"/>
            <a:ext cx="4409271" cy="246221"/>
          </a:xfrm>
          <a:prstGeom prst="rect">
            <a:avLst/>
          </a:prstGeom>
          <a:noFill/>
        </p:spPr>
        <p:txBody>
          <a:bodyPr wrap="square" rtlCol="0">
            <a:spAutoFit/>
          </a:bodyPr>
          <a:lstStyle/>
          <a:p>
            <a:pPr defTabSz="932418">
              <a:defRPr/>
            </a:pPr>
            <a:r>
              <a:rPr lang="en-US" sz="1000" b="1" i="1" dirty="0">
                <a:solidFill>
                  <a:schemeClr val="accent2"/>
                </a:solidFill>
              </a:rPr>
              <a:t>* </a:t>
            </a:r>
            <a:r>
              <a:rPr lang="en-US" sz="1000" i="1" dirty="0">
                <a:solidFill>
                  <a:schemeClr val="accent2"/>
                </a:solidFill>
              </a:rPr>
              <a:t>Dependency analysis can only be enabled on successfully validated servers</a:t>
            </a:r>
          </a:p>
        </p:txBody>
      </p:sp>
      <p:sp>
        <p:nvSpPr>
          <p:cNvPr id="4" name="TextBox 3">
            <a:extLst>
              <a:ext uri="{FF2B5EF4-FFF2-40B4-BE49-F238E27FC236}">
                <a16:creationId xmlns:a16="http://schemas.microsoft.com/office/drawing/2014/main" id="{462C3DCE-9E57-4713-B54B-6C2DF4364396}"/>
              </a:ext>
            </a:extLst>
          </p:cNvPr>
          <p:cNvSpPr txBox="1"/>
          <p:nvPr/>
        </p:nvSpPr>
        <p:spPr>
          <a:xfrm>
            <a:off x="7851386" y="6686644"/>
            <a:ext cx="3986772" cy="246221"/>
          </a:xfrm>
          <a:prstGeom prst="rect">
            <a:avLst/>
          </a:prstGeom>
          <a:noFill/>
        </p:spPr>
        <p:txBody>
          <a:bodyPr wrap="square" rtlCol="0">
            <a:spAutoFit/>
          </a:bodyPr>
          <a:lstStyle/>
          <a:p>
            <a:pPr defTabSz="932418">
              <a:defRPr/>
            </a:pPr>
            <a:r>
              <a:rPr lang="en-US" sz="1000" b="1" i="1" dirty="0"/>
              <a:t>*</a:t>
            </a:r>
            <a:r>
              <a:rPr lang="en-US" sz="1000" i="1" dirty="0"/>
              <a:t> </a:t>
            </a:r>
            <a:r>
              <a:rPr lang="en-US" sz="1000" i="1" dirty="0">
                <a:solidFill>
                  <a:schemeClr val="accent2"/>
                </a:solidFill>
              </a:rPr>
              <a:t>Required for software inventory and agentless dependency analysis</a:t>
            </a:r>
          </a:p>
        </p:txBody>
      </p:sp>
    </p:spTree>
    <p:extLst>
      <p:ext uri="{BB962C8B-B14F-4D97-AF65-F5344CB8AC3E}">
        <p14:creationId xmlns:p14="http://schemas.microsoft.com/office/powerpoint/2010/main" val="226015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chemeClr val="tx2"/>
                </a:solidFill>
                <a:latin typeface="Segoe UI"/>
              </a:rPr>
              <a:t>Configure</a:t>
            </a:r>
            <a:r>
              <a:rPr lang="en-US" altLang="en-US" sz="2000">
                <a:gradFill>
                  <a:gsLst>
                    <a:gs pos="2917">
                      <a:srgbClr val="1A1A1A"/>
                    </a:gs>
                    <a:gs pos="30000">
                      <a:srgbClr val="1A1A1A"/>
                    </a:gs>
                  </a:gsLst>
                  <a:lin ang="5400000" scaled="0"/>
                </a:gradFill>
                <a:latin typeface="Segoe UI"/>
              </a:rPr>
              <a:t> Azure Log Analytics and Service Map with Azure Migrate project</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Deploy</a:t>
            </a:r>
            <a:r>
              <a:rPr lang="en-US" altLang="en-US" sz="2000">
                <a:gradFill>
                  <a:gsLst>
                    <a:gs pos="2917">
                      <a:srgbClr val="1A1A1A"/>
                    </a:gs>
                    <a:gs pos="30000">
                      <a:srgbClr val="1A1A1A"/>
                    </a:gs>
                  </a:gsLst>
                  <a:lin ang="5400000" scaled="0"/>
                </a:gradFill>
                <a:latin typeface="Segoe UI"/>
              </a:rPr>
              <a:t> Microsoft Monitoring Agent (MMA) and dependency agent on source servers</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Agents send dependency information </a:t>
            </a:r>
            <a:r>
              <a:rPr lang="en-US" altLang="en-US" sz="2000">
                <a:gradFill>
                  <a:gsLst>
                    <a:gs pos="2917">
                      <a:srgbClr val="1A1A1A"/>
                    </a:gs>
                    <a:gs pos="30000">
                      <a:srgbClr val="1A1A1A"/>
                    </a:gs>
                  </a:gsLst>
                  <a:lin ang="5400000" scaled="0"/>
                </a:gradFill>
                <a:latin typeface="Segoe UI"/>
              </a:rPr>
              <a:t>from Windows and Linux servers to Log Analytics workspace linked to Azure Migrate Project</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View</a:t>
            </a:r>
            <a:r>
              <a:rPr lang="en-US" altLang="en-US" sz="2000">
                <a:gradFill>
                  <a:gsLst>
                    <a:gs pos="2917">
                      <a:srgbClr val="1A1A1A"/>
                    </a:gs>
                    <a:gs pos="30000">
                      <a:srgbClr val="1A1A1A"/>
                    </a:gs>
                  </a:gsLst>
                  <a:lin ang="5400000" scaled="0"/>
                </a:gradFill>
                <a:latin typeface="Segoe UI"/>
              </a:rPr>
              <a:t> dependencies across servers</a:t>
            </a:r>
          </a:p>
          <a:p>
            <a:pPr marL="233149" indent="-233149" defTabSz="951304"/>
            <a:endParaRPr lang="en-US" sz="3600">
              <a:gradFill>
                <a:gsLst>
                  <a:gs pos="1250">
                    <a:prstClr val="black"/>
                  </a:gs>
                  <a:gs pos="100000">
                    <a:prstClr val="black"/>
                  </a:gs>
                </a:gsLst>
                <a:lin ang="5400000" scaled="0"/>
              </a:gradFill>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757" y="169460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29613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49726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45" name="Picture 6" descr="Image result for aws transparent icon">
            <a:extLst>
              <a:ext uri="{FF2B5EF4-FFF2-40B4-BE49-F238E27FC236}">
                <a16:creationId xmlns:a16="http://schemas.microsoft.com/office/drawing/2014/main" id="{B7472976-C210-E244-8F53-42578DD2998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98367" y="5886967"/>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google cloud logo png">
            <a:extLst>
              <a:ext uri="{FF2B5EF4-FFF2-40B4-BE49-F238E27FC236}">
                <a16:creationId xmlns:a16="http://schemas.microsoft.com/office/drawing/2014/main" id="{2D2CBC10-8D38-DE4F-8694-4F838C3FB39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637238" y="5919346"/>
            <a:ext cx="1784299" cy="2749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hyper-v logo transparent">
            <a:extLst>
              <a:ext uri="{FF2B5EF4-FFF2-40B4-BE49-F238E27FC236}">
                <a16:creationId xmlns:a16="http://schemas.microsoft.com/office/drawing/2014/main" id="{7273D0D9-0CB7-854E-9C23-62B65BDD65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3750" y="579822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2756C4B-F73B-654E-A298-EFE44CCFC9A6}"/>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212990" y="5879114"/>
            <a:ext cx="321969" cy="321969"/>
          </a:xfrm>
          <a:prstGeom prst="rect">
            <a:avLst/>
          </a:prstGeom>
        </p:spPr>
      </p:pic>
      <p:sp>
        <p:nvSpPr>
          <p:cNvPr id="50" name="Freeform 16">
            <a:extLst>
              <a:ext uri="{FF2B5EF4-FFF2-40B4-BE49-F238E27FC236}">
                <a16:creationId xmlns:a16="http://schemas.microsoft.com/office/drawing/2014/main" id="{DC8F9265-6A88-F44F-A626-A886728B7674}"/>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2" name="Freeform 16">
            <a:extLst>
              <a:ext uri="{FF2B5EF4-FFF2-40B4-BE49-F238E27FC236}">
                <a16:creationId xmlns:a16="http://schemas.microsoft.com/office/drawing/2014/main" id="{BEBD5816-DE7B-A047-BE29-AC7139886B89}"/>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38" name="Text Placeholder 37">
            <a:extLst>
              <a:ext uri="{FF2B5EF4-FFF2-40B4-BE49-F238E27FC236}">
                <a16:creationId xmlns:a16="http://schemas.microsoft.com/office/drawing/2014/main" id="{C244A250-BB51-EF4B-A7F3-48E85F67947A}"/>
              </a:ext>
            </a:extLst>
          </p:cNvPr>
          <p:cNvSpPr>
            <a:spLocks noGrp="1"/>
          </p:cNvSpPr>
          <p:nvPr>
            <p:ph type="body" sz="quarter" idx="10"/>
          </p:nvPr>
        </p:nvSpPr>
        <p:spPr>
          <a:xfrm>
            <a:off x="465138" y="898525"/>
            <a:ext cx="11887200" cy="800219"/>
          </a:xfrm>
        </p:spPr>
        <p:txBody>
          <a:bodyPr/>
          <a:lstStyle/>
          <a:p>
            <a:r>
              <a:rPr lang="en-US"/>
              <a:t>Agent-based for Hyper-V VMs/physical </a:t>
            </a:r>
            <a:br>
              <a:rPr lang="en-US"/>
            </a:br>
            <a:r>
              <a:rPr lang="en-US"/>
              <a:t>servers/AWS, GCP, other cloud services</a:t>
            </a:r>
          </a:p>
        </p:txBody>
      </p:sp>
      <p:sp>
        <p:nvSpPr>
          <p:cNvPr id="5" name="Title 4">
            <a:extLst>
              <a:ext uri="{FF2B5EF4-FFF2-40B4-BE49-F238E27FC236}">
                <a16:creationId xmlns:a16="http://schemas.microsoft.com/office/drawing/2014/main" id="{546E55B6-B20C-4D42-988B-96A021706B00}"/>
              </a:ext>
            </a:extLst>
          </p:cNvPr>
          <p:cNvSpPr>
            <a:spLocks noGrp="1"/>
          </p:cNvSpPr>
          <p:nvPr>
            <p:ph type="title"/>
          </p:nvPr>
        </p:nvSpPr>
        <p:spPr>
          <a:xfrm>
            <a:off x="465138" y="441332"/>
            <a:ext cx="11530584" cy="830020"/>
          </a:xfrm>
        </p:spPr>
        <p:txBody>
          <a:bodyPr/>
          <a:lstStyle/>
          <a:p>
            <a:r>
              <a:rPr lang="en-US"/>
              <a:t>Dependency analysis: </a:t>
            </a:r>
          </a:p>
        </p:txBody>
      </p:sp>
    </p:spTree>
    <p:extLst>
      <p:ext uri="{BB962C8B-B14F-4D97-AF65-F5344CB8AC3E}">
        <p14:creationId xmlns:p14="http://schemas.microsoft.com/office/powerpoint/2010/main" val="7586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80247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654664"/>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Agent-based for Hyper-V VMs/physical servers/AWS, GCP, other cloud services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8665279" y="2222262"/>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4588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141" name="Oval 140">
            <a:extLst>
              <a:ext uri="{FF2B5EF4-FFF2-40B4-BE49-F238E27FC236}">
                <a16:creationId xmlns:a16="http://schemas.microsoft.com/office/drawing/2014/main" id="{1DA672C5-772A-5643-9C02-BF6A29AE5310}"/>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082520" y="3130165"/>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472940"/>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077" y="2888153"/>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1968077" y="2581145"/>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1999811" y="2593668"/>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2" name="TextBox 141">
            <a:extLst>
              <a:ext uri="{FF2B5EF4-FFF2-40B4-BE49-F238E27FC236}">
                <a16:creationId xmlns:a16="http://schemas.microsoft.com/office/drawing/2014/main" id="{2C1B8E7B-E8DB-EE46-AF9F-3FADBA52382B}"/>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57" name="Graphic 37">
            <a:extLst>
              <a:ext uri="{FF2B5EF4-FFF2-40B4-BE49-F238E27FC236}">
                <a16:creationId xmlns:a16="http://schemas.microsoft.com/office/drawing/2014/main" id="{8D1F2CC7-975C-C245-8D72-49A3F11E277C}"/>
              </a:ext>
            </a:extLst>
          </p:cNvPr>
          <p:cNvGrpSpPr/>
          <p:nvPr/>
        </p:nvGrpSpPr>
        <p:grpSpPr>
          <a:xfrm>
            <a:off x="10483021" y="2531021"/>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90" name="Picture 6" descr="Image result for aws transparent icon">
            <a:extLst>
              <a:ext uri="{FF2B5EF4-FFF2-40B4-BE49-F238E27FC236}">
                <a16:creationId xmlns:a16="http://schemas.microsoft.com/office/drawing/2014/main" id="{FFBF6917-10EB-A740-A359-C08AA606575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306270" y="5997289"/>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Image result for google cloud logo png">
            <a:extLst>
              <a:ext uri="{FF2B5EF4-FFF2-40B4-BE49-F238E27FC236}">
                <a16:creationId xmlns:a16="http://schemas.microsoft.com/office/drawing/2014/main" id="{8837395C-372A-4745-A023-F5337D46B26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811720" y="6480803"/>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for hyper-v logo transparent">
            <a:extLst>
              <a:ext uri="{FF2B5EF4-FFF2-40B4-BE49-F238E27FC236}">
                <a16:creationId xmlns:a16="http://schemas.microsoft.com/office/drawing/2014/main" id="{D3FD7D60-FF70-3443-99CE-5CF6F5F35DD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01652" y="5908547"/>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D5FD3F89-630D-FF42-B261-DBA60A88B560}"/>
              </a:ext>
            </a:extLst>
          </p:cNvPr>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820893" y="5989435"/>
            <a:ext cx="321969" cy="321969"/>
          </a:xfrm>
          <a:prstGeom prst="rect">
            <a:avLst/>
          </a:prstGeom>
        </p:spPr>
      </p:pic>
      <p:pic>
        <p:nvPicPr>
          <p:cNvPr id="117" name="Picture 4" descr="Image result for vmware icon transparent">
            <a:extLst>
              <a:ext uri="{FF2B5EF4-FFF2-40B4-BE49-F238E27FC236}">
                <a16:creationId xmlns:a16="http://schemas.microsoft.com/office/drawing/2014/main" id="{D9427883-020C-F14C-B3BA-0F53766EF62D}"/>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75527" y="6480802"/>
            <a:ext cx="1128749" cy="184010"/>
          </a:xfrm>
          <a:prstGeom prst="rect">
            <a:avLst/>
          </a:prstGeom>
          <a:noFill/>
          <a:extLst>
            <a:ext uri="{909E8E84-426E-40DD-AFC4-6F175D3DCCD1}">
              <a14:hiddenFill xmlns:a14="http://schemas.microsoft.com/office/drawing/2010/main">
                <a:solidFill>
                  <a:srgbClr val="FFFFFF"/>
                </a:solidFill>
              </a14:hiddenFill>
            </a:ext>
          </a:extLst>
        </p:spPr>
      </p:pic>
      <p:sp>
        <p:nvSpPr>
          <p:cNvPr id="118" name="Freeform 342">
            <a:extLst>
              <a:ext uri="{FF2B5EF4-FFF2-40B4-BE49-F238E27FC236}">
                <a16:creationId xmlns:a16="http://schemas.microsoft.com/office/drawing/2014/main" id="{F91FC73E-841B-A24D-AE23-8C04F81F1EC7}"/>
              </a:ext>
            </a:extLst>
          </p:cNvPr>
          <p:cNvSpPr>
            <a:spLocks noEditPoints="1"/>
          </p:cNvSpPr>
          <p:nvPr/>
        </p:nvSpPr>
        <p:spPr bwMode="auto">
          <a:xfrm>
            <a:off x="3037489" y="480870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19" name="TextBox 118">
            <a:extLst>
              <a:ext uri="{FF2B5EF4-FFF2-40B4-BE49-F238E27FC236}">
                <a16:creationId xmlns:a16="http://schemas.microsoft.com/office/drawing/2014/main" id="{F8930300-0F8A-0449-8E3D-F337D41E3E9E}"/>
              </a:ext>
            </a:extLst>
          </p:cNvPr>
          <p:cNvSpPr txBox="1"/>
          <p:nvPr/>
        </p:nvSpPr>
        <p:spPr>
          <a:xfrm>
            <a:off x="3529495" y="5192747"/>
            <a:ext cx="2476494" cy="446397"/>
          </a:xfrm>
          <a:prstGeom prst="rect">
            <a:avLst/>
          </a:prstGeom>
          <a:noFill/>
        </p:spPr>
        <p:txBody>
          <a:bodyPr wrap="square" rtlCol="0">
            <a:spAutoFit/>
          </a:bodyPr>
          <a:lstStyle/>
          <a:p>
            <a:pPr defTabSz="932418">
              <a:defRPr/>
            </a:pPr>
            <a:r>
              <a:rPr lang="en-US" sz="1122" kern="0">
                <a:solidFill>
                  <a:prstClr val="black"/>
                </a:solidFill>
                <a:latin typeface="Segoe UI Semilight"/>
              </a:rPr>
              <a:t>Microsoft Monitoring agent (MMA) and Dependency agent</a:t>
            </a:r>
          </a:p>
        </p:txBody>
      </p:sp>
      <p:sp>
        <p:nvSpPr>
          <p:cNvPr id="120" name="Freeform 342">
            <a:extLst>
              <a:ext uri="{FF2B5EF4-FFF2-40B4-BE49-F238E27FC236}">
                <a16:creationId xmlns:a16="http://schemas.microsoft.com/office/drawing/2014/main" id="{578DDC64-FF2D-D944-99BD-7CAAEE8DDDF8}"/>
              </a:ext>
            </a:extLst>
          </p:cNvPr>
          <p:cNvSpPr>
            <a:spLocks noEditPoints="1"/>
          </p:cNvSpPr>
          <p:nvPr/>
        </p:nvSpPr>
        <p:spPr bwMode="auto">
          <a:xfrm>
            <a:off x="3037489" y="5133173"/>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1" name="Freeform 342">
            <a:extLst>
              <a:ext uri="{FF2B5EF4-FFF2-40B4-BE49-F238E27FC236}">
                <a16:creationId xmlns:a16="http://schemas.microsoft.com/office/drawing/2014/main" id="{8B04636D-21FA-C948-A14A-6AE4AB3409D9}"/>
              </a:ext>
            </a:extLst>
          </p:cNvPr>
          <p:cNvSpPr>
            <a:spLocks noEditPoints="1"/>
          </p:cNvSpPr>
          <p:nvPr/>
        </p:nvSpPr>
        <p:spPr bwMode="auto">
          <a:xfrm>
            <a:off x="3037489" y="5457637"/>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6" name="Freeform 342">
            <a:extLst>
              <a:ext uri="{FF2B5EF4-FFF2-40B4-BE49-F238E27FC236}">
                <a16:creationId xmlns:a16="http://schemas.microsoft.com/office/drawing/2014/main" id="{A6ACCE80-811A-D246-A1C2-229496B76340}"/>
              </a:ext>
            </a:extLst>
          </p:cNvPr>
          <p:cNvSpPr>
            <a:spLocks noEditPoints="1"/>
          </p:cNvSpPr>
          <p:nvPr/>
        </p:nvSpPr>
        <p:spPr bwMode="auto">
          <a:xfrm>
            <a:off x="3597558" y="4875240"/>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3" name="Right Bracket 12">
            <a:extLst>
              <a:ext uri="{FF2B5EF4-FFF2-40B4-BE49-F238E27FC236}">
                <a16:creationId xmlns:a16="http://schemas.microsoft.com/office/drawing/2014/main" id="{35C58846-130B-4F47-BE1C-91354FE7FF7B}"/>
              </a:ext>
            </a:extLst>
          </p:cNvPr>
          <p:cNvSpPr/>
          <p:nvPr/>
        </p:nvSpPr>
        <p:spPr>
          <a:xfrm>
            <a:off x="3384184" y="4945626"/>
            <a:ext cx="99299" cy="679665"/>
          </a:xfrm>
          <a:prstGeom prst="rightBracket">
            <a:avLst>
              <a:gd name="adj" fmla="val 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7" name="Graphic 126">
            <a:extLst>
              <a:ext uri="{FF2B5EF4-FFF2-40B4-BE49-F238E27FC236}">
                <a16:creationId xmlns:a16="http://schemas.microsoft.com/office/drawing/2014/main" id="{2BE10C5D-7848-2742-8900-C4D37D91F39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083249" y="4595347"/>
            <a:ext cx="668857" cy="668857"/>
          </a:xfrm>
          <a:prstGeom prst="rect">
            <a:avLst/>
          </a:prstGeom>
        </p:spPr>
      </p:pic>
      <p:sp>
        <p:nvSpPr>
          <p:cNvPr id="128" name="TextBox 18">
            <a:extLst>
              <a:ext uri="{FF2B5EF4-FFF2-40B4-BE49-F238E27FC236}">
                <a16:creationId xmlns:a16="http://schemas.microsoft.com/office/drawing/2014/main" id="{1521DFE3-EDED-E84C-AC93-BB7A53103A27}"/>
              </a:ext>
            </a:extLst>
          </p:cNvPr>
          <p:cNvSpPr txBox="1"/>
          <p:nvPr/>
        </p:nvSpPr>
        <p:spPr>
          <a:xfrm>
            <a:off x="8510169" y="5322319"/>
            <a:ext cx="1576380" cy="446397"/>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Azure Log Analytics and Service Map</a:t>
            </a:r>
          </a:p>
        </p:txBody>
      </p:sp>
      <p:cxnSp>
        <p:nvCxnSpPr>
          <p:cNvPr id="129" name="Straight Arrow Connector 128">
            <a:extLst>
              <a:ext uri="{FF2B5EF4-FFF2-40B4-BE49-F238E27FC236}">
                <a16:creationId xmlns:a16="http://schemas.microsoft.com/office/drawing/2014/main" id="{921476BB-0E31-1B42-89ED-2E3AFA2B8E15}"/>
              </a:ext>
            </a:extLst>
          </p:cNvPr>
          <p:cNvCxnSpPr>
            <a:cxnSpLocks/>
          </p:cNvCxnSpPr>
          <p:nvPr/>
        </p:nvCxnSpPr>
        <p:spPr>
          <a:xfrm flipV="1">
            <a:off x="9298359" y="3405788"/>
            <a:ext cx="0" cy="1189559"/>
          </a:xfrm>
          <a:prstGeom prst="straightConnector1">
            <a:avLst/>
          </a:prstGeom>
          <a:noFill/>
          <a:ln w="19050" cap="flat" cmpd="sng" algn="ctr">
            <a:solidFill>
              <a:srgbClr val="353535">
                <a:shade val="95000"/>
                <a:alpha val="50000"/>
                <a:satMod val="150000"/>
              </a:srgbClr>
            </a:solidFill>
            <a:prstDash val="sysDot"/>
            <a:tailEnd type="triangle"/>
          </a:ln>
          <a:effectLst/>
        </p:spPr>
      </p:cxnSp>
      <p:sp>
        <p:nvSpPr>
          <p:cNvPr id="136" name="TextBox 135">
            <a:extLst>
              <a:ext uri="{FF2B5EF4-FFF2-40B4-BE49-F238E27FC236}">
                <a16:creationId xmlns:a16="http://schemas.microsoft.com/office/drawing/2014/main" id="{57D4A57C-8465-D845-9FCF-AC4ED0D46FF8}"/>
              </a:ext>
            </a:extLst>
          </p:cNvPr>
          <p:cNvSpPr txBox="1"/>
          <p:nvPr/>
        </p:nvSpPr>
        <p:spPr>
          <a:xfrm>
            <a:off x="414043" y="1474360"/>
            <a:ext cx="6577476" cy="469103"/>
          </a:xfrm>
          <a:prstGeom prst="rect">
            <a:avLst/>
          </a:prstGeom>
          <a:noFill/>
        </p:spPr>
        <p:txBody>
          <a:bodyPr wrap="square" rtlCol="0">
            <a:spAutoFit/>
          </a:bodyPr>
          <a:lstStyle/>
          <a:p>
            <a:pPr defTabSz="932597"/>
            <a:r>
              <a:rPr lang="en-US" sz="1224">
                <a:solidFill>
                  <a:prstClr val="black"/>
                </a:solidFill>
                <a:latin typeface="+mj-lt"/>
              </a:rPr>
              <a:t>For more info on:</a:t>
            </a:r>
            <a:endParaRPr lang="en-US" sz="1224">
              <a:solidFill>
                <a:prstClr val="black"/>
              </a:solidFill>
              <a:latin typeface="+mj-lt"/>
              <a:hlinkClick r:id="rId16"/>
            </a:endParaRPr>
          </a:p>
          <a:p>
            <a:pPr defTabSz="932597"/>
            <a:r>
              <a:rPr lang="en-US" sz="1224">
                <a:solidFill>
                  <a:schemeClr val="accent5"/>
                </a:solidFill>
                <a:latin typeface="Segoe UI"/>
                <a:sym typeface="Wingdings" pitchFamily="2" charset="2"/>
              </a:rPr>
              <a:t> </a:t>
            </a:r>
            <a:r>
              <a:rPr lang="en-US" sz="1224">
                <a:solidFill>
                  <a:srgbClr val="0078D4"/>
                </a:solidFill>
                <a:latin typeface="Segoe UI"/>
                <a:hlinkClick r:id="rId17">
                  <a:extLst>
                    <a:ext uri="{A12FA001-AC4F-418D-AE19-62706E023703}">
                      <ahyp:hlinkClr xmlns:ahyp="http://schemas.microsoft.com/office/drawing/2018/hyperlinkcolor" val="tx"/>
                    </a:ext>
                  </a:extLst>
                </a:hlinkClick>
              </a:rPr>
              <a:t>Agent-based dependency analysis process</a:t>
            </a:r>
            <a:r>
              <a:rPr lang="en-US" sz="1224">
                <a:solidFill>
                  <a:prstClr val="black"/>
                </a:solidFill>
                <a:latin typeface="Segoe UI"/>
              </a:rPr>
              <a:t> </a:t>
            </a:r>
            <a:r>
              <a:rPr lang="en-US" sz="1224">
                <a:solidFill>
                  <a:schemeClr val="accent5"/>
                </a:solidFill>
                <a:sym typeface="Wingdings" pitchFamily="2" charset="2"/>
              </a:rPr>
              <a:t>  </a:t>
            </a:r>
            <a:r>
              <a:rPr lang="en-US" sz="1224">
                <a:solidFill>
                  <a:prstClr val="black"/>
                </a:solidFill>
                <a:latin typeface="Segoe UI"/>
                <a:hlinkClick r:id="rId18"/>
              </a:rPr>
              <a:t>Query dependency data</a:t>
            </a:r>
            <a:endParaRPr lang="en-US" sz="1224">
              <a:solidFill>
                <a:prstClr val="black"/>
              </a:solidFill>
              <a:latin typeface="Segoe UI"/>
            </a:endParaRPr>
          </a:p>
        </p:txBody>
      </p:sp>
      <p:cxnSp>
        <p:nvCxnSpPr>
          <p:cNvPr id="137" name="Straight Arrow Connector 136">
            <a:extLst>
              <a:ext uri="{FF2B5EF4-FFF2-40B4-BE49-F238E27FC236}">
                <a16:creationId xmlns:a16="http://schemas.microsoft.com/office/drawing/2014/main" id="{0D41BA6A-602D-F44E-9EEE-EE19BF9442C7}"/>
              </a:ext>
            </a:extLst>
          </p:cNvPr>
          <p:cNvCxnSpPr>
            <a:cxnSpLocks/>
          </p:cNvCxnSpPr>
          <p:nvPr/>
        </p:nvCxnSpPr>
        <p:spPr>
          <a:xfrm>
            <a:off x="3482245" y="5159404"/>
            <a:ext cx="553293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9" name="TextBox 138">
            <a:extLst>
              <a:ext uri="{FF2B5EF4-FFF2-40B4-BE49-F238E27FC236}">
                <a16:creationId xmlns:a16="http://schemas.microsoft.com/office/drawing/2014/main" id="{953FB2FE-0E26-6645-AB02-99EB9E657623}"/>
              </a:ext>
            </a:extLst>
          </p:cNvPr>
          <p:cNvSpPr txBox="1"/>
          <p:nvPr/>
        </p:nvSpPr>
        <p:spPr>
          <a:xfrm>
            <a:off x="6912499" y="4855777"/>
            <a:ext cx="2102676" cy="270285"/>
          </a:xfrm>
          <a:prstGeom prst="rect">
            <a:avLst/>
          </a:prstGeom>
          <a:noFill/>
        </p:spPr>
        <p:txBody>
          <a:bodyPr wrap="square" rtlCol="0">
            <a:spAutoFit/>
          </a:bodyPr>
          <a:lstStyle>
            <a:defPPr>
              <a:defRPr lang="en-US"/>
            </a:defPPr>
            <a:lvl1pPr defTabSz="932418">
              <a:defRPr sz="1122" i="1" kern="0">
                <a:solidFill>
                  <a:schemeClr val="accent4"/>
                </a:solidFill>
              </a:defRPr>
            </a:lvl1pPr>
          </a:lstStyle>
          <a:p>
            <a:pPr algn="r"/>
            <a:r>
              <a:rPr lang="en-US"/>
              <a:t>App dependencies data</a:t>
            </a:r>
          </a:p>
        </p:txBody>
      </p:sp>
    </p:spTree>
    <p:extLst>
      <p:ext uri="{BB962C8B-B14F-4D97-AF65-F5344CB8AC3E}">
        <p14:creationId xmlns:p14="http://schemas.microsoft.com/office/powerpoint/2010/main" val="39445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F82C115-2171-490E-9890-8A49C3D6AB09}"/>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 name="Text Placeholder 8">
            <a:extLst>
              <a:ext uri="{FF2B5EF4-FFF2-40B4-BE49-F238E27FC236}">
                <a16:creationId xmlns:a16="http://schemas.microsoft.com/office/drawing/2014/main" id="{AFEAF831-2F8E-9C45-B052-CDC8D6E47678}"/>
              </a:ext>
            </a:extLst>
          </p:cNvPr>
          <p:cNvSpPr>
            <a:spLocks noGrp="1"/>
          </p:cNvSpPr>
          <p:nvPr>
            <p:ph type="body" sz="quarter" idx="10"/>
          </p:nvPr>
        </p:nvSpPr>
        <p:spPr>
          <a:xfrm>
            <a:off x="465138" y="898382"/>
            <a:ext cx="11887195" cy="492443"/>
          </a:xfrm>
        </p:spPr>
        <p:txBody>
          <a:bodyPr/>
          <a:lstStyle/>
          <a:p>
            <a:r>
              <a:rPr lang="en-US"/>
              <a:t>For agentless and agent-based</a:t>
            </a:r>
          </a:p>
        </p:txBody>
      </p:sp>
      <p:sp>
        <p:nvSpPr>
          <p:cNvPr id="2" name="Title 1">
            <a:extLst>
              <a:ext uri="{FF2B5EF4-FFF2-40B4-BE49-F238E27FC236}">
                <a16:creationId xmlns:a16="http://schemas.microsoft.com/office/drawing/2014/main" id="{318FCEFC-78C9-4043-8BE5-924D681A3618}"/>
              </a:ext>
            </a:extLst>
          </p:cNvPr>
          <p:cNvSpPr>
            <a:spLocks noGrp="1"/>
          </p:cNvSpPr>
          <p:nvPr>
            <p:ph type="title"/>
          </p:nvPr>
        </p:nvSpPr>
        <p:spPr>
          <a:xfrm>
            <a:off x="465138" y="441332"/>
            <a:ext cx="11530584" cy="830020"/>
          </a:xfrm>
        </p:spPr>
        <p:txBody>
          <a:bodyPr/>
          <a:lstStyle/>
          <a:p>
            <a:r>
              <a:rPr lang="en-US"/>
              <a:t>Dependency Analysis: Process</a:t>
            </a:r>
          </a:p>
        </p:txBody>
      </p:sp>
      <p:graphicFrame>
        <p:nvGraphicFramePr>
          <p:cNvPr id="6" name="Table 4">
            <a:extLst>
              <a:ext uri="{FF2B5EF4-FFF2-40B4-BE49-F238E27FC236}">
                <a16:creationId xmlns:a16="http://schemas.microsoft.com/office/drawing/2014/main" id="{046A7D77-725E-6E45-B954-FA4E69DA8D24}"/>
              </a:ext>
            </a:extLst>
          </p:cNvPr>
          <p:cNvGraphicFramePr>
            <a:graphicFrameLocks noGrp="1"/>
          </p:cNvGraphicFramePr>
          <p:nvPr>
            <p:extLst>
              <p:ext uri="{D42A27DB-BD31-4B8C-83A1-F6EECF244321}">
                <p14:modId xmlns:p14="http://schemas.microsoft.com/office/powerpoint/2010/main" val="78111087"/>
              </p:ext>
            </p:extLst>
          </p:nvPr>
        </p:nvGraphicFramePr>
        <p:xfrm>
          <a:off x="465138" y="1683561"/>
          <a:ext cx="11422062" cy="4911047"/>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4594">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Agentless</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Agent-based</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11659">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Supported 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Windows &amp; most Linux distros (on VMware)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&amp; Government clouds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Azure Migrate supported Windows/Linux OS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cloud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8024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Collection Process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and processed every 5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Transmitted to Azure every 6 hours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Service Map agents gather data for each process and send it to Log Analytics workspace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2773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gathered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Number of connections, latency and data transfer</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0900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Visualization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server dependency map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Customizable (1 hour - 30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or multi-server dependency map</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Cannot be customized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Export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Last 30 days data in CSV</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Log Analytics query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5327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8894762" cy="3629025"/>
          </a:xfrm>
        </p:spPr>
        <p:txBody>
          <a:bodyPr anchor="ctr"/>
          <a:lstStyle/>
          <a:p>
            <a:pPr lvl="0"/>
            <a:r>
              <a:rPr lang="en-US" dirty="0"/>
              <a:t>Demo: Dependencies</a:t>
            </a:r>
          </a:p>
        </p:txBody>
      </p:sp>
    </p:spTree>
    <p:extLst>
      <p:ext uri="{BB962C8B-B14F-4D97-AF65-F5344CB8AC3E}">
        <p14:creationId xmlns:p14="http://schemas.microsoft.com/office/powerpoint/2010/main" val="31848639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4092365" y="5104514"/>
            <a:ext cx="2353438" cy="56502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7181146" y="5090961"/>
            <a:ext cx="2287678" cy="57858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980666" y="2379534"/>
            <a:ext cx="2121528" cy="36223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7181002" y="2379884"/>
            <a:ext cx="2121528" cy="50222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243964" y="3113095"/>
            <a:ext cx="2121528" cy="50384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4005040" y="2418594"/>
            <a:ext cx="2121528" cy="5727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93203" y="3125521"/>
            <a:ext cx="2121528" cy="39874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 uri="{C183D7F6-B498-43B3-948B-1728B52AA6E4}">
                <adec:decorative xmlns:adec="http://schemas.microsoft.com/office/drawing/2017/decorative" val="0"/>
              </a:ext>
            </a:extLst>
          </p:cNvPr>
          <p:cNvSpPr>
            <a:spLocks noGrp="1"/>
          </p:cNvSpPr>
          <p:nvPr>
            <p:ph type="title"/>
          </p:nvPr>
        </p:nvSpPr>
        <p:spPr/>
        <p:txBody>
          <a:bodyPr/>
          <a:lstStyle/>
          <a:p>
            <a:r>
              <a:rPr lang="en-US" dirty="0"/>
              <a:t>Cloud Adoption Framework</a:t>
            </a: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43964" y="2440094"/>
            <a:ext cx="2121528" cy="51704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 uri="{C183D7F6-B498-43B3-948B-1728B52AA6E4}">
                <adec:decorative xmlns:adec="http://schemas.microsoft.com/office/drawing/2017/decorative" val="0"/>
              </a:ext>
            </a:extLst>
          </p:cNvPr>
          <p:cNvSpPr txBox="1"/>
          <p:nvPr/>
        </p:nvSpPr>
        <p:spPr>
          <a:xfrm>
            <a:off x="1296228" y="2040235"/>
            <a:ext cx="2121528"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a:ea typeface="+mn-lt"/>
                <a:cs typeface="Segoe UI Semibold"/>
              </a:rPr>
              <a:t>Define Strategy</a:t>
            </a:r>
            <a:endParaRPr lang="en-US" sz="1428" b="1" dirty="0">
              <a:solidFill>
                <a:srgbClr val="4BE8FF"/>
              </a:solidFill>
              <a:latin typeface="Segoe UI Semibold" panose="020B0702040204020203" pitchFamily="34" charset="0"/>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82589" y="2477186"/>
            <a:ext cx="1840280" cy="478442"/>
          </a:xfrm>
          <a:prstGeom prst="rect">
            <a:avLst/>
          </a:prstGeom>
          <a:noFill/>
        </p:spPr>
        <p:txBody>
          <a:bodyPr wrap="square">
            <a:spAutoFit/>
          </a:bodyPr>
          <a:lstStyle/>
          <a:p>
            <a:pPr defTabSz="932563">
              <a:spcBef>
                <a:spcPts val="612"/>
              </a:spcBef>
              <a:defRPr/>
            </a:pPr>
            <a:r>
              <a:rPr lang="en-US" sz="1224" dirty="0">
                <a:solidFill>
                  <a:srgbClr val="000000"/>
                </a:solidFill>
                <a:latin typeface="Segoe UI"/>
                <a:ea typeface="+mn-lt"/>
                <a:cs typeface="Calibri" panose="020F0502020204030204"/>
              </a:rPr>
              <a:t>Document the business strategy</a:t>
            </a:r>
          </a:p>
        </p:txBody>
      </p:sp>
      <p:sp>
        <p:nvSpPr>
          <p:cNvPr id="200" name="TextBox 199">
            <a:extLst>
              <a:ext uri="{FF2B5EF4-FFF2-40B4-BE49-F238E27FC236}">
                <a16:creationId xmlns:a16="http://schemas.microsoft.com/office/drawing/2014/main" id="{B7243203-0DCB-46E2-AE24-2D96FA4C9EEA}"/>
              </a:ext>
            </a:extLst>
          </p:cNvPr>
          <p:cNvSpPr txBox="1"/>
          <p:nvPr/>
        </p:nvSpPr>
        <p:spPr>
          <a:xfrm>
            <a:off x="1403247" y="3146081"/>
            <a:ext cx="1622408" cy="478442"/>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Evaluate business justification</a:t>
            </a:r>
            <a:endParaRPr lang="en-US" sz="1224">
              <a:solidFill>
                <a:srgbClr val="000000"/>
              </a:solidFill>
              <a:latin typeface="Segoe UI "/>
              <a:ea typeface="+mn-lt"/>
              <a:cs typeface="Segoe UI Semibold" panose="020B0702040204020203" pitchFamily="34" charset="0"/>
            </a:endParaRPr>
          </a:p>
        </p:txBody>
      </p:sp>
      <p:sp>
        <p:nvSpPr>
          <p:cNvPr id="54" name="TextBox 53">
            <a:extLst>
              <a:ext uri="{FF2B5EF4-FFF2-40B4-BE49-F238E27FC236}">
                <a16:creationId xmlns:a16="http://schemas.microsoft.com/office/drawing/2014/main" id="{EAD2055F-B904-4068-B145-C2A8F52D67EC}"/>
              </a:ext>
              <a:ext uri="{C183D7F6-B498-43B3-948B-1728B52AA6E4}">
                <adec:decorative xmlns:adec="http://schemas.microsoft.com/office/drawing/2017/decorative" val="0"/>
              </a:ext>
            </a:extLst>
          </p:cNvPr>
          <p:cNvSpPr txBox="1"/>
          <p:nvPr/>
        </p:nvSpPr>
        <p:spPr>
          <a:xfrm>
            <a:off x="3768693" y="203922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Plan</a:t>
            </a:r>
          </a:p>
        </p:txBody>
      </p:sp>
      <p:sp>
        <p:nvSpPr>
          <p:cNvPr id="20" name="TextBox 19">
            <a:extLst>
              <a:ext uri="{FF2B5EF4-FFF2-40B4-BE49-F238E27FC236}">
                <a16:creationId xmlns:a16="http://schemas.microsoft.com/office/drawing/2014/main" id="{858012DC-A543-4E9F-BDC1-333927510EF7}"/>
              </a:ext>
            </a:extLst>
          </p:cNvPr>
          <p:cNvSpPr txBox="1"/>
          <p:nvPr/>
        </p:nvSpPr>
        <p:spPr>
          <a:xfrm>
            <a:off x="4242291" y="2442525"/>
            <a:ext cx="1882588" cy="670577"/>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defRPr/>
            </a:pPr>
            <a:r>
              <a:rPr lang="en-US" sz="1224">
                <a:solidFill>
                  <a:srgbClr val="000000"/>
                </a:solidFill>
                <a:latin typeface="Segoe UI "/>
                <a:ea typeface="+mn-lt"/>
                <a:cs typeface="Segoe UI Semibold"/>
              </a:rPr>
              <a:t>Gather data and analyze assets and workloads</a:t>
            </a:r>
          </a:p>
          <a:p>
            <a:pPr defTabSz="932597">
              <a:defRPr/>
            </a:pPr>
            <a:endParaRPr lang="en-US" sz="1224">
              <a:solidFill>
                <a:srgbClr val="000000"/>
              </a:solidFill>
              <a:latin typeface="Segoe UI "/>
              <a:ea typeface="+mn-lt"/>
              <a:cs typeface="Segoe UI Semibold" panose="020B0702040204020203" pitchFamily="34" charset="0"/>
            </a:endParaRPr>
          </a:p>
        </p:txBody>
      </p:sp>
      <p:sp>
        <p:nvSpPr>
          <p:cNvPr id="51" name="TextBox 50">
            <a:extLst>
              <a:ext uri="{FF2B5EF4-FFF2-40B4-BE49-F238E27FC236}">
                <a16:creationId xmlns:a16="http://schemas.microsoft.com/office/drawing/2014/main" id="{063050F2-C05E-4D6C-B916-E6E4A90B43C6}"/>
              </a:ext>
            </a:extLst>
          </p:cNvPr>
          <p:cNvSpPr txBox="1"/>
          <p:nvPr/>
        </p:nvSpPr>
        <p:spPr>
          <a:xfrm>
            <a:off x="4216933" y="3173550"/>
            <a:ext cx="1982072" cy="286306"/>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Plan asset migration</a:t>
            </a:r>
          </a:p>
        </p:txBody>
      </p:sp>
      <p:sp>
        <p:nvSpPr>
          <p:cNvPr id="75" name="TextBox 74">
            <a:extLst>
              <a:ext uri="{FF2B5EF4-FFF2-40B4-BE49-F238E27FC236}">
                <a16:creationId xmlns:a16="http://schemas.microsoft.com/office/drawing/2014/main" id="{3E2F3EE4-5905-4314-94F9-F3B00E5FCAC3}"/>
              </a:ext>
              <a:ext uri="{C183D7F6-B498-43B3-948B-1728B52AA6E4}">
                <adec:decorative xmlns:adec="http://schemas.microsoft.com/office/drawing/2017/decorative" val="0"/>
              </a:ext>
            </a:extLst>
          </p:cNvPr>
          <p:cNvSpPr txBox="1"/>
          <p:nvPr/>
        </p:nvSpPr>
        <p:spPr>
          <a:xfrm>
            <a:off x="6924010" y="2048956"/>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Ready</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322123" y="2428403"/>
            <a:ext cx="2093683" cy="478442"/>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Deploy an aligned landing zone</a:t>
            </a:r>
          </a:p>
        </p:txBody>
      </p:sp>
      <p:sp>
        <p:nvSpPr>
          <p:cNvPr id="79" name="Rectangle 78">
            <a:extLst>
              <a:ext uri="{FF2B5EF4-FFF2-40B4-BE49-F238E27FC236}">
                <a16:creationId xmlns:a16="http://schemas.microsoft.com/office/drawing/2014/main" id="{31B09133-CED7-4A97-BF57-B55557733130}"/>
              </a:ext>
              <a:ext uri="{C183D7F6-B498-43B3-948B-1728B52AA6E4}">
                <adec:decorative xmlns:adec="http://schemas.microsoft.com/office/drawing/2017/decorative" val="0"/>
              </a:ext>
            </a:extLst>
          </p:cNvPr>
          <p:cNvSpPr/>
          <p:nvPr/>
        </p:nvSpPr>
        <p:spPr>
          <a:xfrm>
            <a:off x="9882351" y="1988862"/>
            <a:ext cx="1820129" cy="350330"/>
          </a:xfrm>
          <a:prstGeom prst="rect">
            <a:avLst/>
          </a:prstGeom>
        </p:spPr>
        <p:txBody>
          <a:bodyPr wrap="square" anchor="t">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Adopt</a:t>
            </a:r>
          </a:p>
        </p:txBody>
      </p:sp>
      <p:sp>
        <p:nvSpPr>
          <p:cNvPr id="48" name="TextBox 47">
            <a:extLst>
              <a:ext uri="{FF2B5EF4-FFF2-40B4-BE49-F238E27FC236}">
                <a16:creationId xmlns:a16="http://schemas.microsoft.com/office/drawing/2014/main" id="{16EBE9AC-D9F8-4011-ADBB-CBB663DA35BD}"/>
              </a:ext>
            </a:extLst>
          </p:cNvPr>
          <p:cNvSpPr txBox="1"/>
          <p:nvPr/>
        </p:nvSpPr>
        <p:spPr>
          <a:xfrm>
            <a:off x="10082396" y="2403512"/>
            <a:ext cx="2036242" cy="286306"/>
          </a:xfrm>
          <a:prstGeom prst="rect">
            <a:avLst/>
          </a:prstGeom>
          <a:noFill/>
        </p:spPr>
        <p:txBody>
          <a:bodyPr wrap="square">
            <a:spAutoFit/>
          </a:bodyPr>
          <a:lstStyle/>
          <a:p>
            <a:pPr defTabSz="932597">
              <a:defRPr/>
            </a:pPr>
            <a:r>
              <a:rPr lang="en-US" sz="1224" dirty="0">
                <a:solidFill>
                  <a:srgbClr val="000000"/>
                </a:solidFill>
                <a:latin typeface="Segoe UI "/>
                <a:ea typeface="+mn-lt"/>
                <a:cs typeface="Segoe UI Semibold"/>
              </a:rPr>
              <a:t>Innovate in the cloud</a:t>
            </a:r>
            <a:endParaRPr lang="en-US" sz="1224" dirty="0">
              <a:solidFill>
                <a:srgbClr val="000000"/>
              </a:solidFill>
              <a:latin typeface="Segoe UI "/>
              <a:ea typeface="+mn-lt"/>
              <a:cs typeface="Segoe UI Semibold" panose="020B0702040204020203" pitchFamily="34" charset="0"/>
            </a:endParaRPr>
          </a:p>
        </p:txBody>
      </p:sp>
      <p:sp>
        <p:nvSpPr>
          <p:cNvPr id="61" name="TextBox 60">
            <a:extLst>
              <a:ext uri="{FF2B5EF4-FFF2-40B4-BE49-F238E27FC236}">
                <a16:creationId xmlns:a16="http://schemas.microsoft.com/office/drawing/2014/main" id="{5AFCE8C5-F78A-48DB-A015-40BDB051933A}"/>
              </a:ext>
              <a:ext uri="{C183D7F6-B498-43B3-948B-1728B52AA6E4}">
                <adec:decorative xmlns:adec="http://schemas.microsoft.com/office/drawing/2017/decorative" val="0"/>
              </a:ext>
            </a:extLst>
          </p:cNvPr>
          <p:cNvSpPr txBox="1"/>
          <p:nvPr/>
        </p:nvSpPr>
        <p:spPr>
          <a:xfrm>
            <a:off x="3896269" y="474830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Govern</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93318" y="5127898"/>
            <a:ext cx="2287678"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Align governance requirements to adoption plan</a:t>
            </a:r>
            <a:endParaRPr lang="en-US" sz="1224">
              <a:solidFill>
                <a:srgbClr val="000000"/>
              </a:solidFill>
              <a:latin typeface="Segoe UI "/>
              <a:ea typeface="+mn-lt"/>
              <a:cs typeface="Segoe UI Semibold" panose="020B0702040204020203" pitchFamily="34" charset="0"/>
            </a:endParaRPr>
          </a:p>
        </p:txBody>
      </p:sp>
      <p:sp>
        <p:nvSpPr>
          <p:cNvPr id="64" name="TextBox 63">
            <a:extLst>
              <a:ext uri="{FF2B5EF4-FFF2-40B4-BE49-F238E27FC236}">
                <a16:creationId xmlns:a16="http://schemas.microsoft.com/office/drawing/2014/main" id="{51BA5291-E3B8-4AAF-A8AB-A4441AB1FA7A}"/>
              </a:ext>
              <a:ext uri="{C183D7F6-B498-43B3-948B-1728B52AA6E4}">
                <adec:decorative xmlns:adec="http://schemas.microsoft.com/office/drawing/2017/decorative" val="0"/>
              </a:ext>
            </a:extLst>
          </p:cNvPr>
          <p:cNvSpPr txBox="1"/>
          <p:nvPr/>
        </p:nvSpPr>
        <p:spPr>
          <a:xfrm>
            <a:off x="6645213" y="4723264"/>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Manage</a:t>
            </a:r>
          </a:p>
        </p:txBody>
      </p:sp>
      <p:sp>
        <p:nvSpPr>
          <p:cNvPr id="239" name="TextBox 238">
            <a:extLst>
              <a:ext uri="{FF2B5EF4-FFF2-40B4-BE49-F238E27FC236}">
                <a16:creationId xmlns:a16="http://schemas.microsoft.com/office/drawing/2014/main" id="{EBBA8D00-AA0A-4A59-8938-2BE4938E4B2E}"/>
              </a:ext>
            </a:extLst>
          </p:cNvPr>
          <p:cNvSpPr txBox="1"/>
          <p:nvPr/>
        </p:nvSpPr>
        <p:spPr>
          <a:xfrm>
            <a:off x="7302781" y="5115106"/>
            <a:ext cx="2113026"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Define operational needs and  business commitments</a:t>
            </a:r>
            <a:endParaRPr lang="en-US" sz="1224">
              <a:solidFill>
                <a:srgbClr val="000000"/>
              </a:solidFill>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 uri="{C183D7F6-B498-43B3-948B-1728B52AA6E4}">
                <adec:decorative xmlns:adec="http://schemas.microsoft.com/office/drawing/2017/decorative" val="1"/>
              </a:ext>
            </a:extLst>
          </p:cNvPr>
          <p:cNvGrpSpPr/>
          <p:nvPr/>
        </p:nvGrpSpPr>
        <p:grpSpPr>
          <a:xfrm>
            <a:off x="907560" y="2349056"/>
            <a:ext cx="425502" cy="409566"/>
            <a:chOff x="227124" y="2015046"/>
            <a:chExt cx="473963" cy="449364"/>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 uri="{C183D7F6-B498-43B3-948B-1728B52AA6E4}">
                <adec:decorative xmlns:adec="http://schemas.microsoft.com/office/drawing/2017/decorative" val="1"/>
              </a:ext>
            </a:extLst>
          </p:cNvPr>
          <p:cNvGrpSpPr/>
          <p:nvPr/>
        </p:nvGrpSpPr>
        <p:grpSpPr>
          <a:xfrm>
            <a:off x="903400" y="3067625"/>
            <a:ext cx="425502" cy="397236"/>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2</a:t>
              </a:r>
              <a:endParaRPr lang="en-US" sz="1836" b="1">
                <a:solidFill>
                  <a:srgbClr val="0078D4"/>
                </a:soli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 uri="{C183D7F6-B498-43B3-948B-1728B52AA6E4}">
                <adec:decorative xmlns:adec="http://schemas.microsoft.com/office/drawing/2017/decorative" val="1"/>
              </a:ext>
            </a:extLst>
          </p:cNvPr>
          <p:cNvGrpSpPr/>
          <p:nvPr/>
        </p:nvGrpSpPr>
        <p:grpSpPr>
          <a:xfrm>
            <a:off x="3685818" y="2334155"/>
            <a:ext cx="425502" cy="397236"/>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3</a:t>
              </a:r>
              <a:endParaRPr lang="en-US" sz="1836" b="1">
                <a:solidFill>
                  <a:srgbClr val="0078D4"/>
                </a:solidFill>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 uri="{C183D7F6-B498-43B3-948B-1728B52AA6E4}">
                <adec:decorative xmlns:adec="http://schemas.microsoft.com/office/drawing/2017/decorative" val="1"/>
              </a:ext>
            </a:extLst>
          </p:cNvPr>
          <p:cNvGrpSpPr/>
          <p:nvPr/>
        </p:nvGrpSpPr>
        <p:grpSpPr>
          <a:xfrm>
            <a:off x="3682162" y="3103927"/>
            <a:ext cx="425502" cy="397236"/>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 uri="{C183D7F6-B498-43B3-948B-1728B52AA6E4}">
                <adec:decorative xmlns:adec="http://schemas.microsoft.com/office/drawing/2017/decorative" val="1"/>
              </a:ext>
            </a:extLst>
          </p:cNvPr>
          <p:cNvGrpSpPr/>
          <p:nvPr/>
        </p:nvGrpSpPr>
        <p:grpSpPr>
          <a:xfrm>
            <a:off x="3772641" y="5050437"/>
            <a:ext cx="425502" cy="398892"/>
            <a:chOff x="227124" y="2015046"/>
            <a:chExt cx="473963" cy="437652"/>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 uri="{C183D7F6-B498-43B3-948B-1728B52AA6E4}">
                <adec:decorative xmlns:adec="http://schemas.microsoft.com/office/drawing/2017/decorative" val="1"/>
              </a:ext>
            </a:extLst>
          </p:cNvPr>
          <p:cNvGrpSpPr/>
          <p:nvPr/>
        </p:nvGrpSpPr>
        <p:grpSpPr>
          <a:xfrm>
            <a:off x="6881954" y="5057745"/>
            <a:ext cx="425502" cy="397236"/>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6</a:t>
              </a:r>
              <a:endParaRPr lang="en-US" sz="1836" b="1">
                <a:solidFill>
                  <a:srgbClr val="0078D4"/>
                </a:solidFill>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 uri="{C183D7F6-B498-43B3-948B-1728B52AA6E4}">
                <adec:decorative xmlns:adec="http://schemas.microsoft.com/office/drawing/2017/decorative" val="1"/>
              </a:ext>
            </a:extLst>
          </p:cNvPr>
          <p:cNvGrpSpPr/>
          <p:nvPr/>
        </p:nvGrpSpPr>
        <p:grpSpPr>
          <a:xfrm>
            <a:off x="9646785" y="2350491"/>
            <a:ext cx="425502" cy="398434"/>
            <a:chOff x="227124" y="2015046"/>
            <a:chExt cx="473963" cy="437150"/>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 uri="{C183D7F6-B498-43B3-948B-1728B52AA6E4}">
                <adec:decorative xmlns:adec="http://schemas.microsoft.com/office/drawing/2017/decorative" val="1"/>
              </a:ext>
            </a:extLst>
          </p:cNvPr>
          <p:cNvGrpSpPr/>
          <p:nvPr/>
        </p:nvGrpSpPr>
        <p:grpSpPr>
          <a:xfrm>
            <a:off x="6872128" y="2354565"/>
            <a:ext cx="425502" cy="398434"/>
            <a:chOff x="227124" y="2015046"/>
            <a:chExt cx="473963" cy="437150"/>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7</a:t>
              </a:r>
            </a:p>
          </p:txBody>
        </p:sp>
      </p:grpSp>
      <p:grpSp>
        <p:nvGrpSpPr>
          <p:cNvPr id="6" name="Group 5">
            <a:extLst>
              <a:ext uri="{FF2B5EF4-FFF2-40B4-BE49-F238E27FC236}">
                <a16:creationId xmlns:a16="http://schemas.microsoft.com/office/drawing/2014/main" id="{E40F13CF-EFC1-4E01-88B4-69348FF4387C}"/>
              </a:ext>
              <a:ext uri="{C183D7F6-B498-43B3-948B-1728B52AA6E4}">
                <adec:decorative xmlns:adec="http://schemas.microsoft.com/office/drawing/2017/decorative" val="1"/>
              </a:ext>
            </a:extLst>
          </p:cNvPr>
          <p:cNvGrpSpPr/>
          <p:nvPr/>
        </p:nvGrpSpPr>
        <p:grpSpPr>
          <a:xfrm>
            <a:off x="4688679" y="1622314"/>
            <a:ext cx="303644" cy="376349"/>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10" name="Group 152">
            <a:extLst>
              <a:ext uri="{FF2B5EF4-FFF2-40B4-BE49-F238E27FC236}">
                <a16:creationId xmlns:a16="http://schemas.microsoft.com/office/drawing/2014/main" id="{DDD44B95-4F90-4595-B75A-90F1DAF3EB64}"/>
              </a:ext>
              <a:ext uri="{C183D7F6-B498-43B3-948B-1728B52AA6E4}">
                <adec:decorative xmlns:adec="http://schemas.microsoft.com/office/drawing/2017/decorative" val="1"/>
              </a:ext>
            </a:extLst>
          </p:cNvPr>
          <p:cNvGrpSpPr>
            <a:grpSpLocks noChangeAspect="1"/>
          </p:cNvGrpSpPr>
          <p:nvPr/>
        </p:nvGrpSpPr>
        <p:grpSpPr bwMode="auto">
          <a:xfrm>
            <a:off x="7742322" y="1600177"/>
            <a:ext cx="462203" cy="46060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grpSp>
      <p:grpSp>
        <p:nvGrpSpPr>
          <p:cNvPr id="11" name="Graphic 397">
            <a:extLst>
              <a:ext uri="{FF2B5EF4-FFF2-40B4-BE49-F238E27FC236}">
                <a16:creationId xmlns:a16="http://schemas.microsoft.com/office/drawing/2014/main" id="{B58F9A98-485A-4B54-B4EC-FE596020588D}"/>
              </a:ext>
              <a:ext uri="{C183D7F6-B498-43B3-948B-1728B52AA6E4}">
                <adec:decorative xmlns:adec="http://schemas.microsoft.com/office/drawing/2017/decorative" val="1"/>
              </a:ext>
            </a:extLst>
          </p:cNvPr>
          <p:cNvGrpSpPr/>
          <p:nvPr/>
        </p:nvGrpSpPr>
        <p:grpSpPr>
          <a:xfrm>
            <a:off x="10602961" y="1585732"/>
            <a:ext cx="378911" cy="379172"/>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 uri="{C183D7F6-B498-43B3-948B-1728B52AA6E4}">
                <adec:decorative xmlns:adec="http://schemas.microsoft.com/office/drawing/2017/decorative" val="1"/>
              </a:ext>
            </a:extLst>
          </p:cNvPr>
          <p:cNvGrpSpPr/>
          <p:nvPr/>
        </p:nvGrpSpPr>
        <p:grpSpPr>
          <a:xfrm>
            <a:off x="1984930" y="1670048"/>
            <a:ext cx="472940" cy="331690"/>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grpSp>
      <p:grpSp>
        <p:nvGrpSpPr>
          <p:cNvPr id="14" name="Group 13">
            <a:extLst>
              <a:ext uri="{FF2B5EF4-FFF2-40B4-BE49-F238E27FC236}">
                <a16:creationId xmlns:a16="http://schemas.microsoft.com/office/drawing/2014/main" id="{A30E2574-D964-48B8-B88C-D8121468BCFD}"/>
              </a:ext>
              <a:ext uri="{C183D7F6-B498-43B3-948B-1728B52AA6E4}">
                <adec:decorative xmlns:adec="http://schemas.microsoft.com/office/drawing/2017/decorative" val="1"/>
              </a:ext>
            </a:extLst>
          </p:cNvPr>
          <p:cNvGrpSpPr/>
          <p:nvPr/>
        </p:nvGrpSpPr>
        <p:grpSpPr>
          <a:xfrm>
            <a:off x="4822192" y="4273833"/>
            <a:ext cx="351852" cy="358539"/>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AD31B70-CC5A-4E0F-A6CE-AA2F02892CC3}"/>
              </a:ext>
              <a:ext uri="{C183D7F6-B498-43B3-948B-1728B52AA6E4}">
                <adec:decorative xmlns:adec="http://schemas.microsoft.com/office/drawing/2017/decorative" val="1"/>
              </a:ext>
            </a:extLst>
          </p:cNvPr>
          <p:cNvGrpSpPr/>
          <p:nvPr/>
        </p:nvGrpSpPr>
        <p:grpSpPr>
          <a:xfrm>
            <a:off x="7624692" y="4282580"/>
            <a:ext cx="340276" cy="340264"/>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cxnSp>
        <p:nvCxnSpPr>
          <p:cNvPr id="12" name="Straight Arrow Connector 11">
            <a:extLst>
              <a:ext uri="{FF2B5EF4-FFF2-40B4-BE49-F238E27FC236}">
                <a16:creationId xmlns:a16="http://schemas.microsoft.com/office/drawing/2014/main" id="{E6A328BF-1DCE-4D01-AEA3-52A591F94EC4}"/>
              </a:ext>
              <a:ext uri="{C183D7F6-B498-43B3-948B-1728B52AA6E4}">
                <adec:decorative xmlns:adec="http://schemas.microsoft.com/office/drawing/2017/decorative" val="1"/>
              </a:ext>
            </a:extLst>
          </p:cNvPr>
          <p:cNvCxnSpPr>
            <a:cxnSpLocks/>
          </p:cNvCxnSpPr>
          <p:nvPr/>
        </p:nvCxnSpPr>
        <p:spPr>
          <a:xfrm>
            <a:off x="6486830" y="5269154"/>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 uri="{C183D7F6-B498-43B3-948B-1728B52AA6E4}">
                <adec:decorative xmlns:adec="http://schemas.microsoft.com/office/drawing/2017/decorative" val="1"/>
              </a:ext>
            </a:extLst>
          </p:cNvPr>
          <p:cNvCxnSpPr>
            <a:cxnSpLocks/>
            <a:stCxn id="105" idx="4"/>
            <a:endCxn id="61" idx="1"/>
          </p:cNvCxnSpPr>
          <p:nvPr/>
        </p:nvCxnSpPr>
        <p:spPr>
          <a:xfrm>
            <a:off x="3894914" y="3501164"/>
            <a:ext cx="1355" cy="142230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 uri="{C183D7F6-B498-43B3-948B-1728B52AA6E4}">
                <adec:decorative xmlns:adec="http://schemas.microsoft.com/office/drawing/2017/decorative" val="1"/>
              </a:ext>
            </a:extLst>
          </p:cNvPr>
          <p:cNvCxnSpPr>
            <a:cxnSpLocks/>
          </p:cNvCxnSpPr>
          <p:nvPr/>
        </p:nvCxnSpPr>
        <p:spPr>
          <a:xfrm flipV="1">
            <a:off x="7082365" y="2939196"/>
            <a:ext cx="0" cy="205784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 uri="{C183D7F6-B498-43B3-948B-1728B52AA6E4}">
                <adec:decorative xmlns:adec="http://schemas.microsoft.com/office/drawing/2017/decorative" val="1"/>
              </a:ext>
            </a:extLst>
          </p:cNvPr>
          <p:cNvCxnSpPr>
            <a:cxnSpLocks/>
          </p:cNvCxnSpPr>
          <p:nvPr/>
        </p:nvCxnSpPr>
        <p:spPr>
          <a:xfrm>
            <a:off x="3365492" y="2802327"/>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 uri="{C183D7F6-B498-43B3-948B-1728B52AA6E4}">
                <adec:decorative xmlns:adec="http://schemas.microsoft.com/office/drawing/2017/decorative" val="1"/>
              </a:ext>
            </a:extLst>
          </p:cNvPr>
          <p:cNvCxnSpPr>
            <a:cxnSpLocks/>
          </p:cNvCxnSpPr>
          <p:nvPr/>
        </p:nvCxnSpPr>
        <p:spPr>
          <a:xfrm>
            <a:off x="9380613" y="2569661"/>
            <a:ext cx="211110" cy="158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0C2579-685F-49B0-B5C2-CFAB4C9E2B51}"/>
              </a:ext>
              <a:ext uri="{C183D7F6-B498-43B3-948B-1728B52AA6E4}">
                <adec:decorative xmlns:adec="http://schemas.microsoft.com/office/drawing/2017/decorative" val="1"/>
              </a:ext>
            </a:extLst>
          </p:cNvPr>
          <p:cNvSpPr/>
          <p:nvPr/>
        </p:nvSpPr>
        <p:spPr bwMode="auto">
          <a:xfrm>
            <a:off x="3549955" y="2253791"/>
            <a:ext cx="2757312" cy="89228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Assess servers for migration</a:t>
            </a:r>
          </a:p>
        </p:txBody>
      </p:sp>
    </p:spTree>
    <p:extLst>
      <p:ext uri="{BB962C8B-B14F-4D97-AF65-F5344CB8AC3E}">
        <p14:creationId xmlns:p14="http://schemas.microsoft.com/office/powerpoint/2010/main" val="17511796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Assessment: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 and other clouds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types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Performance based (resource utilization- based right sizing) and configuration match-based sizing options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Analyze &amp; optimize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Identify readiness and right size infrastructure through recommendations</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Instant &amp; customized</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Computed real time on parameters (platform, compute and storage type, region, duration, offers etc.)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C557F463-0C32-6F49-A3F0-B72F834B05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6850" y="2062559"/>
            <a:ext cx="594360" cy="446015"/>
          </a:xfrm>
          <a:prstGeom prst="rect">
            <a:avLst/>
          </a:prstGeom>
        </p:spPr>
      </p:pic>
      <p:pic>
        <p:nvPicPr>
          <p:cNvPr id="19" name="Picture 18">
            <a:extLst>
              <a:ext uri="{FF2B5EF4-FFF2-40B4-BE49-F238E27FC236}">
                <a16:creationId xmlns:a16="http://schemas.microsoft.com/office/drawing/2014/main" id="{32CFD307-3C73-4249-A51F-6FAC462D9A1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6850" y="4403356"/>
            <a:ext cx="594360" cy="494153"/>
          </a:xfrm>
          <a:prstGeom prst="rect">
            <a:avLst/>
          </a:prstGeom>
        </p:spPr>
      </p:pic>
      <p:pic>
        <p:nvPicPr>
          <p:cNvPr id="20" name="Picture 19">
            <a:extLst>
              <a:ext uri="{FF2B5EF4-FFF2-40B4-BE49-F238E27FC236}">
                <a16:creationId xmlns:a16="http://schemas.microsoft.com/office/drawing/2014/main" id="{151898DC-118C-A846-B64B-624AA3B51A2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0818" y="4403356"/>
            <a:ext cx="538362" cy="594360"/>
          </a:xfrm>
          <a:prstGeom prst="rect">
            <a:avLst/>
          </a:prstGeom>
        </p:spPr>
      </p:pic>
      <p:pic>
        <p:nvPicPr>
          <p:cNvPr id="21" name="Picture 20">
            <a:extLst>
              <a:ext uri="{FF2B5EF4-FFF2-40B4-BE49-F238E27FC236}">
                <a16:creationId xmlns:a16="http://schemas.microsoft.com/office/drawing/2014/main" id="{E2CD612D-5583-2441-ADE9-FB1F551AC4D6}"/>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42842" y="2075006"/>
            <a:ext cx="594360" cy="594360"/>
          </a:xfrm>
          <a:prstGeom prst="rect">
            <a:avLst/>
          </a:prstGeom>
        </p:spPr>
      </p:pic>
    </p:spTree>
    <p:extLst>
      <p:ext uri="{BB962C8B-B14F-4D97-AF65-F5344CB8AC3E}">
        <p14:creationId xmlns:p14="http://schemas.microsoft.com/office/powerpoint/2010/main" val="215681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animEffect transition="in" filter="fade">
                                      <p:cBhvr>
                                        <p:cTn id="12" dur="500"/>
                                        <p:tgtEl>
                                          <p:spTgt spid="55">
                                            <p:txEl>
                                              <p:pRg st="0" end="0"/>
                                            </p:txEl>
                                          </p:spTgt>
                                        </p:tgtEl>
                                      </p:cBhvr>
                                    </p:animEffect>
                                    <p:anim calcmode="lin" valueType="num">
                                      <p:cBhvr>
                                        <p:cTn id="13"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5">
                                            <p:txEl>
                                              <p:pRg st="1" end="1"/>
                                            </p:txEl>
                                          </p:spTgt>
                                        </p:tgtEl>
                                        <p:attrNameLst>
                                          <p:attrName>style.visibility</p:attrName>
                                        </p:attrNameLst>
                                      </p:cBhvr>
                                      <p:to>
                                        <p:strVal val="visible"/>
                                      </p:to>
                                    </p:set>
                                    <p:animEffect transition="in" filter="fade">
                                      <p:cBhvr>
                                        <p:cTn id="17" dur="500"/>
                                        <p:tgtEl>
                                          <p:spTgt spid="55">
                                            <p:txEl>
                                              <p:pRg st="1" end="1"/>
                                            </p:txEl>
                                          </p:spTgt>
                                        </p:tgtEl>
                                      </p:cBhvr>
                                    </p:animEffect>
                                    <p:anim calcmode="lin" valueType="num">
                                      <p:cBhvr>
                                        <p:cTn id="18"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5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xEl>
                                              <p:pRg st="2" end="2"/>
                                            </p:txEl>
                                          </p:spTgt>
                                        </p:tgtEl>
                                        <p:attrNameLst>
                                          <p:attrName>style.visibility</p:attrName>
                                        </p:attrNameLst>
                                      </p:cBhvr>
                                      <p:to>
                                        <p:strVal val="visible"/>
                                      </p:to>
                                    </p:set>
                                    <p:animEffect transition="in" filter="fade">
                                      <p:cBhvr>
                                        <p:cTn id="22" dur="500"/>
                                        <p:tgtEl>
                                          <p:spTgt spid="55">
                                            <p:txEl>
                                              <p:pRg st="2" end="2"/>
                                            </p:txEl>
                                          </p:spTgt>
                                        </p:tgtEl>
                                      </p:cBhvr>
                                    </p:animEffect>
                                    <p:anim calcmode="lin" valueType="num">
                                      <p:cBhvr>
                                        <p:cTn id="23"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500"/>
                                        <p:tgtEl>
                                          <p:spTgt spid="64">
                                            <p:txEl>
                                              <p:pRg st="0" end="0"/>
                                            </p:txEl>
                                          </p:spTgt>
                                        </p:tgtEl>
                                      </p:cBhvr>
                                    </p:animEffect>
                                    <p:anim calcmode="lin" valueType="num">
                                      <p:cBhvr>
                                        <p:cTn id="35"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64">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xEl>
                                              <p:pRg st="1" end="1"/>
                                            </p:txEl>
                                          </p:spTgt>
                                        </p:tgtEl>
                                        <p:attrNameLst>
                                          <p:attrName>style.visibility</p:attrName>
                                        </p:attrNameLst>
                                      </p:cBhvr>
                                      <p:to>
                                        <p:strVal val="visible"/>
                                      </p:to>
                                    </p:set>
                                    <p:animEffect transition="in" filter="fade">
                                      <p:cBhvr>
                                        <p:cTn id="39" dur="500"/>
                                        <p:tgtEl>
                                          <p:spTgt spid="64">
                                            <p:txEl>
                                              <p:pRg st="1" end="1"/>
                                            </p:txEl>
                                          </p:spTgt>
                                        </p:tgtEl>
                                      </p:cBhvr>
                                    </p:animEffect>
                                    <p:anim calcmode="lin" valueType="num">
                                      <p:cBhvr>
                                        <p:cTn id="40" dur="5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5">
                                            <p:txEl>
                                              <p:pRg st="0" end="0"/>
                                            </p:txEl>
                                          </p:spTgt>
                                        </p:tgtEl>
                                        <p:attrNameLst>
                                          <p:attrName>style.visibility</p:attrName>
                                        </p:attrNameLst>
                                      </p:cBhvr>
                                      <p:to>
                                        <p:strVal val="visible"/>
                                      </p:to>
                                    </p:set>
                                    <p:animEffect transition="in" filter="fade">
                                      <p:cBhvr>
                                        <p:cTn id="51" dur="500"/>
                                        <p:tgtEl>
                                          <p:spTgt spid="65">
                                            <p:txEl>
                                              <p:pRg st="0" end="0"/>
                                            </p:txEl>
                                          </p:spTgt>
                                        </p:tgtEl>
                                      </p:cBhvr>
                                    </p:animEffect>
                                    <p:anim calcmode="lin" valueType="num">
                                      <p:cBhvr>
                                        <p:cTn id="52"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65">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5">
                                            <p:txEl>
                                              <p:pRg st="1" end="1"/>
                                            </p:txEl>
                                          </p:spTgt>
                                        </p:tgtEl>
                                        <p:attrNameLst>
                                          <p:attrName>style.visibility</p:attrName>
                                        </p:attrNameLst>
                                      </p:cBhvr>
                                      <p:to>
                                        <p:strVal val="visible"/>
                                      </p:to>
                                    </p:set>
                                    <p:animEffect transition="in" filter="fade">
                                      <p:cBhvr>
                                        <p:cTn id="56" dur="500"/>
                                        <p:tgtEl>
                                          <p:spTgt spid="65">
                                            <p:txEl>
                                              <p:pRg st="1" end="1"/>
                                            </p:txEl>
                                          </p:spTgt>
                                        </p:tgtEl>
                                      </p:cBhvr>
                                    </p:animEffect>
                                    <p:anim calcmode="lin" valueType="num">
                                      <p:cBhvr>
                                        <p:cTn id="57" dur="5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6">
                                            <p:txEl>
                                              <p:pRg st="0" end="0"/>
                                            </p:txEl>
                                          </p:spTgt>
                                        </p:tgtEl>
                                        <p:attrNameLst>
                                          <p:attrName>style.visibility</p:attrName>
                                        </p:attrNameLst>
                                      </p:cBhvr>
                                      <p:to>
                                        <p:strVal val="visible"/>
                                      </p:to>
                                    </p:set>
                                    <p:animEffect transition="in" filter="fade">
                                      <p:cBhvr>
                                        <p:cTn id="63" dur="500"/>
                                        <p:tgtEl>
                                          <p:spTgt spid="66">
                                            <p:txEl>
                                              <p:pRg st="0" end="0"/>
                                            </p:txEl>
                                          </p:spTgt>
                                        </p:tgtEl>
                                      </p:cBhvr>
                                    </p:animEffect>
                                    <p:anim calcmode="lin" valueType="num">
                                      <p:cBhvr>
                                        <p:cTn id="64"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65" dur="500" fill="hold"/>
                                        <p:tgtEl>
                                          <p:spTgt spid="66">
                                            <p:txEl>
                                              <p:pRg st="0" end="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6">
                                            <p:txEl>
                                              <p:pRg st="1" end="1"/>
                                            </p:txEl>
                                          </p:spTgt>
                                        </p:tgtEl>
                                        <p:attrNameLst>
                                          <p:attrName>style.visibility</p:attrName>
                                        </p:attrNameLst>
                                      </p:cBhvr>
                                      <p:to>
                                        <p:strVal val="visible"/>
                                      </p:to>
                                    </p:set>
                                    <p:animEffect transition="in" filter="fade">
                                      <p:cBhvr>
                                        <p:cTn id="68" dur="500"/>
                                        <p:tgtEl>
                                          <p:spTgt spid="66">
                                            <p:txEl>
                                              <p:pRg st="1" end="1"/>
                                            </p:txEl>
                                          </p:spTgt>
                                        </p:tgtEl>
                                      </p:cBhvr>
                                    </p:animEffect>
                                    <p:anim calcmode="lin" valueType="num">
                                      <p:cBhvr>
                                        <p:cTn id="69" dur="5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70" dur="500" fill="hold"/>
                                        <p:tgtEl>
                                          <p:spTgt spid="66">
                                            <p:txEl>
                                              <p:pRg st="1" end="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anim calcmode="lin" valueType="num">
                                      <p:cBhvr>
                                        <p:cTn id="74" dur="500" fill="hold"/>
                                        <p:tgtEl>
                                          <p:spTgt spid="20"/>
                                        </p:tgtEl>
                                        <p:attrNameLst>
                                          <p:attrName>ppt_x</p:attrName>
                                        </p:attrNameLst>
                                      </p:cBhvr>
                                      <p:tavLst>
                                        <p:tav tm="0">
                                          <p:val>
                                            <p:strVal val="#ppt_x"/>
                                          </p:val>
                                        </p:tav>
                                        <p:tav tm="100000">
                                          <p:val>
                                            <p:strVal val="#ppt_x"/>
                                          </p:val>
                                        </p:tav>
                                      </p:tavLst>
                                    </p:anim>
                                    <p:anim calcmode="lin" valueType="num">
                                      <p:cBhvr>
                                        <p:cTn id="7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a:solidFill>
                  <a:schemeClr val="tx2"/>
                </a:solidFill>
                <a:latin typeface="Segoe UI"/>
              </a:rPr>
              <a:t>Deploy</a:t>
            </a:r>
            <a:r>
              <a:rPr lang="en-US" altLang="en-US" sz="2000">
                <a:solidFill>
                  <a:schemeClr val="tx1"/>
                </a:solidFill>
                <a:latin typeface="Segoe UI"/>
              </a:rPr>
              <a:t> the Azure Migrate appliance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Appliance starts collecting configuration data and analyzing performance </a:t>
            </a:r>
            <a:r>
              <a:rPr lang="en-US" altLang="en-US" sz="2000">
                <a:solidFill>
                  <a:schemeClr val="tx1"/>
                </a:solidFill>
                <a:latin typeface="Segoe UI"/>
              </a:rPr>
              <a:t>of your Windows and Linux servers (as part of discovery)</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Perform</a:t>
            </a:r>
            <a:r>
              <a:rPr lang="en-US" altLang="en-US" sz="2000">
                <a:solidFill>
                  <a:schemeClr val="tx1"/>
                </a:solidFill>
                <a:latin typeface="Segoe UI"/>
              </a:rPr>
              <a:t> assessments to determine </a:t>
            </a:r>
          </a:p>
          <a:p>
            <a:pPr defTabSz="932418" eaLnBrk="0" fontAlgn="base" hangingPunct="0">
              <a:spcBef>
                <a:spcPct val="0"/>
              </a:spcBef>
              <a:spcAft>
                <a:spcPct val="0"/>
              </a:spcAft>
              <a:buSzTx/>
            </a:pPr>
            <a:r>
              <a:rPr lang="en-US" altLang="en-US" sz="1800">
                <a:solidFill>
                  <a:schemeClr val="tx2"/>
                </a:solidFill>
                <a:latin typeface="Segoe UI"/>
              </a:rPr>
              <a:t>Azure suitability</a:t>
            </a:r>
          </a:p>
          <a:p>
            <a:pPr defTabSz="932418" eaLnBrk="0" fontAlgn="base" hangingPunct="0">
              <a:spcBef>
                <a:spcPct val="0"/>
              </a:spcBef>
              <a:spcAft>
                <a:spcPct val="0"/>
              </a:spcAft>
              <a:buSzTx/>
            </a:pPr>
            <a:r>
              <a:rPr lang="en-US" altLang="en-US" sz="1800">
                <a:solidFill>
                  <a:schemeClr val="tx2"/>
                </a:solidFill>
                <a:latin typeface="Segoe UI"/>
              </a:rPr>
              <a:t>Right-sizing information </a:t>
            </a:r>
          </a:p>
          <a:p>
            <a:pPr defTabSz="932418" eaLnBrk="0" fontAlgn="base" hangingPunct="0">
              <a:spcBef>
                <a:spcPct val="0"/>
              </a:spcBef>
              <a:spcAft>
                <a:spcPct val="0"/>
              </a:spcAft>
              <a:buSzTx/>
            </a:pPr>
            <a:r>
              <a:rPr lang="en-US" altLang="en-US" sz="1800">
                <a:solidFill>
                  <a:schemeClr val="tx2"/>
                </a:solidFill>
                <a:latin typeface="Segoe UI"/>
              </a:rPr>
              <a:t>Cost planning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60337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17918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70953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5" name="Group 44">
            <a:extLst>
              <a:ext uri="{FF2B5EF4-FFF2-40B4-BE49-F238E27FC236}">
                <a16:creationId xmlns:a16="http://schemas.microsoft.com/office/drawing/2014/main" id="{EF6F5DB4-EB80-F748-B73E-E6CE959AC869}"/>
              </a:ext>
            </a:extLst>
          </p:cNvPr>
          <p:cNvGrpSpPr/>
          <p:nvPr/>
        </p:nvGrpSpPr>
        <p:grpSpPr>
          <a:xfrm>
            <a:off x="1667498" y="5814515"/>
            <a:ext cx="4317940" cy="339985"/>
            <a:chOff x="571255" y="5583292"/>
            <a:chExt cx="4234260" cy="333396"/>
          </a:xfrm>
        </p:grpSpPr>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1255" y="5640451"/>
              <a:ext cx="1530735" cy="24954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aws transparent icon">
              <a:extLst>
                <a:ext uri="{FF2B5EF4-FFF2-40B4-BE49-F238E27FC236}">
                  <a16:creationId xmlns:a16="http://schemas.microsoft.com/office/drawing/2014/main" id="{64FF46BE-A723-6F43-8E92-95DC1BA424F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91961" y="5583292"/>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google cloud logo png">
              <a:extLst>
                <a:ext uri="{FF2B5EF4-FFF2-40B4-BE49-F238E27FC236}">
                  <a16:creationId xmlns:a16="http://schemas.microsoft.com/office/drawing/2014/main" id="{F3DDDEAE-BA09-F04E-94FC-B55A87FE69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055795" y="5647029"/>
              <a:ext cx="1749720" cy="269659"/>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 descr="Image result for hyper-v logo transparent">
            <a:extLst>
              <a:ext uri="{FF2B5EF4-FFF2-40B4-BE49-F238E27FC236}">
                <a16:creationId xmlns:a16="http://schemas.microsoft.com/office/drawing/2014/main" id="{7DE1C708-9CA8-E049-8513-238A0A9976D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97814" y="5699506"/>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736E6B6-EAF6-EC43-BD40-A44337DCB1D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5927" y="2661054"/>
            <a:ext cx="813269" cy="813269"/>
          </a:xfrm>
          <a:prstGeom prst="rect">
            <a:avLst/>
          </a:prstGeom>
        </p:spPr>
      </p:pic>
      <p:sp>
        <p:nvSpPr>
          <p:cNvPr id="4" name="Text Placeholder 3">
            <a:extLst>
              <a:ext uri="{FF2B5EF4-FFF2-40B4-BE49-F238E27FC236}">
                <a16:creationId xmlns:a16="http://schemas.microsoft.com/office/drawing/2014/main" id="{F39357A2-9D61-BA40-88DD-3E7102090598}"/>
              </a:ext>
            </a:extLst>
          </p:cNvPr>
          <p:cNvSpPr>
            <a:spLocks noGrp="1"/>
          </p:cNvSpPr>
          <p:nvPr>
            <p:ph type="body" sz="quarter" idx="10"/>
          </p:nvPr>
        </p:nvSpPr>
        <p:spPr>
          <a:xfrm>
            <a:off x="465138" y="898382"/>
            <a:ext cx="11887195" cy="492443"/>
          </a:xfrm>
        </p:spPr>
        <p:txBody>
          <a:bodyPr/>
          <a:lstStyle/>
          <a:p>
            <a:r>
              <a:rPr lang="en-US"/>
              <a:t>For all scenarios and targets (Azure VMs, AVS)</a:t>
            </a:r>
          </a:p>
        </p:txBody>
      </p:sp>
      <p:sp>
        <p:nvSpPr>
          <p:cNvPr id="2" name="Title 1">
            <a:extLst>
              <a:ext uri="{FF2B5EF4-FFF2-40B4-BE49-F238E27FC236}">
                <a16:creationId xmlns:a16="http://schemas.microsoft.com/office/drawing/2014/main" id="{BCD9A5C5-2D52-8B4C-AB2D-B18ABBAFB9CE}"/>
              </a:ext>
            </a:extLst>
          </p:cNvPr>
          <p:cNvSpPr>
            <a:spLocks noGrp="1"/>
          </p:cNvSpPr>
          <p:nvPr>
            <p:ph type="title"/>
          </p:nvPr>
        </p:nvSpPr>
        <p:spPr>
          <a:xfrm>
            <a:off x="465138" y="441332"/>
            <a:ext cx="11530584" cy="830020"/>
          </a:xfrm>
        </p:spPr>
        <p:txBody>
          <a:bodyPr/>
          <a:lstStyle/>
          <a:p>
            <a:r>
              <a:rPr lang="en-US"/>
              <a:t>Assessment: Process</a:t>
            </a:r>
          </a:p>
        </p:txBody>
      </p:sp>
    </p:spTree>
    <p:extLst>
      <p:ext uri="{BB962C8B-B14F-4D97-AF65-F5344CB8AC3E}">
        <p14:creationId xmlns:p14="http://schemas.microsoft.com/office/powerpoint/2010/main" val="51200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5" end="5"/>
                                            </p:txEl>
                                          </p:spTgt>
                                        </p:tgtEl>
                                        <p:attrNameLst>
                                          <p:attrName>style.visibility</p:attrName>
                                        </p:attrNameLst>
                                      </p:cBhvr>
                                      <p:to>
                                        <p:strVal val="visible"/>
                                      </p:to>
                                    </p:set>
                                    <p:anim calcmode="lin" valueType="num">
                                      <p:cBhvr additive="base">
                                        <p:cTn id="31" dur="500" fill="hold"/>
                                        <p:tgtEl>
                                          <p:spTgt spid="5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xEl>
                                              <p:pRg st="6" end="6"/>
                                            </p:txEl>
                                          </p:spTgt>
                                        </p:tgtEl>
                                        <p:attrNameLst>
                                          <p:attrName>style.visibility</p:attrName>
                                        </p:attrNameLst>
                                      </p:cBhvr>
                                      <p:to>
                                        <p:strVal val="visible"/>
                                      </p:to>
                                    </p:set>
                                    <p:anim calcmode="lin" valueType="num">
                                      <p:cBhvr additive="base">
                                        <p:cTn id="35"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
                                            <p:txEl>
                                              <p:pRg st="7" end="7"/>
                                            </p:txEl>
                                          </p:spTgt>
                                        </p:tgtEl>
                                        <p:attrNameLst>
                                          <p:attrName>style.visibility</p:attrName>
                                        </p:attrNameLst>
                                      </p:cBhvr>
                                      <p:to>
                                        <p:strVal val="visible"/>
                                      </p:to>
                                    </p:set>
                                    <p:anim calcmode="lin" valueType="num">
                                      <p:cBhvr additive="base">
                                        <p:cTn id="39" dur="500" fill="hold"/>
                                        <p:tgtEl>
                                          <p:spTgt spid="5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1">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Import-based for Azure VM and AVS assessment</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Assessment: Architecture</a:t>
            </a:r>
          </a:p>
        </p:txBody>
      </p:sp>
      <p:sp>
        <p:nvSpPr>
          <p:cNvPr id="56" name="Triangle 55">
            <a:extLst>
              <a:ext uri="{FF2B5EF4-FFF2-40B4-BE49-F238E27FC236}">
                <a16:creationId xmlns:a16="http://schemas.microsoft.com/office/drawing/2014/main" id="{F309179E-A242-3547-9B63-35863E15BBDE}"/>
              </a:ext>
            </a:extLst>
          </p:cNvPr>
          <p:cNvSpPr/>
          <p:nvPr/>
        </p:nvSpPr>
        <p:spPr bwMode="auto">
          <a:xfrm>
            <a:off x="1408239" y="35167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14">
            <a:extLst>
              <a:ext uri="{FF2B5EF4-FFF2-40B4-BE49-F238E27FC236}">
                <a16:creationId xmlns:a16="http://schemas.microsoft.com/office/drawing/2014/main" id="{50A48D6E-EB2B-FF48-942E-BA115437ECAC}"/>
              </a:ext>
            </a:extLst>
          </p:cNvPr>
          <p:cNvGrpSpPr/>
          <p:nvPr/>
        </p:nvGrpSpPr>
        <p:grpSpPr>
          <a:xfrm>
            <a:off x="8665279" y="2222262"/>
            <a:ext cx="1266171" cy="1008968"/>
            <a:chOff x="6820486" y="2149436"/>
            <a:chExt cx="1228086" cy="1076484"/>
          </a:xfrm>
        </p:grpSpPr>
        <p:sp>
          <p:nvSpPr>
            <p:cNvPr id="59" name="Freeform 119">
              <a:extLst>
                <a:ext uri="{FF2B5EF4-FFF2-40B4-BE49-F238E27FC236}">
                  <a16:creationId xmlns:a16="http://schemas.microsoft.com/office/drawing/2014/main" id="{162E7667-32D6-B34E-BC6C-31ADC10CB74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60" name="Graphic 6">
              <a:extLst>
                <a:ext uri="{FF2B5EF4-FFF2-40B4-BE49-F238E27FC236}">
                  <a16:creationId xmlns:a16="http://schemas.microsoft.com/office/drawing/2014/main" id="{F852E98A-E0D6-3740-813E-4D72945FCA0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62" name="Group 61">
            <a:extLst>
              <a:ext uri="{FF2B5EF4-FFF2-40B4-BE49-F238E27FC236}">
                <a16:creationId xmlns:a16="http://schemas.microsoft.com/office/drawing/2014/main" id="{9A977078-34C7-D54F-B60B-0B4B51832ED7}"/>
              </a:ext>
            </a:extLst>
          </p:cNvPr>
          <p:cNvGrpSpPr/>
          <p:nvPr/>
        </p:nvGrpSpPr>
        <p:grpSpPr>
          <a:xfrm>
            <a:off x="619747" y="4458841"/>
            <a:ext cx="2475854" cy="1322993"/>
            <a:chOff x="735163" y="4350220"/>
            <a:chExt cx="2257441" cy="1206282"/>
          </a:xfrm>
        </p:grpSpPr>
        <p:pic>
          <p:nvPicPr>
            <p:cNvPr id="65" name="Picture 64">
              <a:extLst>
                <a:ext uri="{FF2B5EF4-FFF2-40B4-BE49-F238E27FC236}">
                  <a16:creationId xmlns:a16="http://schemas.microsoft.com/office/drawing/2014/main" id="{3B172C82-4ACD-DB4C-96A0-BE2F2C7D2E84}"/>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66" name="Picture 65">
              <a:extLst>
                <a:ext uri="{FF2B5EF4-FFF2-40B4-BE49-F238E27FC236}">
                  <a16:creationId xmlns:a16="http://schemas.microsoft.com/office/drawing/2014/main" id="{3ABE8515-E3B7-9F45-88B8-1BDA4766DF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68" name="Picture 67">
              <a:extLst>
                <a:ext uri="{FF2B5EF4-FFF2-40B4-BE49-F238E27FC236}">
                  <a16:creationId xmlns:a16="http://schemas.microsoft.com/office/drawing/2014/main" id="{99A2CF67-24D7-4B40-870F-7F803D4ED6C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69" name="Picture 68">
              <a:extLst>
                <a:ext uri="{FF2B5EF4-FFF2-40B4-BE49-F238E27FC236}">
                  <a16:creationId xmlns:a16="http://schemas.microsoft.com/office/drawing/2014/main" id="{B582F647-1C4B-4546-AECA-BEDE1CC988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70" name="Picture 69">
              <a:extLst>
                <a:ext uri="{FF2B5EF4-FFF2-40B4-BE49-F238E27FC236}">
                  <a16:creationId xmlns:a16="http://schemas.microsoft.com/office/drawing/2014/main" id="{7161E7E6-B581-F14F-A4FC-2BEDBB9CDC3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71" name="Picture 70">
              <a:extLst>
                <a:ext uri="{FF2B5EF4-FFF2-40B4-BE49-F238E27FC236}">
                  <a16:creationId xmlns:a16="http://schemas.microsoft.com/office/drawing/2014/main" id="{2E0CC06F-5678-B744-B776-47B927BBE091}"/>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72" name="Picture 71">
              <a:extLst>
                <a:ext uri="{FF2B5EF4-FFF2-40B4-BE49-F238E27FC236}">
                  <a16:creationId xmlns:a16="http://schemas.microsoft.com/office/drawing/2014/main" id="{AA1D95F0-FAE5-8340-88E7-FE1FA9F9BC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73" name="Picture 72">
              <a:extLst>
                <a:ext uri="{FF2B5EF4-FFF2-40B4-BE49-F238E27FC236}">
                  <a16:creationId xmlns:a16="http://schemas.microsoft.com/office/drawing/2014/main" id="{B792F05B-03FE-574F-AE1D-72D95E78FD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75" name="Picture 74">
              <a:extLst>
                <a:ext uri="{FF2B5EF4-FFF2-40B4-BE49-F238E27FC236}">
                  <a16:creationId xmlns:a16="http://schemas.microsoft.com/office/drawing/2014/main" id="{94BE2DE7-4E01-7E48-B85D-4E63718089D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78" name="Picture 77">
              <a:extLst>
                <a:ext uri="{FF2B5EF4-FFF2-40B4-BE49-F238E27FC236}">
                  <a16:creationId xmlns:a16="http://schemas.microsoft.com/office/drawing/2014/main" id="{B9A58681-D6B7-7541-BF77-146D4A6B7A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79" name="Picture 78">
              <a:extLst>
                <a:ext uri="{FF2B5EF4-FFF2-40B4-BE49-F238E27FC236}">
                  <a16:creationId xmlns:a16="http://schemas.microsoft.com/office/drawing/2014/main" id="{25E582CF-8C04-0741-A6A2-B8E34B32FD7D}"/>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80" name="Picture 79">
              <a:extLst>
                <a:ext uri="{FF2B5EF4-FFF2-40B4-BE49-F238E27FC236}">
                  <a16:creationId xmlns:a16="http://schemas.microsoft.com/office/drawing/2014/main" id="{AEDF1202-3419-0E4B-A948-F4CD09D9F24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81" name="Picture 80">
              <a:extLst>
                <a:ext uri="{FF2B5EF4-FFF2-40B4-BE49-F238E27FC236}">
                  <a16:creationId xmlns:a16="http://schemas.microsoft.com/office/drawing/2014/main" id="{2417CC9D-34AF-9C4C-BC9A-A39709CA8D3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82" name="Picture 81">
              <a:extLst>
                <a:ext uri="{FF2B5EF4-FFF2-40B4-BE49-F238E27FC236}">
                  <a16:creationId xmlns:a16="http://schemas.microsoft.com/office/drawing/2014/main" id="{F0A4B8D8-55E2-4E4F-ACC3-339BFA507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84" name="Picture 83">
              <a:extLst>
                <a:ext uri="{FF2B5EF4-FFF2-40B4-BE49-F238E27FC236}">
                  <a16:creationId xmlns:a16="http://schemas.microsoft.com/office/drawing/2014/main" id="{EB8773EA-3378-634A-B3F7-9F13C8A5EE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89" name="Left Brace 88">
            <a:extLst>
              <a:ext uri="{FF2B5EF4-FFF2-40B4-BE49-F238E27FC236}">
                <a16:creationId xmlns:a16="http://schemas.microsoft.com/office/drawing/2014/main" id="{6BB35A59-85BF-0346-BFEB-6F98DE6ABCEE}"/>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237FC0BD-2169-9542-8753-88AE92378ADA}"/>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91" name="Oval 90">
            <a:extLst>
              <a:ext uri="{FF2B5EF4-FFF2-40B4-BE49-F238E27FC236}">
                <a16:creationId xmlns:a16="http://schemas.microsoft.com/office/drawing/2014/main" id="{D220AEFC-E736-3745-83CA-6AF4285C14B7}"/>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4" name="Picture 103">
            <a:extLst>
              <a:ext uri="{FF2B5EF4-FFF2-40B4-BE49-F238E27FC236}">
                <a16:creationId xmlns:a16="http://schemas.microsoft.com/office/drawing/2014/main" id="{28424508-BEC9-9446-90B0-E53AB2FAB5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sp>
        <p:nvSpPr>
          <p:cNvPr id="115" name="TextBox 114">
            <a:extLst>
              <a:ext uri="{FF2B5EF4-FFF2-40B4-BE49-F238E27FC236}">
                <a16:creationId xmlns:a16="http://schemas.microsoft.com/office/drawing/2014/main" id="{AE92065F-E1B6-9E4D-9C07-DDCFB0DCDB71}"/>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CMDB</a:t>
            </a:r>
          </a:p>
        </p:txBody>
      </p:sp>
      <p:cxnSp>
        <p:nvCxnSpPr>
          <p:cNvPr id="116" name="Straight Arrow Connector 115">
            <a:extLst>
              <a:ext uri="{FF2B5EF4-FFF2-40B4-BE49-F238E27FC236}">
                <a16:creationId xmlns:a16="http://schemas.microsoft.com/office/drawing/2014/main" id="{3A54AEDA-5E0A-3748-BC44-2E1B59A88D20}"/>
              </a:ext>
            </a:extLst>
          </p:cNvPr>
          <p:cNvCxnSpPr>
            <a:cxnSpLocks/>
          </p:cNvCxnSpPr>
          <p:nvPr/>
        </p:nvCxnSpPr>
        <p:spPr>
          <a:xfrm>
            <a:off x="1968077" y="2717271"/>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9" name="TextBox 118">
            <a:extLst>
              <a:ext uri="{FF2B5EF4-FFF2-40B4-BE49-F238E27FC236}">
                <a16:creationId xmlns:a16="http://schemas.microsoft.com/office/drawing/2014/main" id="{487C1E1A-91F6-9747-94CD-09887AF93CFC}"/>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20" name="Straight Arrow Connector 119">
            <a:extLst>
              <a:ext uri="{FF2B5EF4-FFF2-40B4-BE49-F238E27FC236}">
                <a16:creationId xmlns:a16="http://schemas.microsoft.com/office/drawing/2014/main" id="{63CA668F-4F98-BD45-AE0F-56C700A55D6F}"/>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1" name="TextBox 120">
            <a:extLst>
              <a:ext uri="{FF2B5EF4-FFF2-40B4-BE49-F238E27FC236}">
                <a16:creationId xmlns:a16="http://schemas.microsoft.com/office/drawing/2014/main" id="{6E7BB3C2-2A46-C34F-A0B6-DFF56107FE8E}"/>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166" name="Group 165">
            <a:extLst>
              <a:ext uri="{FF2B5EF4-FFF2-40B4-BE49-F238E27FC236}">
                <a16:creationId xmlns:a16="http://schemas.microsoft.com/office/drawing/2014/main" id="{2696DA32-A836-7445-AC0D-9929107DC3F8}"/>
              </a:ext>
            </a:extLst>
          </p:cNvPr>
          <p:cNvGrpSpPr/>
          <p:nvPr/>
        </p:nvGrpSpPr>
        <p:grpSpPr>
          <a:xfrm>
            <a:off x="5451965" y="2491410"/>
            <a:ext cx="587482" cy="558010"/>
            <a:chOff x="6199486" y="4329361"/>
            <a:chExt cx="589482" cy="559910"/>
          </a:xfrm>
        </p:grpSpPr>
        <p:sp>
          <p:nvSpPr>
            <p:cNvPr id="167" name="Oval 166">
              <a:extLst>
                <a:ext uri="{FF2B5EF4-FFF2-40B4-BE49-F238E27FC236}">
                  <a16:creationId xmlns:a16="http://schemas.microsoft.com/office/drawing/2014/main" id="{5577640B-03CA-2848-B240-38A47CB5B5B7}"/>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8" name="Stored Data 167">
              <a:extLst>
                <a:ext uri="{FF2B5EF4-FFF2-40B4-BE49-F238E27FC236}">
                  <a16:creationId xmlns:a16="http://schemas.microsoft.com/office/drawing/2014/main" id="{FB4EB945-4169-024A-A99B-E3780BB038FE}"/>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436D1A3E-C1FC-024E-AACB-8A2CF343F279}"/>
              </a:ext>
            </a:extLst>
          </p:cNvPr>
          <p:cNvSpPr/>
          <p:nvPr/>
        </p:nvSpPr>
        <p:spPr>
          <a:xfrm>
            <a:off x="6900976" y="2385233"/>
            <a:ext cx="1487908" cy="276999"/>
          </a:xfrm>
          <a:prstGeom prst="rect">
            <a:avLst/>
          </a:prstGeom>
        </p:spPr>
        <p:txBody>
          <a:bodyPr wrap="none">
            <a:spAutoFit/>
          </a:bodyPr>
          <a:lstStyle/>
          <a:p>
            <a:pPr algn="ctr" defTabSz="932418">
              <a:defRPr/>
            </a:pPr>
            <a:r>
              <a:rPr lang="en-US" sz="1200" i="1" kern="0">
                <a:solidFill>
                  <a:schemeClr val="tx2"/>
                </a:solidFill>
                <a:latin typeface="Segoe UI Semilight"/>
              </a:rPr>
              <a:t>Import through CSV</a:t>
            </a:r>
          </a:p>
        </p:txBody>
      </p:sp>
      <p:pic>
        <p:nvPicPr>
          <p:cNvPr id="169" name="Graphic 168">
            <a:extLst>
              <a:ext uri="{FF2B5EF4-FFF2-40B4-BE49-F238E27FC236}">
                <a16:creationId xmlns:a16="http://schemas.microsoft.com/office/drawing/2014/main" id="{5715755A-FEAB-3D47-8A05-EEAC4FBE6397}"/>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1909" y="2432811"/>
            <a:ext cx="546602" cy="546602"/>
          </a:xfrm>
          <a:prstGeom prst="rect">
            <a:avLst/>
          </a:prstGeom>
        </p:spPr>
      </p:pic>
      <p:sp>
        <p:nvSpPr>
          <p:cNvPr id="7" name="Rectangle 6">
            <a:extLst>
              <a:ext uri="{FF2B5EF4-FFF2-40B4-BE49-F238E27FC236}">
                <a16:creationId xmlns:a16="http://schemas.microsoft.com/office/drawing/2014/main" id="{84EFBCF4-FF7F-5347-B5EE-8C76BD97F8B6}"/>
              </a:ext>
            </a:extLst>
          </p:cNvPr>
          <p:cNvSpPr/>
          <p:nvPr/>
        </p:nvSpPr>
        <p:spPr>
          <a:xfrm>
            <a:off x="5319271" y="4641357"/>
            <a:ext cx="6216650" cy="661720"/>
          </a:xfrm>
          <a:prstGeom prst="rect">
            <a:avLst/>
          </a:prstGeom>
        </p:spPr>
        <p:txBody>
          <a:bodyPr>
            <a:spAutoFit/>
          </a:bodyPr>
          <a:lstStyle/>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Create a quick assessment without deploying the appliance </a:t>
            </a:r>
          </a:p>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Import existing CMDB data through a CSV file</a:t>
            </a:r>
          </a:p>
        </p:txBody>
      </p:sp>
    </p:spTree>
    <p:extLst>
      <p:ext uri="{BB962C8B-B14F-4D97-AF65-F5344CB8AC3E}">
        <p14:creationId xmlns:p14="http://schemas.microsoft.com/office/powerpoint/2010/main" val="42159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additive="base">
                                        <p:cTn id="13" dur="500" fill="hold"/>
                                        <p:tgtEl>
                                          <p:spTgt spid="169"/>
                                        </p:tgtEl>
                                        <p:attrNameLst>
                                          <p:attrName>ppt_x</p:attrName>
                                        </p:attrNameLst>
                                      </p:cBhvr>
                                      <p:tavLst>
                                        <p:tav tm="0">
                                          <p:val>
                                            <p:strVal val="#ppt_x"/>
                                          </p:val>
                                        </p:tav>
                                        <p:tav tm="100000">
                                          <p:val>
                                            <p:strVal val="#ppt_x"/>
                                          </p:val>
                                        </p:tav>
                                      </p:tavLst>
                                    </p:anim>
                                    <p:anim calcmode="lin" valueType="num">
                                      <p:cBhvr additive="base">
                                        <p:cTn id="14" dur="500" fill="hold"/>
                                        <p:tgtEl>
                                          <p:spTgt spid="1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fill="hold"/>
                                        <p:tgtEl>
                                          <p:spTgt spid="91"/>
                                        </p:tgtEl>
                                        <p:attrNameLst>
                                          <p:attrName>ppt_x</p:attrName>
                                        </p:attrNameLst>
                                      </p:cBhvr>
                                      <p:tavLst>
                                        <p:tav tm="0">
                                          <p:val>
                                            <p:strVal val="#ppt_x"/>
                                          </p:val>
                                        </p:tav>
                                        <p:tav tm="100000">
                                          <p:val>
                                            <p:strVal val="#ppt_x"/>
                                          </p:val>
                                        </p:tav>
                                      </p:tavLst>
                                    </p:anim>
                                    <p:anim calcmode="lin" valueType="num">
                                      <p:cBhvr additive="base">
                                        <p:cTn id="1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Azure VMs: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Compute</a:t>
            </a:r>
            <a:endParaRPr lang="en-US" sz="1400">
              <a:solidFill>
                <a:schemeClr val="bg1"/>
              </a:solidFill>
              <a:latin typeface="Segoe UI"/>
              <a:cs typeface="Segoe UI Semilight" panose="020B0402040204020203" pitchFamily="34" charset="0"/>
            </a:endParaRP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713098"/>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Azure VM size recommendation</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Storage disk recommendation </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1636154"/>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Boot type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Cores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RAM</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 disk</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Networking</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Operating system</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989823"/>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Azure VM</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323039" cy="1600438"/>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VM size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Software Assurance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Reserved instances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VM uptime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a:t>
            </a:r>
            <a:r>
              <a:rPr lang="en-US" sz="1400" err="1">
                <a:solidFill>
                  <a:schemeClr val="bg1"/>
                </a:solidFill>
                <a:cs typeface="Segoe UI Semilight" panose="020B0402040204020203" pitchFamily="34" charset="0"/>
              </a:rPr>
              <a:t>Hybird</a:t>
            </a:r>
            <a:r>
              <a:rPr lang="en-US" sz="1400">
                <a:solidFill>
                  <a:schemeClr val="bg1"/>
                </a:solidFill>
                <a:cs typeface="Segoe UI Semilight" panose="020B0402040204020203" pitchFamily="34" charset="0"/>
              </a:rPr>
              <a:t> Benefit (Windows OS</a:t>
            </a:r>
            <a:r>
              <a:rPr lang="en-US" sz="1200">
                <a:solidFill>
                  <a:schemeClr val="bg1"/>
                </a:solidFill>
                <a:cs typeface="Segoe UI Semilight" panose="020B0402040204020203" pitchFamily="34" charset="0"/>
              </a:rPr>
              <a:t>)</a:t>
            </a: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20526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compute and storage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compute and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storage costs</a:t>
            </a: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235255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AVS: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Compute </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Node type</a:t>
            </a: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86698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Number of AVS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Projected compute and storage utilization across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558936"/>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Internet Protocol</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774379"/>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AVS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179515" cy="954107"/>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type</a:t>
            </a:r>
            <a:endParaRPr lang="en-US" sz="1200">
              <a:solidFill>
                <a:schemeClr val="bg1"/>
              </a:solidFill>
              <a:cs typeface="Segoe UI Semilight" panose="020B0402040204020203" pitchFamily="34" charset="0"/>
            </a:endParaRP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851597"/>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costs</a:t>
            </a:r>
          </a:p>
          <a:p>
            <a:pPr marL="115888" indent="-115888" defTabSz="896181">
              <a:buFont typeface="Arial" panose="020B0604020202020204" pitchFamily="34" charset="0"/>
              <a:buChar char="•"/>
              <a:defRPr/>
            </a:pPr>
            <a:endParaRPr lang="en-US" sz="1400">
              <a:gradFill>
                <a:gsLst>
                  <a:gs pos="2917">
                    <a:srgbClr val="1A1A1A"/>
                  </a:gs>
                  <a:gs pos="30000">
                    <a:srgbClr val="1A1A1A"/>
                  </a:gs>
                </a:gsLst>
                <a:lin ang="5400000" scaled="0"/>
              </a:gradFill>
              <a:cs typeface="Segoe UI Semilight" panose="020B0402040204020203" pitchFamily="34" charset="0"/>
            </a:endParaRPr>
          </a:p>
          <a:p>
            <a:pPr defTabSz="896181">
              <a:defRPr/>
            </a:pPr>
            <a:r>
              <a:rPr lang="en-US" sz="1400" i="1">
                <a:solidFill>
                  <a:schemeClr val="accent2"/>
                </a:solidFill>
                <a:cs typeface="Segoe UI Semilight" panose="020B0402040204020203" pitchFamily="34" charset="0"/>
              </a:rPr>
              <a:t>Per VM cost is calculated by dividing aggregated cost by number of VMs in assessment</a:t>
            </a:r>
          </a:p>
          <a:p>
            <a:pPr defTabSz="896181">
              <a:defRPr/>
            </a:pPr>
            <a:endParaRPr lang="en-US" sz="1400">
              <a:gradFill>
                <a:gsLst>
                  <a:gs pos="2917">
                    <a:srgbClr val="1A1A1A"/>
                  </a:gs>
                  <a:gs pos="30000">
                    <a:srgbClr val="1A1A1A"/>
                  </a:gs>
                </a:gsLst>
                <a:lin ang="5400000" scaled="0"/>
              </a:gradFill>
              <a:cs typeface="Segoe UI Semilight" panose="020B0402040204020203" pitchFamily="34" charset="0"/>
            </a:endParaRP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34360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313" y="3413206"/>
            <a:ext cx="2174150" cy="1828800"/>
          </a:xfrm>
          <a:prstGeom prst="rect">
            <a:avLst/>
          </a:prstGeom>
          <a:noFill/>
          <a:ln>
            <a:noFill/>
            <a:prstDash val="sysDot"/>
          </a:ln>
        </p:spPr>
        <p:txBody>
          <a:bodyPr wrap="square" lIns="182880" rIns="182880" rtlCol="0" anchor="t">
            <a:noAutofit/>
          </a:bodyPr>
          <a:lstStyle/>
          <a:p>
            <a:pPr defTabSz="914191">
              <a:spcAft>
                <a:spcPts val="600"/>
              </a:spcAft>
              <a:defRPr/>
            </a:pPr>
            <a:r>
              <a:rPr lang="en-US" sz="1400">
                <a:latin typeface="Segoe UI"/>
                <a:cs typeface="Segoe UI Semilight" panose="020B0402040204020203" pitchFamily="34" charset="0"/>
              </a:rPr>
              <a:t>Appliance collects performance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data points </a:t>
            </a:r>
          </a:p>
          <a:p>
            <a:pPr defTabSz="914191"/>
            <a:r>
              <a:rPr lang="en-US" sz="1100">
                <a:latin typeface="Segoe UI"/>
                <a:cs typeface="Segoe UI Semilight" panose="020B0402040204020203" pitchFamily="34" charset="0"/>
              </a:rPr>
              <a:t>Frequency – 20 secs. for VMware, 30 secs. for Hyper-V, 5 mins. for physical servers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559"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identifies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1 peak data point for every 10 mins.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(max value)</a:t>
            </a:r>
          </a:p>
        </p:txBody>
      </p:sp>
      <p:sp>
        <p:nvSpPr>
          <p:cNvPr id="9" name="TextBox 8">
            <a:extLst>
              <a:ext uri="{FF2B5EF4-FFF2-40B4-BE49-F238E27FC236}">
                <a16:creationId xmlns:a16="http://schemas.microsoft.com/office/drawing/2014/main" id="{9C7FD6FE-F3CF-4386-9CDD-3D924AC4D4A5}"/>
              </a:ext>
            </a:extLst>
          </p:cNvPr>
          <p:cNvSpPr txBox="1"/>
          <p:nvPr/>
        </p:nvSpPr>
        <p:spPr>
          <a:xfrm>
            <a:off x="7509805"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transmits the peak data points to Datastore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6605" y="3413206"/>
            <a:ext cx="2158717"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Discovery is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40050"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Data points are sorted in ascending order and selects the 95th or 99th percentile data point for right sizing</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1652" y="2259704"/>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3" name="Text Placeholder 42">
            <a:extLst>
              <a:ext uri="{FF2B5EF4-FFF2-40B4-BE49-F238E27FC236}">
                <a16:creationId xmlns:a16="http://schemas.microsoft.com/office/drawing/2014/main" id="{B77AF273-C73A-3645-A28D-FC287D3776C7}"/>
              </a:ext>
            </a:extLst>
          </p:cNvPr>
          <p:cNvSpPr>
            <a:spLocks noGrp="1"/>
          </p:cNvSpPr>
          <p:nvPr>
            <p:ph type="body" sz="quarter" idx="10"/>
          </p:nvPr>
        </p:nvSpPr>
        <p:spPr>
          <a:xfrm>
            <a:off x="465138" y="898382"/>
            <a:ext cx="11887195" cy="492443"/>
          </a:xfrm>
        </p:spPr>
        <p:txBody>
          <a:bodyPr/>
          <a:lstStyle/>
          <a:p>
            <a:r>
              <a:rPr lang="en-US"/>
              <a:t>For performance-based</a:t>
            </a:r>
          </a:p>
        </p:txBody>
      </p:sp>
      <p:sp>
        <p:nvSpPr>
          <p:cNvPr id="42" name="Title 41">
            <a:extLst>
              <a:ext uri="{FF2B5EF4-FFF2-40B4-BE49-F238E27FC236}">
                <a16:creationId xmlns:a16="http://schemas.microsoft.com/office/drawing/2014/main" id="{C3CAD7FF-24B6-8A4F-9709-D8085982508A}"/>
              </a:ext>
            </a:extLst>
          </p:cNvPr>
          <p:cNvSpPr>
            <a:spLocks noGrp="1"/>
          </p:cNvSpPr>
          <p:nvPr>
            <p:ph type="title"/>
          </p:nvPr>
        </p:nvSpPr>
        <p:spPr>
          <a:xfrm>
            <a:off x="465138" y="441332"/>
            <a:ext cx="11530584" cy="830020"/>
          </a:xfrm>
        </p:spPr>
        <p:txBody>
          <a:bodyPr/>
          <a:lstStyle/>
          <a:p>
            <a:r>
              <a:rPr lang="en-US"/>
              <a:t>Assessment: Right-sizing computation</a:t>
            </a:r>
          </a:p>
        </p:txBody>
      </p:sp>
      <p:sp>
        <p:nvSpPr>
          <p:cNvPr id="49" name="Oval 48">
            <a:extLst>
              <a:ext uri="{FF2B5EF4-FFF2-40B4-BE49-F238E27FC236}">
                <a16:creationId xmlns:a16="http://schemas.microsoft.com/office/drawing/2014/main" id="{1C9C6C36-2E42-5847-9863-AED695BEBFA1}"/>
              </a:ext>
            </a:extLst>
          </p:cNvPr>
          <p:cNvSpPr/>
          <p:nvPr/>
        </p:nvSpPr>
        <p:spPr bwMode="auto">
          <a:xfrm>
            <a:off x="516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6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2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4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1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5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2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7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54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19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8" name="Text Placeholder 7">
            <a:extLst>
              <a:ext uri="{FF2B5EF4-FFF2-40B4-BE49-F238E27FC236}">
                <a16:creationId xmlns:a16="http://schemas.microsoft.com/office/drawing/2014/main" id="{FB0722C8-93C5-B14D-A4B0-61E53EFA9965}"/>
              </a:ext>
            </a:extLst>
          </p:cNvPr>
          <p:cNvSpPr>
            <a:spLocks noGrp="1"/>
          </p:cNvSpPr>
          <p:nvPr>
            <p:ph type="body" sz="quarter" idx="10"/>
          </p:nvPr>
        </p:nvSpPr>
        <p:spPr>
          <a:xfrm>
            <a:off x="465138" y="898347"/>
            <a:ext cx="11887195" cy="492443"/>
          </a:xfrm>
        </p:spPr>
        <p:txBody>
          <a:bodyPr/>
          <a:lstStyle/>
          <a:p>
            <a:r>
              <a:rPr lang="en-US"/>
              <a:t>For performance-based</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0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606800"/>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105187" y="3375967"/>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4119265"/>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105187" y="3888432"/>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p:cNvCxnSpPr>
          <p:nvPr/>
        </p:nvCxnSpPr>
        <p:spPr>
          <a:xfrm>
            <a:off x="9042400" y="5424966"/>
            <a:ext cx="977900" cy="2399"/>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105187" y="52207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7353300" y="5060460"/>
            <a:ext cx="1689100" cy="729012"/>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2" y="2469972"/>
            <a:ext cx="3512253" cy="3537635"/>
            <a:chOff x="6643732" y="2469972"/>
            <a:chExt cx="3512253" cy="3537635"/>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3537635"/>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Storage type: Standard or Premium</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Reserved instances</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Series</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uptime</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a:p>
              <a:pPr marL="0" lvl="1" defTabSz="914191">
                <a:defRPr/>
              </a:pPr>
              <a:r>
                <a:rPr lang="en-US" sz="1599" b="1">
                  <a:solidFill>
                    <a:schemeClr val="accent4"/>
                  </a:solidFill>
                  <a:cs typeface="Segoe UI Semilight" panose="020B0402040204020203" pitchFamily="34" charset="0"/>
                </a:rPr>
                <a:t>EA subscription</a:t>
              </a:r>
            </a:p>
            <a:p>
              <a:pPr marL="0" lvl="1" defTabSz="914191">
                <a:defRPr/>
              </a:pPr>
              <a:r>
                <a:rPr lang="en-US" sz="1599" b="1">
                  <a:solidFill>
                    <a:schemeClr val="accent4"/>
                  </a:solidFill>
                  <a:cs typeface="Segoe UI Semilight" panose="020B0402040204020203" pitchFamily="34" charset="0"/>
                </a:rPr>
                <a:t>Azure Hybrid Benefit </a:t>
              </a:r>
            </a:p>
          </p:txBody>
        </p:sp>
      </p:grpSp>
    </p:spTree>
    <p:extLst>
      <p:ext uri="{BB962C8B-B14F-4D97-AF65-F5344CB8AC3E}">
        <p14:creationId xmlns:p14="http://schemas.microsoft.com/office/powerpoint/2010/main" val="288384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VMware Solution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873499"/>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020300" y="3134542"/>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3371552"/>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058913" y="3642697"/>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p:cNvCxnSpPr>
          <p:nvPr/>
        </p:nvCxnSpPr>
        <p:spPr>
          <a:xfrm>
            <a:off x="9351967" y="5682135"/>
            <a:ext cx="673096" cy="2398"/>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083800" y="55191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0" y="2469969"/>
            <a:ext cx="3576590" cy="5014183"/>
            <a:chOff x="6643732" y="2469972"/>
            <a:chExt cx="2182768" cy="6493541"/>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1997334" cy="6493541"/>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Node type</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FTT Setting, RAID Level</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vCPU Oversubscription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Memory overcommit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Dedupe and compression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p:txBody>
        </p:sp>
      </p:grpSp>
      <p:sp>
        <p:nvSpPr>
          <p:cNvPr id="26" name="Right Bracket 25">
            <a:extLst>
              <a:ext uri="{FF2B5EF4-FFF2-40B4-BE49-F238E27FC236}">
                <a16:creationId xmlns:a16="http://schemas.microsoft.com/office/drawing/2014/main" id="{0AC71092-90A0-9644-9709-D38DFDDB2AD8}"/>
              </a:ext>
            </a:extLst>
          </p:cNvPr>
          <p:cNvSpPr/>
          <p:nvPr/>
        </p:nvSpPr>
        <p:spPr>
          <a:xfrm>
            <a:off x="7777164" y="5489084"/>
            <a:ext cx="1574804" cy="430695"/>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051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99A6-2A92-4A83-F3AB-DA810920641E}"/>
              </a:ext>
            </a:extLst>
          </p:cNvPr>
          <p:cNvSpPr>
            <a:spLocks noGrp="1"/>
          </p:cNvSpPr>
          <p:nvPr>
            <p:ph type="title"/>
          </p:nvPr>
        </p:nvSpPr>
        <p:spPr/>
        <p:txBody>
          <a:bodyPr/>
          <a:lstStyle/>
          <a:p>
            <a:r>
              <a:rPr lang="en-GB" dirty="0"/>
              <a:t>What is a workload?</a:t>
            </a:r>
          </a:p>
        </p:txBody>
      </p:sp>
      <p:sp>
        <p:nvSpPr>
          <p:cNvPr id="3" name="Text Placeholder 2">
            <a:extLst>
              <a:ext uri="{FF2B5EF4-FFF2-40B4-BE49-F238E27FC236}">
                <a16:creationId xmlns:a16="http://schemas.microsoft.com/office/drawing/2014/main" id="{9A6F0624-B5D0-57FB-C49C-6881993482BE}"/>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7978469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Demo: Assessments</a:t>
            </a:r>
            <a:endParaRPr lang="en-US" dirty="0"/>
          </a:p>
        </p:txBody>
      </p:sp>
    </p:spTree>
    <p:extLst>
      <p:ext uri="{BB962C8B-B14F-4D97-AF65-F5344CB8AC3E}">
        <p14:creationId xmlns:p14="http://schemas.microsoft.com/office/powerpoint/2010/main" val="15092659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Assess SQL Server instances and databases</a:t>
            </a:r>
            <a:endParaRPr lang="en-US" dirty="0"/>
          </a:p>
        </p:txBody>
      </p:sp>
    </p:spTree>
    <p:extLst>
      <p:ext uri="{BB962C8B-B14F-4D97-AF65-F5344CB8AC3E}">
        <p14:creationId xmlns:p14="http://schemas.microsoft.com/office/powerpoint/2010/main" val="24022473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B6400B9-86A1-4015-B2DC-65403C3F8D5F}"/>
              </a:ext>
            </a:extLst>
          </p:cNvPr>
          <p:cNvSpPr txBox="1"/>
          <p:nvPr/>
        </p:nvSpPr>
        <p:spPr>
          <a:xfrm>
            <a:off x="5010760" y="2157423"/>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5" name="TextBox 34">
            <a:extLst>
              <a:ext uri="{FF2B5EF4-FFF2-40B4-BE49-F238E27FC236}">
                <a16:creationId xmlns:a16="http://schemas.microsoft.com/office/drawing/2014/main" id="{6F07707A-2C16-41F1-A36E-92A7B5304EC7}"/>
              </a:ext>
            </a:extLst>
          </p:cNvPr>
          <p:cNvSpPr txBox="1"/>
          <p:nvPr/>
        </p:nvSpPr>
        <p:spPr>
          <a:xfrm>
            <a:off x="5096460" y="2532349"/>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VM assessment</a:t>
            </a:r>
          </a:p>
        </p:txBody>
      </p:sp>
      <p:sp>
        <p:nvSpPr>
          <p:cNvPr id="36" name="TextBox 35">
            <a:extLst>
              <a:ext uri="{FF2B5EF4-FFF2-40B4-BE49-F238E27FC236}">
                <a16:creationId xmlns:a16="http://schemas.microsoft.com/office/drawing/2014/main" id="{B06418EB-50F7-492C-A873-59A018CC9611}"/>
              </a:ext>
            </a:extLst>
          </p:cNvPr>
          <p:cNvSpPr txBox="1"/>
          <p:nvPr/>
        </p:nvSpPr>
        <p:spPr>
          <a:xfrm>
            <a:off x="4958864" y="3648382"/>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8" name="TextBox 37">
            <a:extLst>
              <a:ext uri="{FF2B5EF4-FFF2-40B4-BE49-F238E27FC236}">
                <a16:creationId xmlns:a16="http://schemas.microsoft.com/office/drawing/2014/main" id="{69FAA722-CA0E-4F1B-991B-7D76EE429861}"/>
              </a:ext>
            </a:extLst>
          </p:cNvPr>
          <p:cNvSpPr txBox="1"/>
          <p:nvPr/>
        </p:nvSpPr>
        <p:spPr>
          <a:xfrm>
            <a:off x="5044563" y="4023308"/>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43" name="TextBox 42">
            <a:extLst>
              <a:ext uri="{FF2B5EF4-FFF2-40B4-BE49-F238E27FC236}">
                <a16:creationId xmlns:a16="http://schemas.microsoft.com/office/drawing/2014/main" id="{3CC43E68-4CD5-437C-98E1-C04BEFBC6D32}"/>
              </a:ext>
            </a:extLst>
          </p:cNvPr>
          <p:cNvSpPr txBox="1"/>
          <p:nvPr/>
        </p:nvSpPr>
        <p:spPr>
          <a:xfrm>
            <a:off x="4989286" y="5118837"/>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45" name="TextBox 44">
            <a:extLst>
              <a:ext uri="{FF2B5EF4-FFF2-40B4-BE49-F238E27FC236}">
                <a16:creationId xmlns:a16="http://schemas.microsoft.com/office/drawing/2014/main" id="{526F9989-9B89-48BD-9B3C-5A409D68761D}"/>
              </a:ext>
            </a:extLst>
          </p:cNvPr>
          <p:cNvSpPr txBox="1"/>
          <p:nvPr/>
        </p:nvSpPr>
        <p:spPr>
          <a:xfrm>
            <a:off x="5074985" y="5493764"/>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23" name="Rectangle 22">
            <a:extLst>
              <a:ext uri="{FF2B5EF4-FFF2-40B4-BE49-F238E27FC236}">
                <a16:creationId xmlns:a16="http://schemas.microsoft.com/office/drawing/2014/main" id="{8909FFDA-860F-4351-89A7-CB5957FDE495}"/>
              </a:ext>
            </a:extLst>
          </p:cNvPr>
          <p:cNvSpPr/>
          <p:nvPr/>
        </p:nvSpPr>
        <p:spPr bwMode="auto">
          <a:xfrm>
            <a:off x="1969329" y="1672762"/>
            <a:ext cx="2997336" cy="4636756"/>
          </a:xfrm>
          <a:prstGeom prst="rect">
            <a:avLst/>
          </a:prstGeom>
          <a:ln w="12700">
            <a:solidFill>
              <a:schemeClr val="tx1">
                <a:lumMod val="50000"/>
                <a:lumOff val="50000"/>
              </a:schemeClr>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defTabSz="969768" fontAlgn="base">
              <a:spcBef>
                <a:spcPct val="0"/>
              </a:spcBef>
              <a:spcAft>
                <a:spcPct val="0"/>
              </a:spcAft>
            </a:pPr>
            <a:endParaRPr lang="en-US" sz="2081">
              <a:ln>
                <a:solidFill>
                  <a:schemeClr val="tx1">
                    <a:lumMod val="50000"/>
                    <a:lumOff val="50000"/>
                  </a:scheme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7425712" y="1672763"/>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4" descr="Image result for vmware icon transparent">
            <a:extLst>
              <a:ext uri="{FF2B5EF4-FFF2-40B4-BE49-F238E27FC236}">
                <a16:creationId xmlns:a16="http://schemas.microsoft.com/office/drawing/2014/main" id="{3F89E8A4-6205-4920-A192-048C780900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522" y="6375931"/>
            <a:ext cx="1410736" cy="188738"/>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3883" y="6291667"/>
            <a:ext cx="1262341" cy="357268"/>
          </a:xfrm>
          <a:prstGeom prst="rect">
            <a:avLst/>
          </a:prstGeom>
        </p:spPr>
      </p:pic>
      <p:sp>
        <p:nvSpPr>
          <p:cNvPr id="31" name="Rectangle 30">
            <a:extLst>
              <a:ext uri="{FF2B5EF4-FFF2-40B4-BE49-F238E27FC236}">
                <a16:creationId xmlns:a16="http://schemas.microsoft.com/office/drawing/2014/main" id="{1694D77C-43BD-488D-9E1F-2AD8E1FF2225}"/>
              </a:ext>
            </a:extLst>
          </p:cNvPr>
          <p:cNvSpPr/>
          <p:nvPr/>
        </p:nvSpPr>
        <p:spPr bwMode="auto">
          <a:xfrm>
            <a:off x="7425712" y="3229742"/>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0C0450F9-1044-48BB-BDF3-6A2FB633A014}"/>
              </a:ext>
            </a:extLst>
          </p:cNvPr>
          <p:cNvSpPr/>
          <p:nvPr/>
        </p:nvSpPr>
        <p:spPr bwMode="auto">
          <a:xfrm>
            <a:off x="7432060" y="4765578"/>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8E4C389B-AD23-4F6D-8905-392DF4A6CD9D}"/>
              </a:ext>
            </a:extLst>
          </p:cNvPr>
          <p:cNvSpPr txBox="1"/>
          <p:nvPr/>
        </p:nvSpPr>
        <p:spPr>
          <a:xfrm>
            <a:off x="7404238" y="2685586"/>
            <a:ext cx="2788968" cy="543838"/>
          </a:xfrm>
          <a:prstGeom prst="rect">
            <a:avLst/>
          </a:prstGeom>
          <a:noFill/>
        </p:spPr>
        <p:txBody>
          <a:bodyPr wrap="square" lIns="143388" tIns="143388" rIns="143388" bIns="143388" rtlCol="0" anchor="ctr">
            <a:spAutoFit/>
          </a:bodyPr>
          <a:lstStyle/>
          <a:p>
            <a:pPr algn="ct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Virtual Machine</a:t>
            </a:r>
          </a:p>
        </p:txBody>
      </p:sp>
      <p:sp>
        <p:nvSpPr>
          <p:cNvPr id="37" name="TextBox 36">
            <a:extLst>
              <a:ext uri="{FF2B5EF4-FFF2-40B4-BE49-F238E27FC236}">
                <a16:creationId xmlns:a16="http://schemas.microsoft.com/office/drawing/2014/main" id="{1EFB7DB2-28D0-4F11-B065-B77FA72DF4D2}"/>
              </a:ext>
            </a:extLst>
          </p:cNvPr>
          <p:cNvSpPr txBox="1"/>
          <p:nvPr/>
        </p:nvSpPr>
        <p:spPr>
          <a:xfrm>
            <a:off x="7823209" y="4227695"/>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Database</a:t>
            </a:r>
          </a:p>
        </p:txBody>
      </p:sp>
      <p:sp>
        <p:nvSpPr>
          <p:cNvPr id="39" name="TextBox 38">
            <a:extLst>
              <a:ext uri="{FF2B5EF4-FFF2-40B4-BE49-F238E27FC236}">
                <a16:creationId xmlns:a16="http://schemas.microsoft.com/office/drawing/2014/main" id="{FF09F4F1-3DBB-430C-864D-0A40455C7959}"/>
              </a:ext>
            </a:extLst>
          </p:cNvPr>
          <p:cNvSpPr txBox="1"/>
          <p:nvPr/>
        </p:nvSpPr>
        <p:spPr>
          <a:xfrm>
            <a:off x="7347812" y="5765680"/>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Managed Instance</a:t>
            </a:r>
          </a:p>
        </p:txBody>
      </p:sp>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088659" y="2519497"/>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8BFD39F9-BDD3-4C6F-9B46-265161BF0E63}"/>
              </a:ext>
            </a:extLst>
          </p:cNvPr>
          <p:cNvCxnSpPr>
            <a:cxnSpLocks/>
          </p:cNvCxnSpPr>
          <p:nvPr/>
        </p:nvCxnSpPr>
        <p:spPr>
          <a:xfrm>
            <a:off x="5088661" y="4023308"/>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A370FB09-AE39-47AE-BB60-F806DF348DE2}"/>
              </a:ext>
            </a:extLst>
          </p:cNvPr>
          <p:cNvCxnSpPr>
            <a:cxnSpLocks/>
          </p:cNvCxnSpPr>
          <p:nvPr/>
        </p:nvCxnSpPr>
        <p:spPr>
          <a:xfrm>
            <a:off x="5088661" y="5493472"/>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7F0E046-E190-4097-964F-78541CD9066A}"/>
              </a:ext>
            </a:extLst>
          </p:cNvPr>
          <p:cNvSpPr txBox="1"/>
          <p:nvPr/>
        </p:nvSpPr>
        <p:spPr>
          <a:xfrm>
            <a:off x="2148103" y="2925594"/>
            <a:ext cx="1160034" cy="270294"/>
          </a:xfrm>
          <a:prstGeom prst="rect">
            <a:avLst/>
          </a:prstGeom>
          <a:noFill/>
        </p:spPr>
        <p:txBody>
          <a:bodyPr wrap="square" rtlCol="0">
            <a:spAutoFit/>
          </a:bodyPr>
          <a:lstStyle/>
          <a:p>
            <a:pPr algn="ctr" defTabSz="932418">
              <a:defRPr/>
            </a:pPr>
            <a:r>
              <a:rPr lang="en-US" sz="1122" kern="0">
                <a:solidFill>
                  <a:prstClr val="black"/>
                </a:solidFill>
                <a:latin typeface="Segoe UI Semilight"/>
              </a:rPr>
              <a:t>vCenter Server</a:t>
            </a:r>
          </a:p>
        </p:txBody>
      </p:sp>
      <p:sp>
        <p:nvSpPr>
          <p:cNvPr id="64" name="Left Brace 63">
            <a:extLst>
              <a:ext uri="{FF2B5EF4-FFF2-40B4-BE49-F238E27FC236}">
                <a16:creationId xmlns:a16="http://schemas.microsoft.com/office/drawing/2014/main" id="{D506DEC9-51EC-431F-8FFE-F30A588DA7B5}"/>
              </a:ext>
            </a:extLst>
          </p:cNvPr>
          <p:cNvSpPr/>
          <p:nvPr/>
        </p:nvSpPr>
        <p:spPr>
          <a:xfrm rot="5400000">
            <a:off x="3310948" y="2504580"/>
            <a:ext cx="325305" cy="2108431"/>
          </a:xfrm>
          <a:prstGeom prst="leftBrace">
            <a:avLst/>
          </a:prstGeom>
          <a:noFill/>
          <a:ln w="9525" cap="flat" cmpd="sng" algn="ctr">
            <a:solidFill>
              <a:srgbClr val="0078D7"/>
            </a:solidFill>
            <a:prstDash val="solid"/>
          </a:ln>
          <a:effectLst/>
        </p:spPr>
        <p:txBody>
          <a:bodyPr rtlCol="0" anchor="ctr"/>
          <a:lstStyle/>
          <a:p>
            <a:pPr algn="ctr" defTabSz="932418">
              <a:defRPr/>
            </a:pPr>
            <a:endParaRPr lang="en-US" sz="1836" kern="0">
              <a:solidFill>
                <a:prstClr val="black"/>
              </a:solidFill>
              <a:latin typeface="Segoe UI Semilight"/>
            </a:endParaRPr>
          </a:p>
        </p:txBody>
      </p:sp>
      <p:sp>
        <p:nvSpPr>
          <p:cNvPr id="40" name="TextBox 39">
            <a:extLst>
              <a:ext uri="{FF2B5EF4-FFF2-40B4-BE49-F238E27FC236}">
                <a16:creationId xmlns:a16="http://schemas.microsoft.com/office/drawing/2014/main" id="{A55ACF38-9028-416D-8A5E-E9B44D0D7F63}"/>
              </a:ext>
            </a:extLst>
          </p:cNvPr>
          <p:cNvSpPr txBox="1"/>
          <p:nvPr/>
        </p:nvSpPr>
        <p:spPr>
          <a:xfrm>
            <a:off x="2675468" y="5108518"/>
            <a:ext cx="1467999" cy="622511"/>
          </a:xfrm>
          <a:prstGeom prst="rect">
            <a:avLst/>
          </a:prstGeom>
          <a:noFill/>
        </p:spPr>
        <p:txBody>
          <a:bodyPr wrap="square" rtlCol="0">
            <a:spAutoFit/>
          </a:bodyPr>
          <a:lstStyle/>
          <a:p>
            <a:pPr algn="ctr" defTabSz="932418">
              <a:defRPr/>
            </a:pPr>
            <a:r>
              <a:rPr lang="en-US" sz="1122" kern="0">
                <a:solidFill>
                  <a:prstClr val="black"/>
                </a:solidFill>
                <a:latin typeface="Segoe UI Semilight"/>
              </a:rPr>
              <a:t>ESXi hosts and servers running SQL Server</a:t>
            </a:r>
          </a:p>
        </p:txBody>
      </p:sp>
      <p:pic>
        <p:nvPicPr>
          <p:cNvPr id="25" name="Picture 24" descr="Icon&#10;&#10;Description automatically generated">
            <a:extLst>
              <a:ext uri="{FF2B5EF4-FFF2-40B4-BE49-F238E27FC236}">
                <a16:creationId xmlns:a16="http://schemas.microsoft.com/office/drawing/2014/main" id="{8FCDED92-E202-41E8-A677-8949FED15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4063" y="5157778"/>
            <a:ext cx="1278831" cy="67138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23DE6D97-CB69-4F67-A065-DC0582BE22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5461" y="3538689"/>
            <a:ext cx="2387456" cy="895296"/>
          </a:xfrm>
          <a:prstGeom prst="rect">
            <a:avLst/>
          </a:prstGeom>
        </p:spPr>
      </p:pic>
      <p:grpSp>
        <p:nvGrpSpPr>
          <p:cNvPr id="27" name="Group 26">
            <a:extLst>
              <a:ext uri="{FF2B5EF4-FFF2-40B4-BE49-F238E27FC236}">
                <a16:creationId xmlns:a16="http://schemas.microsoft.com/office/drawing/2014/main" id="{AB24F7C0-08BF-4B1C-90F5-F898B2FE4718}"/>
              </a:ext>
            </a:extLst>
          </p:cNvPr>
          <p:cNvGrpSpPr/>
          <p:nvPr/>
        </p:nvGrpSpPr>
        <p:grpSpPr>
          <a:xfrm>
            <a:off x="2419386" y="3841314"/>
            <a:ext cx="2085691" cy="1247132"/>
            <a:chOff x="2371298" y="3766336"/>
            <a:chExt cx="2044981" cy="1222789"/>
          </a:xfrm>
        </p:grpSpPr>
        <p:pic>
          <p:nvPicPr>
            <p:cNvPr id="41" name="Picture 40">
              <a:extLst>
                <a:ext uri="{FF2B5EF4-FFF2-40B4-BE49-F238E27FC236}">
                  <a16:creationId xmlns:a16="http://schemas.microsoft.com/office/drawing/2014/main" id="{D8B726E4-262F-4CFE-BA59-0F4C3B3F90F2}"/>
                </a:ext>
              </a:extLst>
            </p:cNvPr>
            <p:cNvPicPr>
              <a:picLocks noChangeAspect="1"/>
            </p:cNvPicPr>
            <p:nvPr/>
          </p:nvPicPr>
          <p:blipFill>
            <a:blip r:embed="rId8"/>
            <a:stretch>
              <a:fillRect/>
            </a:stretch>
          </p:blipFill>
          <p:spPr>
            <a:xfrm>
              <a:off x="2371298" y="3789896"/>
              <a:ext cx="336695" cy="1181001"/>
            </a:xfrm>
            <a:prstGeom prst="rect">
              <a:avLst/>
            </a:prstGeom>
          </p:spPr>
        </p:pic>
        <p:pic>
          <p:nvPicPr>
            <p:cNvPr id="50" name="Picture 49">
              <a:extLst>
                <a:ext uri="{FF2B5EF4-FFF2-40B4-BE49-F238E27FC236}">
                  <a16:creationId xmlns:a16="http://schemas.microsoft.com/office/drawing/2014/main" id="{EB52AD66-E78A-4624-AFB7-88E6520796BB}"/>
                </a:ext>
              </a:extLst>
            </p:cNvPr>
            <p:cNvPicPr>
              <a:picLocks noChangeAspect="1"/>
            </p:cNvPicPr>
            <p:nvPr/>
          </p:nvPicPr>
          <p:blipFill>
            <a:blip r:embed="rId8"/>
            <a:stretch>
              <a:fillRect/>
            </a:stretch>
          </p:blipFill>
          <p:spPr>
            <a:xfrm>
              <a:off x="3084134" y="3780953"/>
              <a:ext cx="336695" cy="1181001"/>
            </a:xfrm>
            <a:prstGeom prst="rect">
              <a:avLst/>
            </a:prstGeom>
          </p:spPr>
        </p:pic>
        <p:pic>
          <p:nvPicPr>
            <p:cNvPr id="55" name="Picture 54">
              <a:extLst>
                <a:ext uri="{FF2B5EF4-FFF2-40B4-BE49-F238E27FC236}">
                  <a16:creationId xmlns:a16="http://schemas.microsoft.com/office/drawing/2014/main" id="{99BFB756-E09C-4D27-B01C-6DF7D083ADDD}"/>
                </a:ext>
              </a:extLst>
            </p:cNvPr>
            <p:cNvPicPr>
              <a:picLocks noChangeAspect="1"/>
            </p:cNvPicPr>
            <p:nvPr/>
          </p:nvPicPr>
          <p:blipFill>
            <a:blip r:embed="rId8"/>
            <a:stretch>
              <a:fillRect/>
            </a:stretch>
          </p:blipFill>
          <p:spPr>
            <a:xfrm>
              <a:off x="3834568" y="3777399"/>
              <a:ext cx="336695" cy="1181001"/>
            </a:xfrm>
            <a:prstGeom prst="rect">
              <a:avLst/>
            </a:prstGeom>
          </p:spPr>
        </p:pic>
        <p:grpSp>
          <p:nvGrpSpPr>
            <p:cNvPr id="26" name="Group 25">
              <a:extLst>
                <a:ext uri="{FF2B5EF4-FFF2-40B4-BE49-F238E27FC236}">
                  <a16:creationId xmlns:a16="http://schemas.microsoft.com/office/drawing/2014/main" id="{6822DE11-F670-46C2-BA4B-F749B839D98E}"/>
                </a:ext>
              </a:extLst>
            </p:cNvPr>
            <p:cNvGrpSpPr/>
            <p:nvPr/>
          </p:nvGrpSpPr>
          <p:grpSpPr>
            <a:xfrm>
              <a:off x="2699922" y="3787281"/>
              <a:ext cx="247066" cy="1201844"/>
              <a:chOff x="2699922" y="3797061"/>
              <a:chExt cx="247066" cy="1201844"/>
            </a:xfrm>
          </p:grpSpPr>
          <p:pic>
            <p:nvPicPr>
              <p:cNvPr id="2" name="Picture 2" descr="Image result for sql database icon">
                <a:extLst>
                  <a:ext uri="{FF2B5EF4-FFF2-40B4-BE49-F238E27FC236}">
                    <a16:creationId xmlns:a16="http://schemas.microsoft.com/office/drawing/2014/main" id="{E290985E-4847-477C-9DDE-7319BE7ECB3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sql database icon">
                <a:extLst>
                  <a:ext uri="{FF2B5EF4-FFF2-40B4-BE49-F238E27FC236}">
                    <a16:creationId xmlns:a16="http://schemas.microsoft.com/office/drawing/2014/main" id="{3B0187F6-C09E-4B3C-969A-3A32C761E0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ql database icon">
                <a:extLst>
                  <a:ext uri="{FF2B5EF4-FFF2-40B4-BE49-F238E27FC236}">
                    <a16:creationId xmlns:a16="http://schemas.microsoft.com/office/drawing/2014/main" id="{E88027B8-4261-49D9-975E-24CB5369AF1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sql database icon">
                <a:extLst>
                  <a:ext uri="{FF2B5EF4-FFF2-40B4-BE49-F238E27FC236}">
                    <a16:creationId xmlns:a16="http://schemas.microsoft.com/office/drawing/2014/main" id="{5CE2AD05-3408-4CD6-AFF6-B68F50A054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CEF59191-04C9-4A3D-B1EF-BEBCE78C9C85}"/>
                </a:ext>
              </a:extLst>
            </p:cNvPr>
            <p:cNvGrpSpPr/>
            <p:nvPr/>
          </p:nvGrpSpPr>
          <p:grpSpPr>
            <a:xfrm>
              <a:off x="3423188" y="3766336"/>
              <a:ext cx="247066" cy="1201844"/>
              <a:chOff x="2699922" y="3797061"/>
              <a:chExt cx="247066" cy="1201844"/>
            </a:xfrm>
          </p:grpSpPr>
          <p:pic>
            <p:nvPicPr>
              <p:cNvPr id="74" name="Picture 2" descr="Image result for sql database icon">
                <a:extLst>
                  <a:ext uri="{FF2B5EF4-FFF2-40B4-BE49-F238E27FC236}">
                    <a16:creationId xmlns:a16="http://schemas.microsoft.com/office/drawing/2014/main" id="{EBE9EB41-58EE-4A46-A5A4-3E5697DDD0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Image result for sql database icon">
                <a:extLst>
                  <a:ext uri="{FF2B5EF4-FFF2-40B4-BE49-F238E27FC236}">
                    <a16:creationId xmlns:a16="http://schemas.microsoft.com/office/drawing/2014/main" id="{55401815-12F6-4035-833C-9AD0449A60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ql database icon">
                <a:extLst>
                  <a:ext uri="{FF2B5EF4-FFF2-40B4-BE49-F238E27FC236}">
                    <a16:creationId xmlns:a16="http://schemas.microsoft.com/office/drawing/2014/main" id="{289507D6-D1CB-42A0-98EC-AEC0F1FE29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ql database icon">
                <a:extLst>
                  <a:ext uri="{FF2B5EF4-FFF2-40B4-BE49-F238E27FC236}">
                    <a16:creationId xmlns:a16="http://schemas.microsoft.com/office/drawing/2014/main" id="{C6D80E7D-7DF6-46E6-992F-70E04DC248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E056CE04-6CA2-411E-9989-0501B58C574F}"/>
                </a:ext>
              </a:extLst>
            </p:cNvPr>
            <p:cNvGrpSpPr/>
            <p:nvPr/>
          </p:nvGrpSpPr>
          <p:grpSpPr>
            <a:xfrm>
              <a:off x="4169213" y="3766977"/>
              <a:ext cx="247066" cy="1201844"/>
              <a:chOff x="2699922" y="3797061"/>
              <a:chExt cx="247066" cy="1201844"/>
            </a:xfrm>
          </p:grpSpPr>
          <p:pic>
            <p:nvPicPr>
              <p:cNvPr id="79" name="Picture 2" descr="Image result for sql database icon">
                <a:extLst>
                  <a:ext uri="{FF2B5EF4-FFF2-40B4-BE49-F238E27FC236}">
                    <a16:creationId xmlns:a16="http://schemas.microsoft.com/office/drawing/2014/main" id="{956199DB-19C1-4A71-8331-E64653CBE4D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Image result for sql database icon">
                <a:extLst>
                  <a:ext uri="{FF2B5EF4-FFF2-40B4-BE49-F238E27FC236}">
                    <a16:creationId xmlns:a16="http://schemas.microsoft.com/office/drawing/2014/main" id="{156D425F-7B91-43F1-AB11-7417D168CE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Image result for sql database icon">
                <a:extLst>
                  <a:ext uri="{FF2B5EF4-FFF2-40B4-BE49-F238E27FC236}">
                    <a16:creationId xmlns:a16="http://schemas.microsoft.com/office/drawing/2014/main" id="{6A9C9AA4-F6E8-45D7-BD18-090A82DA239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Image result for sql database icon">
                <a:extLst>
                  <a:ext uri="{FF2B5EF4-FFF2-40B4-BE49-F238E27FC236}">
                    <a16:creationId xmlns:a16="http://schemas.microsoft.com/office/drawing/2014/main" id="{5EE32EDD-E8D0-42DB-8613-7ED152C22A7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8" name="Picture 27">
            <a:extLst>
              <a:ext uri="{FF2B5EF4-FFF2-40B4-BE49-F238E27FC236}">
                <a16:creationId xmlns:a16="http://schemas.microsoft.com/office/drawing/2014/main" id="{E08BD6A9-A3F2-4494-BA1E-968A5A51CB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3361" y="2771144"/>
            <a:ext cx="540601" cy="507540"/>
          </a:xfrm>
          <a:prstGeom prst="rect">
            <a:avLst/>
          </a:prstGeom>
        </p:spPr>
      </p:pic>
      <p:grpSp>
        <p:nvGrpSpPr>
          <p:cNvPr id="6" name="Group 5">
            <a:extLst>
              <a:ext uri="{FF2B5EF4-FFF2-40B4-BE49-F238E27FC236}">
                <a16:creationId xmlns:a16="http://schemas.microsoft.com/office/drawing/2014/main" id="{6A996B7B-A1AF-4A13-A8C2-86379512A6B8}"/>
              </a:ext>
            </a:extLst>
          </p:cNvPr>
          <p:cNvGrpSpPr/>
          <p:nvPr/>
        </p:nvGrpSpPr>
        <p:grpSpPr>
          <a:xfrm>
            <a:off x="8517975" y="2109615"/>
            <a:ext cx="780220" cy="662429"/>
            <a:chOff x="8350849" y="2068438"/>
            <a:chExt cx="764991" cy="649499"/>
          </a:xfrm>
        </p:grpSpPr>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350849" y="2068438"/>
              <a:ext cx="649499" cy="649499"/>
            </a:xfrm>
            <a:prstGeom prst="rect">
              <a:avLst/>
            </a:prstGeom>
          </p:spPr>
        </p:pic>
        <p:pic>
          <p:nvPicPr>
            <p:cNvPr id="59" name="Picture 2" descr="Image result for sql database icon">
              <a:extLst>
                <a:ext uri="{FF2B5EF4-FFF2-40B4-BE49-F238E27FC236}">
                  <a16:creationId xmlns:a16="http://schemas.microsoft.com/office/drawing/2014/main" id="{044B5AA8-4202-4248-B6F0-498B021783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7">
            <a:extLst>
              <a:ext uri="{FF2B5EF4-FFF2-40B4-BE49-F238E27FC236}">
                <a16:creationId xmlns:a16="http://schemas.microsoft.com/office/drawing/2014/main" id="{7802B787-6157-40F6-9424-B39E82889B5E}"/>
              </a:ext>
            </a:extLst>
          </p:cNvPr>
          <p:cNvSpPr txBox="1">
            <a:spLocks/>
          </p:cNvSpPr>
          <p:nvPr/>
        </p:nvSpPr>
        <p:spPr>
          <a:xfrm>
            <a:off x="465954" y="441765"/>
            <a:ext cx="11528949" cy="82990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488">
              <a:latin typeface="Segoe UI Semibold" panose="020B0702040204020203" pitchFamily="34" charset="0"/>
              <a:cs typeface="Segoe UI Semibold" panose="020B0702040204020203" pitchFamily="34" charset="0"/>
            </a:endParaRPr>
          </a:p>
        </p:txBody>
      </p:sp>
      <p:sp>
        <p:nvSpPr>
          <p:cNvPr id="54" name="Title 4">
            <a:extLst>
              <a:ext uri="{FF2B5EF4-FFF2-40B4-BE49-F238E27FC236}">
                <a16:creationId xmlns:a16="http://schemas.microsoft.com/office/drawing/2014/main" id="{D298360D-F097-4214-96E5-412EF3DD0892}"/>
              </a:ext>
            </a:extLst>
          </p:cNvPr>
          <p:cNvSpPr>
            <a:spLocks noGrp="1"/>
          </p:cNvSpPr>
          <p:nvPr>
            <p:ph type="title"/>
          </p:nvPr>
        </p:nvSpPr>
        <p:spPr>
          <a:xfrm>
            <a:off x="465138" y="441332"/>
            <a:ext cx="11530584" cy="830020"/>
          </a:xfrm>
        </p:spPr>
        <p:txBody>
          <a:bodyPr/>
          <a:lstStyle/>
          <a:p>
            <a:r>
              <a:rPr lang="en-US"/>
              <a:t>SQL assessments: Options</a:t>
            </a:r>
          </a:p>
        </p:txBody>
      </p:sp>
    </p:spTree>
    <p:extLst>
      <p:ext uri="{BB962C8B-B14F-4D97-AF65-F5344CB8AC3E}">
        <p14:creationId xmlns:p14="http://schemas.microsoft.com/office/powerpoint/2010/main" val="4055626859"/>
      </p:ext>
    </p:extLst>
  </p:cSld>
  <p:clrMapOvr>
    <a:masterClrMapping/>
  </p:clrMapOvr>
  <p:transition spd="slow">
    <p:push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SQL 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8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672" y="1973241"/>
            <a:ext cx="5590498" cy="408075"/>
          </a:xfrm>
          <a:prstGeom prst="rect">
            <a:avLst/>
          </a:prstGeom>
          <a:solidFill>
            <a:schemeClr val="bg1"/>
          </a:solidFill>
          <a:ln>
            <a:noFill/>
            <a:prstDash val="dash"/>
          </a:ln>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2448" y="134014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defRPr/>
            </a:pPr>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5158" y="1973479"/>
            <a:ext cx="4331833" cy="721978"/>
          </a:xfrm>
          <a:prstGeom prst="rect">
            <a:avLst/>
          </a:prstGeom>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950" y="3001713"/>
            <a:ext cx="4666974" cy="2954239"/>
          </a:xfrm>
          <a:prstGeom prst="rect">
            <a:avLst/>
          </a:prstGeom>
        </p:spPr>
      </p:pic>
      <p:sp>
        <p:nvSpPr>
          <p:cNvPr id="22" name="TextBox 21">
            <a:extLst>
              <a:ext uri="{FF2B5EF4-FFF2-40B4-BE49-F238E27FC236}">
                <a16:creationId xmlns:a16="http://schemas.microsoft.com/office/drawing/2014/main" id="{E5570989-F8D9-3D4F-AF2C-1FECA6252C0A}"/>
              </a:ext>
            </a:extLst>
          </p:cNvPr>
          <p:cNvSpPr txBox="1"/>
          <p:nvPr/>
        </p:nvSpPr>
        <p:spPr>
          <a:xfrm>
            <a:off x="10498528" y="3446781"/>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Compute for 1 day, 1 week, or 1 month</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a:endCxn id="28" idx="1"/>
          </p:cNvCxnSpPr>
          <p:nvPr/>
        </p:nvCxnSpPr>
        <p:spPr>
          <a:xfrm>
            <a:off x="9400237" y="4738831"/>
            <a:ext cx="1120928" cy="3465"/>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521164" y="4519097"/>
            <a:ext cx="1473739" cy="446397"/>
          </a:xfrm>
          <a:prstGeom prst="rect">
            <a:avLst/>
          </a:prstGeom>
          <a:noFill/>
          <a:ln>
            <a:noFill/>
          </a:ln>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8830199" y="4410703"/>
            <a:ext cx="570037" cy="656256"/>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242"/>
            <a:ext cx="0" cy="4262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673" y="2470119"/>
            <a:ext cx="3511754" cy="3485834"/>
            <a:chOff x="6643732" y="2469972"/>
            <a:chExt cx="3512253" cy="3486328"/>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2853331"/>
            </a:xfrm>
            <a:prstGeom prst="rect">
              <a:avLst/>
            </a:prstGeom>
          </p:spPr>
          <p:txBody>
            <a:bodyPr wrap="square">
              <a:spAutoFit/>
            </a:bodyPr>
            <a:lstStyle/>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Target location</a:t>
              </a:r>
            </a:p>
            <a:p>
              <a:pPr marL="0" lvl="1" defTabSz="914015">
                <a:defRPr/>
              </a:pPr>
              <a:r>
                <a:rPr lang="en-US" sz="1598" b="1">
                  <a:solidFill>
                    <a:srgbClr val="0078D3"/>
                  </a:solidFill>
                  <a:latin typeface="Segoe UI"/>
                  <a:cs typeface="Segoe UI Semilight" panose="020B0402040204020203" pitchFamily="34" charset="0"/>
                </a:rPr>
                <a:t>Target deployment type</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Reserved capacity</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Percentile utilization</a:t>
              </a:r>
            </a:p>
            <a:p>
              <a:pPr marL="0" lvl="1" defTabSz="914015">
                <a:defRPr/>
              </a:pPr>
              <a:r>
                <a:rPr lang="en-US" sz="1598" b="1">
                  <a:solidFill>
                    <a:srgbClr val="0078D3"/>
                  </a:solidFill>
                  <a:latin typeface="Segoe UI"/>
                  <a:cs typeface="Segoe UI Semilight" panose="020B0402040204020203" pitchFamily="34" charset="0"/>
                </a:rPr>
                <a:t>Performance duration</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Comfort factor</a:t>
              </a:r>
            </a:p>
            <a:p>
              <a:pPr marL="0" lvl="1" defTabSz="914015">
                <a:defRPr/>
              </a:pPr>
              <a:r>
                <a:rPr lang="en-US" sz="1598" b="1">
                  <a:solidFill>
                    <a:srgbClr val="0078D3"/>
                  </a:solidFill>
                  <a:latin typeface="Segoe UI"/>
                  <a:cs typeface="Segoe UI Semilight" panose="020B0402040204020203" pitchFamily="34" charset="0"/>
                </a:rPr>
                <a:t>Service tier</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Currency</a:t>
              </a:r>
            </a:p>
            <a:p>
              <a:pPr marL="0" lvl="1" defTabSz="914015">
                <a:defRPr/>
              </a:pPr>
              <a:r>
                <a:rPr lang="en-US" sz="1598" b="1">
                  <a:solidFill>
                    <a:srgbClr val="0078D3"/>
                  </a:solidFill>
                  <a:latin typeface="Segoe UI"/>
                  <a:cs typeface="Segoe UI Semilight" panose="020B0402040204020203" pitchFamily="34" charset="0"/>
                </a:rPr>
                <a:t>Offer</a:t>
              </a:r>
            </a:p>
            <a:p>
              <a:pPr marL="0" lvl="1" defTabSz="914015">
                <a:defRPr/>
              </a:pPr>
              <a:r>
                <a:rPr lang="en-US" sz="1598" b="1">
                  <a:solidFill>
                    <a:srgbClr val="0078D3"/>
                  </a:solidFill>
                  <a:latin typeface="Segoe UI"/>
                  <a:cs typeface="Segoe UI Semilight" panose="020B0402040204020203" pitchFamily="34" charset="0"/>
                </a:rPr>
                <a:t>Discount</a:t>
              </a:r>
            </a:p>
            <a:p>
              <a:pPr marL="0" lvl="1" defTabSz="914015">
                <a:defRPr/>
              </a:pPr>
              <a:r>
                <a:rPr lang="en-US" sz="1598" b="1">
                  <a:solidFill>
                    <a:srgbClr val="0078D3"/>
                  </a:solidFill>
                  <a:latin typeface="Segoe UI"/>
                  <a:cs typeface="Segoe UI Semilight" panose="020B0402040204020203" pitchFamily="34" charset="0"/>
                </a:rPr>
                <a:t>Azure Hybrid Benefit </a:t>
              </a:r>
            </a:p>
          </p:txBody>
        </p:sp>
      </p:grpSp>
      <p:sp>
        <p:nvSpPr>
          <p:cNvPr id="2" name="TextBox 1">
            <a:extLst>
              <a:ext uri="{FF2B5EF4-FFF2-40B4-BE49-F238E27FC236}">
                <a16:creationId xmlns:a16="http://schemas.microsoft.com/office/drawing/2014/main" id="{D6DCECED-A6DF-4122-A0B9-595A202068EF}"/>
              </a:ext>
            </a:extLst>
          </p:cNvPr>
          <p:cNvSpPr txBox="1"/>
          <p:nvPr/>
        </p:nvSpPr>
        <p:spPr>
          <a:xfrm>
            <a:off x="10498530" y="2628510"/>
            <a:ext cx="1885529" cy="798623"/>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Microsoft recommended or targeted to Azure SQL Database or Azure SQL Managed Instance</a:t>
            </a:r>
          </a:p>
        </p:txBody>
      </p:sp>
      <p:cxnSp>
        <p:nvCxnSpPr>
          <p:cNvPr id="6" name="Straight Arrow Connector 5">
            <a:extLst>
              <a:ext uri="{FF2B5EF4-FFF2-40B4-BE49-F238E27FC236}">
                <a16:creationId xmlns:a16="http://schemas.microsoft.com/office/drawing/2014/main" id="{2E138CF6-455C-481B-B0CA-2FB912338DCC}"/>
              </a:ext>
            </a:extLst>
          </p:cNvPr>
          <p:cNvCxnSpPr>
            <a:cxnSpLocks/>
          </p:cNvCxnSpPr>
          <p:nvPr/>
        </p:nvCxnSpPr>
        <p:spPr>
          <a:xfrm>
            <a:off x="9177300" y="2898149"/>
            <a:ext cx="132123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3005B7-1549-4F72-B207-D3E34F2A2629}"/>
              </a:ext>
            </a:extLst>
          </p:cNvPr>
          <p:cNvCxnSpPr>
            <a:cxnSpLocks/>
          </p:cNvCxnSpPr>
          <p:nvPr/>
        </p:nvCxnSpPr>
        <p:spPr>
          <a:xfrm>
            <a:off x="8997761" y="3642340"/>
            <a:ext cx="150076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131551-4561-41D5-90DE-CE60DFE28378}"/>
              </a:ext>
            </a:extLst>
          </p:cNvPr>
          <p:cNvCxnSpPr>
            <a:cxnSpLocks/>
          </p:cNvCxnSpPr>
          <p:nvPr/>
        </p:nvCxnSpPr>
        <p:spPr>
          <a:xfrm>
            <a:off x="8019796" y="4104277"/>
            <a:ext cx="247873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BB1CEBF-6432-4D2C-899B-A3E46BFEA8FA}"/>
              </a:ext>
            </a:extLst>
          </p:cNvPr>
          <p:cNvSpPr txBox="1"/>
          <p:nvPr/>
        </p:nvSpPr>
        <p:spPr>
          <a:xfrm>
            <a:off x="10498528" y="3912287"/>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Business critical or General Purpose</a:t>
            </a:r>
          </a:p>
        </p:txBody>
      </p:sp>
      <p:sp>
        <p:nvSpPr>
          <p:cNvPr id="25" name="Title 4">
            <a:extLst>
              <a:ext uri="{FF2B5EF4-FFF2-40B4-BE49-F238E27FC236}">
                <a16:creationId xmlns:a16="http://schemas.microsoft.com/office/drawing/2014/main" id="{07BD6754-BA79-4E27-948D-8D759E7C459E}"/>
              </a:ext>
            </a:extLst>
          </p:cNvPr>
          <p:cNvSpPr>
            <a:spLocks noGrp="1"/>
          </p:cNvSpPr>
          <p:nvPr>
            <p:ph type="title"/>
          </p:nvPr>
        </p:nvSpPr>
        <p:spPr>
          <a:xfrm>
            <a:off x="465138" y="441332"/>
            <a:ext cx="11530584" cy="830020"/>
          </a:xfrm>
        </p:spPr>
        <p:txBody>
          <a:bodyPr/>
          <a:lstStyle/>
          <a:p>
            <a:r>
              <a:rPr lang="en-US"/>
              <a:t>SQL assessments: Customizations</a:t>
            </a:r>
          </a:p>
        </p:txBody>
      </p:sp>
    </p:spTree>
    <p:extLst>
      <p:ext uri="{BB962C8B-B14F-4D97-AF65-F5344CB8AC3E}">
        <p14:creationId xmlns:p14="http://schemas.microsoft.com/office/powerpoint/2010/main" val="4346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791" y="3413218"/>
            <a:ext cx="2173842" cy="1828541"/>
          </a:xfrm>
          <a:prstGeom prst="rect">
            <a:avLst/>
          </a:prstGeom>
          <a:noFill/>
          <a:ln>
            <a:noFill/>
            <a:prstDash val="sysDot"/>
          </a:ln>
        </p:spPr>
        <p:txBody>
          <a:bodyPr wrap="square" lIns="182854" rIns="182854" rtlCol="0" anchor="t">
            <a:noAutofit/>
          </a:bodyPr>
          <a:lstStyle/>
          <a:p>
            <a:pPr defTabSz="914015">
              <a:spcAft>
                <a:spcPts val="600"/>
              </a:spcAft>
              <a:defRPr/>
            </a:pPr>
            <a:r>
              <a:rPr lang="en-US" sz="1399">
                <a:solidFill>
                  <a:srgbClr val="000000"/>
                </a:solidFill>
                <a:latin typeface="Segoe UI"/>
                <a:cs typeface="Segoe UI Semilight" panose="020B0402040204020203" pitchFamily="34" charset="0"/>
              </a:rPr>
              <a:t>Appliance collects performance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data points </a:t>
            </a:r>
          </a:p>
          <a:p>
            <a:pPr defTabSz="914015">
              <a:defRPr/>
            </a:pPr>
            <a:r>
              <a:rPr lang="en-US" sz="1099">
                <a:solidFill>
                  <a:srgbClr val="000000"/>
                </a:solidFill>
                <a:latin typeface="Segoe UI"/>
                <a:cs typeface="Segoe UI Semilight" panose="020B0402040204020203" pitchFamily="34" charset="0"/>
              </a:rPr>
              <a:t>Frequency –30 secs. for SQL instances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70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cs typeface="Segoe UI Semilight" panose="020B0402040204020203" pitchFamily="34" charset="0"/>
              </a:rPr>
              <a:t>Appliance aggregates the sample data points collected every 30 seconds over 10 minutes and sends max, mean, variance, occurrence for each counter</a:t>
            </a:r>
            <a:endParaRPr lang="en-US" sz="1399">
              <a:solidFill>
                <a:srgbClr val="000000"/>
              </a:solidFill>
              <a:latin typeface="Segoe UI"/>
              <a:cs typeface="Segoe UI Semilight" panose="020B0402040204020203" pitchFamily="34" charset="0"/>
            </a:endParaRPr>
          </a:p>
        </p:txBody>
      </p:sp>
      <p:sp>
        <p:nvSpPr>
          <p:cNvPr id="9" name="TextBox 8">
            <a:extLst>
              <a:ext uri="{FF2B5EF4-FFF2-40B4-BE49-F238E27FC236}">
                <a16:creationId xmlns:a16="http://schemas.microsoft.com/office/drawing/2014/main" id="{9C7FD6FE-F3CF-4386-9CDD-3D924AC4D4A5}"/>
              </a:ext>
            </a:extLst>
          </p:cNvPr>
          <p:cNvSpPr txBox="1"/>
          <p:nvPr/>
        </p:nvSpPr>
        <p:spPr>
          <a:xfrm>
            <a:off x="7509622"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Service calculates normalized values of counters sent by the appliance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7415" y="3413218"/>
            <a:ext cx="2158411"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Discovery is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3953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Percentile logic selected by the user is applied on the normalized data points</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2448" y="225988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a:solidFill>
                <a:prstClr val="black"/>
              </a:solidFill>
              <a:latin typeface="Segoe UI"/>
            </a:endParaRPr>
          </a:p>
        </p:txBody>
      </p:sp>
      <p:sp>
        <p:nvSpPr>
          <p:cNvPr id="49" name="Oval 48">
            <a:extLst>
              <a:ext uri="{FF2B5EF4-FFF2-40B4-BE49-F238E27FC236}">
                <a16:creationId xmlns:a16="http://schemas.microsoft.com/office/drawing/2014/main" id="{1C9C6C36-2E42-5847-9863-AED695BEBFA1}"/>
              </a:ext>
            </a:extLst>
          </p:cNvPr>
          <p:cNvSpPr/>
          <p:nvPr/>
        </p:nvSpPr>
        <p:spPr bwMode="auto">
          <a:xfrm>
            <a:off x="517415"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710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3090"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77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55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246"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32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01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194"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488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itle 4">
            <a:extLst>
              <a:ext uri="{FF2B5EF4-FFF2-40B4-BE49-F238E27FC236}">
                <a16:creationId xmlns:a16="http://schemas.microsoft.com/office/drawing/2014/main" id="{0D0C6581-C810-4D2C-83A7-C8F219DC8A9A}"/>
              </a:ext>
            </a:extLst>
          </p:cNvPr>
          <p:cNvSpPr>
            <a:spLocks noGrp="1"/>
          </p:cNvSpPr>
          <p:nvPr>
            <p:ph type="title"/>
          </p:nvPr>
        </p:nvSpPr>
        <p:spPr>
          <a:xfrm>
            <a:off x="465138" y="441332"/>
            <a:ext cx="11530584" cy="830020"/>
          </a:xfrm>
        </p:spPr>
        <p:txBody>
          <a:bodyPr/>
          <a:lstStyle/>
          <a:p>
            <a:r>
              <a:rPr lang="en-US"/>
              <a:t>SQL assessments: Right-sizing computation</a:t>
            </a:r>
          </a:p>
        </p:txBody>
      </p:sp>
    </p:spTree>
    <p:extLst>
      <p:ext uri="{BB962C8B-B14F-4D97-AF65-F5344CB8AC3E}">
        <p14:creationId xmlns:p14="http://schemas.microsoft.com/office/powerpoint/2010/main" val="9929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Migrate servers to Azure</a:t>
            </a:r>
          </a:p>
        </p:txBody>
      </p:sp>
    </p:spTree>
    <p:extLst>
      <p:ext uri="{BB962C8B-B14F-4D97-AF65-F5344CB8AC3E}">
        <p14:creationId xmlns:p14="http://schemas.microsoft.com/office/powerpoint/2010/main" val="39919527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20E62-C1FF-4D49-BC18-0FBEE611031A}"/>
              </a:ext>
            </a:extLst>
          </p:cNvPr>
          <p:cNvSpPr>
            <a:spLocks noGrp="1"/>
          </p:cNvSpPr>
          <p:nvPr>
            <p:ph type="title"/>
          </p:nvPr>
        </p:nvSpPr>
        <p:spPr>
          <a:xfrm>
            <a:off x="465138" y="441332"/>
            <a:ext cx="11530584" cy="830020"/>
          </a:xfrm>
        </p:spPr>
        <p:txBody>
          <a:bodyPr/>
          <a:lstStyle/>
          <a:p>
            <a:r>
              <a:rPr lang="en-US"/>
              <a:t>Migration: Capabilities</a:t>
            </a:r>
          </a:p>
        </p:txBody>
      </p:sp>
      <p:sp>
        <p:nvSpPr>
          <p:cNvPr id="18" name="Rectangle 17">
            <a:extLst>
              <a:ext uri="{FF2B5EF4-FFF2-40B4-BE49-F238E27FC236}">
                <a16:creationId xmlns:a16="http://schemas.microsoft.com/office/drawing/2014/main" id="{1DF3CD6C-D6D7-314B-A6CF-BC6E8C7507D9}"/>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options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Agentless migrations for VMware and Hyper-V virtual machines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 Agent-based for other scenarios</a:t>
            </a:r>
          </a:p>
        </p:txBody>
      </p:sp>
      <p:sp>
        <p:nvSpPr>
          <p:cNvPr id="19" name="Rectangle 18">
            <a:extLst>
              <a:ext uri="{FF2B5EF4-FFF2-40B4-BE49-F238E27FC236}">
                <a16:creationId xmlns:a16="http://schemas.microsoft.com/office/drawing/2014/main" id="{30AD2733-69F2-E341-9DEE-BCC39EDE4AF4}"/>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Migrate at scale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Supports migrating 100s of servers simultaneously and automation options to execute at scale</a:t>
            </a:r>
          </a:p>
        </p:txBody>
      </p:sp>
      <p:sp>
        <p:nvSpPr>
          <p:cNvPr id="20" name="Rectangle 19">
            <a:extLst>
              <a:ext uri="{FF2B5EF4-FFF2-40B4-BE49-F238E27FC236}">
                <a16:creationId xmlns:a16="http://schemas.microsoft.com/office/drawing/2014/main" id="{8612EFC6-D087-5E4A-9F15-CC02C510D478}"/>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Test before migrating</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 testing cycles before migrating without impacting source server and ongoing replication</a:t>
            </a:r>
          </a:p>
        </p:txBody>
      </p:sp>
      <p:sp>
        <p:nvSpPr>
          <p:cNvPr id="21" name="Rectangle 20">
            <a:extLst>
              <a:ext uri="{FF2B5EF4-FFF2-40B4-BE49-F238E27FC236}">
                <a16:creationId xmlns:a16="http://schemas.microsoft.com/office/drawing/2014/main" id="{B588CECB-CFD9-5344-9B0B-8FCD38F7E18A}"/>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Zero data loss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And minimal downtime during migration</a:t>
            </a:r>
          </a:p>
        </p:txBody>
      </p:sp>
      <p:cxnSp>
        <p:nvCxnSpPr>
          <p:cNvPr id="22" name="Straight Connector 21">
            <a:extLst>
              <a:ext uri="{FF2B5EF4-FFF2-40B4-BE49-F238E27FC236}">
                <a16:creationId xmlns:a16="http://schemas.microsoft.com/office/drawing/2014/main" id="{B79EADC3-FC0E-564F-B327-6D057212DACF}"/>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20B75B-C350-6D42-AA8D-81504591BC1C}"/>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088895-2458-ED41-AE94-12DF1E921024}"/>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0477E3-D988-4A4D-A739-C75951647488}"/>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9A27D001-1B59-9B44-9C0E-85993827514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46518" y="2075006"/>
            <a:ext cx="594360" cy="594360"/>
          </a:xfrm>
          <a:prstGeom prst="rect">
            <a:avLst/>
          </a:prstGeom>
        </p:spPr>
      </p:pic>
      <p:pic>
        <p:nvPicPr>
          <p:cNvPr id="30" name="Picture 29">
            <a:extLst>
              <a:ext uri="{FF2B5EF4-FFF2-40B4-BE49-F238E27FC236}">
                <a16:creationId xmlns:a16="http://schemas.microsoft.com/office/drawing/2014/main" id="{1191CC22-5386-E244-93CB-7E861682703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90351" y="4376627"/>
            <a:ext cx="601472" cy="601472"/>
          </a:xfrm>
          <a:prstGeom prst="rect">
            <a:avLst/>
          </a:prstGeom>
        </p:spPr>
      </p:pic>
      <p:pic>
        <p:nvPicPr>
          <p:cNvPr id="31" name="Picture 30">
            <a:extLst>
              <a:ext uri="{FF2B5EF4-FFF2-40B4-BE49-F238E27FC236}">
                <a16:creationId xmlns:a16="http://schemas.microsoft.com/office/drawing/2014/main" id="{CEA6F348-401A-5B45-8D64-B439C2BC441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258321" y="2039480"/>
            <a:ext cx="601472" cy="601472"/>
          </a:xfrm>
          <a:prstGeom prst="rect">
            <a:avLst/>
          </a:prstGeom>
        </p:spPr>
      </p:pic>
      <p:pic>
        <p:nvPicPr>
          <p:cNvPr id="32" name="Picture 31">
            <a:extLst>
              <a:ext uri="{FF2B5EF4-FFF2-40B4-BE49-F238E27FC236}">
                <a16:creationId xmlns:a16="http://schemas.microsoft.com/office/drawing/2014/main" id="{11F1429B-C9E9-4C4A-8DF8-E878D418E71C}"/>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58321" y="4367278"/>
            <a:ext cx="601472" cy="601472"/>
          </a:xfrm>
          <a:prstGeom prst="rect">
            <a:avLst/>
          </a:prstGeom>
        </p:spPr>
      </p:pic>
    </p:spTree>
    <p:extLst>
      <p:ext uri="{BB962C8B-B14F-4D97-AF65-F5344CB8AC3E}">
        <p14:creationId xmlns:p14="http://schemas.microsoft.com/office/powerpoint/2010/main" val="2950609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anim calcmode="lin" valueType="num">
                                      <p:cBhvr>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anim calcmode="lin" valueType="num">
                                      <p:cBhvr>
                                        <p:cTn id="1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anim calcmode="lin" valueType="num">
                                      <p:cBhvr>
                                        <p:cTn id="23"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fade">
                                      <p:cBhvr>
                                        <p:cTn id="34" dur="500"/>
                                        <p:tgtEl>
                                          <p:spTgt spid="19">
                                            <p:txEl>
                                              <p:pRg st="0" end="0"/>
                                            </p:txEl>
                                          </p:spTgt>
                                        </p:tgtEl>
                                      </p:cBhvr>
                                    </p:animEffect>
                                    <p:anim calcmode="lin" valueType="num">
                                      <p:cBhvr>
                                        <p:cTn id="3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9">
                                            <p:txEl>
                                              <p:pRg st="1" end="1"/>
                                            </p:txEl>
                                          </p:spTgt>
                                        </p:tgtEl>
                                        <p:attrNameLst>
                                          <p:attrName>style.visibility</p:attrName>
                                        </p:attrNameLst>
                                      </p:cBhvr>
                                      <p:to>
                                        <p:strVal val="visible"/>
                                      </p:to>
                                    </p:set>
                                    <p:animEffect transition="in" filter="fade">
                                      <p:cBhvr>
                                        <p:cTn id="39" dur="500"/>
                                        <p:tgtEl>
                                          <p:spTgt spid="19">
                                            <p:txEl>
                                              <p:pRg st="1" end="1"/>
                                            </p:txEl>
                                          </p:spTgt>
                                        </p:tgtEl>
                                      </p:cBhvr>
                                    </p:animEffect>
                                    <p:anim calcmode="lin" valueType="num">
                                      <p:cBhvr>
                                        <p:cTn id="40"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anim calcmode="lin" valueType="num">
                                      <p:cBhvr>
                                        <p:cTn id="47" dur="500" fill="hold"/>
                                        <p:tgtEl>
                                          <p:spTgt spid="30"/>
                                        </p:tgtEl>
                                        <p:attrNameLst>
                                          <p:attrName>ppt_x</p:attrName>
                                        </p:attrNameLst>
                                      </p:cBhvr>
                                      <p:tavLst>
                                        <p:tav tm="0">
                                          <p:val>
                                            <p:strVal val="#ppt_x"/>
                                          </p:val>
                                        </p:tav>
                                        <p:tav tm="100000">
                                          <p:val>
                                            <p:strVal val="#ppt_x"/>
                                          </p:val>
                                        </p:tav>
                                      </p:tavLst>
                                    </p:anim>
                                    <p:anim calcmode="lin" valueType="num">
                                      <p:cBhvr>
                                        <p:cTn id="48" dur="500" fill="hold"/>
                                        <p:tgtEl>
                                          <p:spTgt spid="3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anim calcmode="lin" valueType="num">
                                      <p:cBhvr>
                                        <p:cTn id="5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anim calcmode="lin" valueType="num">
                                      <p:cBhvr>
                                        <p:cTn id="5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anim calcmode="lin" valueType="num">
                                      <p:cBhvr>
                                        <p:cTn id="6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21">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1">
                                            <p:txEl>
                                              <p:pRg st="1" end="1"/>
                                            </p:txEl>
                                          </p:spTgt>
                                        </p:tgtEl>
                                        <p:attrNameLst>
                                          <p:attrName>style.visibility</p:attrName>
                                        </p:attrNameLst>
                                      </p:cBhvr>
                                      <p:to>
                                        <p:strVal val="visible"/>
                                      </p:to>
                                    </p:set>
                                    <p:animEffect transition="in" filter="fade">
                                      <p:cBhvr>
                                        <p:cTn id="73" dur="500"/>
                                        <p:tgtEl>
                                          <p:spTgt spid="21">
                                            <p:txEl>
                                              <p:pRg st="1" end="1"/>
                                            </p:txEl>
                                          </p:spTgt>
                                        </p:tgtEl>
                                      </p:cBhvr>
                                    </p:animEffect>
                                    <p:anim calcmode="lin" valueType="num">
                                      <p:cBhvr>
                                        <p:cTn id="74"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75" dur="5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Lst>
          </p:cNvPr>
          <p:cNvSpPr txBox="1">
            <a:spLocks/>
          </p:cNvSpPr>
          <p:nvPr/>
        </p:nvSpPr>
        <p:spPr>
          <a:xfrm>
            <a:off x="601652" y="-993768"/>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 name="TextBox 3">
            <a:extLst>
              <a:ext uri="{FF2B5EF4-FFF2-40B4-BE49-F238E27FC236}">
                <a16:creationId xmlns:a16="http://schemas.microsoft.com/office/drawing/2014/main" id="{73CCDA69-EA04-41B1-8B78-F48A11C48AC6}"/>
              </a:ext>
            </a:extLst>
          </p:cNvPr>
          <p:cNvSpPr txBox="1"/>
          <p:nvPr/>
        </p:nvSpPr>
        <p:spPr>
          <a:xfrm>
            <a:off x="415866" y="6096000"/>
            <a:ext cx="11422062" cy="523220"/>
          </a:xfrm>
          <a:prstGeom prst="rect">
            <a:avLst/>
          </a:prstGeom>
          <a:noFill/>
        </p:spPr>
        <p:txBody>
          <a:bodyPr wrap="square" rtlCol="0">
            <a:spAutoFit/>
          </a:bodyPr>
          <a:lstStyle/>
          <a:p>
            <a:pPr defTabSz="932597"/>
            <a:r>
              <a:rPr lang="en-US" sz="1400" i="1">
                <a:solidFill>
                  <a:schemeClr val="accent2"/>
                </a:solidFill>
                <a:latin typeface="Segoe UI"/>
              </a:rPr>
              <a:t>Both tools share certain components. Recovery Services vault is used by Azure Migrate: Server Migration, Disaster Recovery, and Azure Backup.</a:t>
            </a:r>
          </a:p>
          <a:p>
            <a:pPr defTabSz="932597"/>
            <a:r>
              <a:rPr lang="en-US" sz="1400" i="1">
                <a:solidFill>
                  <a:schemeClr val="accent2"/>
                </a:solidFill>
                <a:latin typeface="Segoe UI"/>
              </a:rPr>
              <a:t>Common components are used for replication in the Hyper-V and agent-based replication scenarios.</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138" y="898382"/>
            <a:ext cx="11887195" cy="492443"/>
          </a:xfrm>
        </p:spPr>
        <p:txBody>
          <a:bodyPr/>
          <a:lstStyle/>
          <a:p>
            <a:r>
              <a:rPr lang="en-US"/>
              <a:t>Azure Migrate: Server migration vs Azure Site Recovery</a:t>
            </a: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138" y="441332"/>
            <a:ext cx="11530584" cy="830020"/>
          </a:xfrm>
        </p:spPr>
        <p:txBody>
          <a:bodyPr/>
          <a:lstStyle/>
          <a:p>
            <a:r>
              <a:rPr lang="en-US"/>
              <a:t>Migration: Overview</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extLst>
              <p:ext uri="{D42A27DB-BD31-4B8C-83A1-F6EECF244321}">
                <p14:modId xmlns:p14="http://schemas.microsoft.com/office/powerpoint/2010/main" val="2688156181"/>
              </p:ext>
            </p:extLst>
          </p:nvPr>
        </p:nvGraphicFramePr>
        <p:xfrm>
          <a:off x="465138" y="1502880"/>
          <a:ext cx="11422062" cy="4485458"/>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1400">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0446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17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Options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826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0935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Feature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2931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Recommended use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7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936190113"/>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4" y="1756772"/>
            <a:ext cx="3179965"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Agentless 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3175527"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Agentless 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892552"/>
          </a:xfrm>
          <a:prstGeom prst="rect">
            <a:avLst/>
          </a:prstGeom>
          <a:noFill/>
        </p:spPr>
        <p:txBody>
          <a:bodyPr wrap="square" rtlCol="0">
            <a:spAutoFit/>
          </a:bodyPr>
          <a:lstStyle/>
          <a:p>
            <a:pPr lvl="0" defTabSz="914191">
              <a:defRPr/>
            </a:pPr>
            <a:r>
              <a:rPr lang="en-US" sz="1632" b="1">
                <a:solidFill>
                  <a:schemeClr val="bg2"/>
                </a:solidFill>
                <a:cs typeface="Segoe UI Semilight" panose="020B0402040204020203" pitchFamily="34" charset="0"/>
              </a:rPr>
              <a:t>Requirements</a:t>
            </a:r>
            <a:r>
              <a:rPr lang="en-US" sz="2400" b="1">
                <a:solidFill>
                  <a:schemeClr val="bg1"/>
                </a:solidFill>
                <a:cs typeface="Segoe UI Semilight" panose="020B0402040204020203" pitchFamily="34" charset="0"/>
              </a:rPr>
              <a:t> </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Uses the Azure Migrate appliance</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No software on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36888"/>
            <a:ext cx="3281721" cy="558936"/>
          </a:xfrm>
          <a:prstGeom prst="rect">
            <a:avLst/>
          </a:prstGeom>
          <a:noFill/>
        </p:spPr>
        <p:txBody>
          <a:bodyPr wrap="square" rtlCol="0">
            <a:spAutoFit/>
          </a:bodyPr>
          <a:lstStyle/>
          <a:p>
            <a:pPr lvl="0"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defTabSz="896181"/>
            <a:r>
              <a:rPr lang="en-US" sz="1400">
                <a:gradFill>
                  <a:gsLst>
                    <a:gs pos="2917">
                      <a:srgbClr val="1A1A1A"/>
                    </a:gs>
                    <a:gs pos="30000">
                      <a:srgbClr val="1A1A1A"/>
                    </a:gs>
                  </a:gsLst>
                  <a:lin ang="5400000" scaled="0"/>
                </a:gradFill>
                <a:cs typeface="Segoe UI Semilight" panose="020B0402040204020203" pitchFamily="34" charset="0"/>
              </a:rPr>
              <a:t>500 concurrent replications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Requirements </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Hyper-V Replication Provider installed on hosts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No software on VMs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36888"/>
            <a:ext cx="2817939" cy="774379"/>
          </a:xfrm>
          <a:prstGeom prst="rect">
            <a:avLst/>
          </a:prstGeom>
          <a:noFill/>
        </p:spPr>
        <p:txBody>
          <a:bodyPr wrap="square" rtlCol="0">
            <a:spAutoFit/>
          </a:bodyPr>
          <a:lstStyle>
            <a:defPPr>
              <a:defRPr lang="en-US"/>
            </a:defPPr>
            <a:lvl1pPr lvl="0" defTabSz="914191">
              <a:defRPr sz="1632" b="1">
                <a:gradFill>
                  <a:gsLst>
                    <a:gs pos="2917">
                      <a:srgbClr val="1A1A1A"/>
                    </a:gs>
                    <a:gs pos="30000">
                      <a:srgbClr val="1A1A1A"/>
                    </a:gs>
                  </a:gsLst>
                  <a:lin ang="5400000" scaled="0"/>
                </a:gradFill>
                <a:cs typeface="Segoe UI Semilight" panose="020B0402040204020203" pitchFamily="34" charset="0"/>
              </a:defRPr>
            </a:lvl1pPr>
          </a:lstStyle>
          <a:p>
            <a:r>
              <a:rPr lang="en-US"/>
              <a:t>Scale</a:t>
            </a:r>
          </a:p>
          <a:p>
            <a:pPr defTabSz="896181"/>
            <a:r>
              <a:rPr lang="en-US" sz="1400" b="0"/>
              <a:t>Limited by space available on Hyper-V hosts</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420710"/>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Requirements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replication appliance (configuration &amp; process server) installed on dedicated machine</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mobility service installed on servers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36888"/>
            <a:ext cx="3223767" cy="108215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marL="11112" defTabSz="914191">
              <a:defRPr/>
            </a:pPr>
            <a:r>
              <a:rPr lang="en-US" sz="1400">
                <a:gradFill>
                  <a:gsLst>
                    <a:gs pos="2917">
                      <a:srgbClr val="1A1A1A"/>
                    </a:gs>
                    <a:gs pos="30000">
                      <a:srgbClr val="1A1A1A"/>
                    </a:gs>
                  </a:gsLst>
                  <a:lin ang="5400000" scaled="0"/>
                </a:gradFill>
                <a:cs typeface="Segoe UI Semilight" panose="020B0402040204020203" pitchFamily="34" charset="0"/>
              </a:rPr>
              <a:t>Scale out with additional Process server</a:t>
            </a:r>
          </a:p>
          <a:p>
            <a:pPr marL="11112" defTabSz="914191">
              <a:defRPr/>
            </a:pPr>
            <a:r>
              <a:rPr lang="en-US" sz="1000" i="1">
                <a:solidFill>
                  <a:schemeClr val="accent2"/>
                </a:solidFill>
                <a:cs typeface="Segoe UI Semilight" panose="020B0402040204020203" pitchFamily="34" charset="0"/>
              </a:rPr>
              <a:t>*This method can also be used to migrate VMware or Hyper-V servers by treating them as physical servers</a:t>
            </a:r>
            <a:endParaRPr lang="en-US" sz="1000">
              <a:solidFill>
                <a:schemeClr val="accent2"/>
              </a:solidFill>
              <a:cs typeface="Segoe UI Semilight" panose="020B0402040204020203"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a:r>
              <a:rPr lang="en-US"/>
              <a:t>Migration: Scenarios</a:t>
            </a:r>
          </a:p>
        </p:txBody>
      </p:sp>
    </p:spTree>
    <p:extLst>
      <p:ext uri="{BB962C8B-B14F-4D97-AF65-F5344CB8AC3E}">
        <p14:creationId xmlns:p14="http://schemas.microsoft.com/office/powerpoint/2010/main" val="241324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F517-7A1E-442A-91B5-768B79644D23}"/>
              </a:ext>
            </a:extLst>
          </p:cNvPr>
          <p:cNvSpPr>
            <a:spLocks noGrp="1"/>
          </p:cNvSpPr>
          <p:nvPr>
            <p:ph type="title"/>
          </p:nvPr>
        </p:nvSpPr>
        <p:spPr>
          <a:xfrm>
            <a:off x="600855" y="466301"/>
            <a:ext cx="11237870" cy="565027"/>
          </a:xfrm>
        </p:spPr>
        <p:txBody>
          <a:bodyPr/>
          <a:lstStyle/>
          <a:p>
            <a:r>
              <a:rPr lang="en-US">
                <a:solidFill>
                  <a:schemeClr val="accent1"/>
                </a:solidFill>
              </a:rPr>
              <a:t>Azure Migrate </a:t>
            </a:r>
            <a:r>
              <a:rPr lang="en-US">
                <a:solidFill>
                  <a:schemeClr val="tx1"/>
                </a:solidFill>
              </a:rPr>
              <a:t>– </a:t>
            </a:r>
            <a:r>
              <a:rPr lang="en-US"/>
              <a:t>Cloud Adoption Strategies</a:t>
            </a:r>
          </a:p>
        </p:txBody>
      </p:sp>
      <p:sp>
        <p:nvSpPr>
          <p:cNvPr id="68" name="Isosceles Triangle 67">
            <a:extLst>
              <a:ext uri="{FF2B5EF4-FFF2-40B4-BE49-F238E27FC236}">
                <a16:creationId xmlns:a16="http://schemas.microsoft.com/office/drawing/2014/main" id="{226F1ED0-7613-47B0-BC86-9BA9E752E3B9}"/>
              </a:ext>
            </a:extLst>
          </p:cNvPr>
          <p:cNvSpPr/>
          <p:nvPr/>
        </p:nvSpPr>
        <p:spPr bwMode="auto">
          <a:xfrm flipH="1">
            <a:off x="456275" y="5063200"/>
            <a:ext cx="11373049" cy="1657282"/>
          </a:xfrm>
          <a:prstGeom prst="triangle">
            <a:avLst>
              <a:gd name="adj" fmla="val 1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38E502A6-6C9C-4EE2-9839-86B1A083B7B0}"/>
              </a:ext>
            </a:extLst>
          </p:cNvPr>
          <p:cNvCxnSpPr>
            <a:cxnSpLocks/>
          </p:cNvCxnSpPr>
          <p:nvPr/>
        </p:nvCxnSpPr>
        <p:spPr>
          <a:xfrm flipV="1">
            <a:off x="456278" y="5012168"/>
            <a:ext cx="11414732" cy="1696511"/>
          </a:xfrm>
          <a:prstGeom prst="straightConnector1">
            <a:avLst/>
          </a:prstGeom>
          <a:ln w="53975">
            <a:solidFill>
              <a:srgbClr val="00206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9" name="Arrow: Pentagon 88">
            <a:extLst>
              <a:ext uri="{FF2B5EF4-FFF2-40B4-BE49-F238E27FC236}">
                <a16:creationId xmlns:a16="http://schemas.microsoft.com/office/drawing/2014/main" id="{EE3E2D89-ADBC-49B0-A2FB-9C93B0EA5372}"/>
              </a:ext>
            </a:extLst>
          </p:cNvPr>
          <p:cNvSpPr/>
          <p:nvPr/>
        </p:nvSpPr>
        <p:spPr>
          <a:xfrm>
            <a:off x="587309" y="1137613"/>
            <a:ext cx="3213548" cy="374376"/>
          </a:xfrm>
          <a:prstGeom prst="homePlate">
            <a:avLst>
              <a:gd name="adj" fmla="val 31732"/>
            </a:avLst>
          </a:pr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MIGRATE / REHOST</a:t>
            </a:r>
          </a:p>
        </p:txBody>
      </p:sp>
      <p:sp>
        <p:nvSpPr>
          <p:cNvPr id="104" name="Arrow: Chevron 103">
            <a:extLst>
              <a:ext uri="{FF2B5EF4-FFF2-40B4-BE49-F238E27FC236}">
                <a16:creationId xmlns:a16="http://schemas.microsoft.com/office/drawing/2014/main" id="{1EA6EB64-F53B-4BDC-B8FB-9DBCD0AC70C4}"/>
              </a:ext>
            </a:extLst>
          </p:cNvPr>
          <p:cNvSpPr/>
          <p:nvPr/>
        </p:nvSpPr>
        <p:spPr>
          <a:xfrm>
            <a:off x="3783962" y="1137612"/>
            <a:ext cx="2741162" cy="363075"/>
          </a:xfrm>
          <a:prstGeom prst="chevron">
            <a:avLst>
              <a:gd name="adj" fmla="val 31449"/>
            </a:avLst>
          </a:pr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OPTIMIZE / REFACTOR</a:t>
            </a:r>
          </a:p>
        </p:txBody>
      </p:sp>
      <p:sp>
        <p:nvSpPr>
          <p:cNvPr id="105" name="Arrow: Chevron 104">
            <a:extLst>
              <a:ext uri="{FF2B5EF4-FFF2-40B4-BE49-F238E27FC236}">
                <a16:creationId xmlns:a16="http://schemas.microsoft.com/office/drawing/2014/main" id="{5230E70E-CDA0-405F-A588-76CEF665D32B}"/>
              </a:ext>
            </a:extLst>
          </p:cNvPr>
          <p:cNvSpPr/>
          <p:nvPr/>
        </p:nvSpPr>
        <p:spPr>
          <a:xfrm>
            <a:off x="6508103" y="1137612"/>
            <a:ext cx="2741162" cy="363075"/>
          </a:xfrm>
          <a:prstGeom prst="chevron">
            <a:avLst>
              <a:gd name="adj" fmla="val 30022"/>
            </a:avLst>
          </a:pr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MODERNIZE / REBUILD</a:t>
            </a:r>
          </a:p>
        </p:txBody>
      </p:sp>
      <p:sp>
        <p:nvSpPr>
          <p:cNvPr id="106" name="Arrow: Chevron 105">
            <a:extLst>
              <a:ext uri="{FF2B5EF4-FFF2-40B4-BE49-F238E27FC236}">
                <a16:creationId xmlns:a16="http://schemas.microsoft.com/office/drawing/2014/main" id="{5CF1F9A3-BA4B-489F-A909-17D6F795486B}"/>
              </a:ext>
            </a:extLst>
          </p:cNvPr>
          <p:cNvSpPr/>
          <p:nvPr/>
        </p:nvSpPr>
        <p:spPr>
          <a:xfrm>
            <a:off x="9232244" y="1137612"/>
            <a:ext cx="2741162" cy="363075"/>
          </a:xfrm>
          <a:prstGeom prst="chevron">
            <a:avLst>
              <a:gd name="adj" fmla="val 32876"/>
            </a:avLst>
          </a:pr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INNOVATE / REARCHITECT</a:t>
            </a:r>
          </a:p>
        </p:txBody>
      </p:sp>
      <p:sp>
        <p:nvSpPr>
          <p:cNvPr id="107" name="object 4">
            <a:extLst>
              <a:ext uri="{FF2B5EF4-FFF2-40B4-BE49-F238E27FC236}">
                <a16:creationId xmlns:a16="http://schemas.microsoft.com/office/drawing/2014/main" id="{8CC62B43-8369-44EB-8F64-0A11C598FDEC}"/>
              </a:ext>
            </a:extLst>
          </p:cNvPr>
          <p:cNvSpPr txBox="1">
            <a:spLocks/>
          </p:cNvSpPr>
          <p:nvPr/>
        </p:nvSpPr>
        <p:spPr>
          <a:xfrm rot="21033326">
            <a:off x="563361" y="5862817"/>
            <a:ext cx="3261444" cy="51231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12953" algn="ctr" defTabSz="951304">
              <a:spcBef>
                <a:spcPts val="0"/>
              </a:spcBef>
              <a:defRPr/>
            </a:pPr>
            <a:r>
              <a:rPr lang="en-US" sz="1632" spc="-5">
                <a:solidFill>
                  <a:srgbClr val="FFB900"/>
                </a:solidFill>
                <a:latin typeface="Segoe UI Semibold"/>
              </a:rPr>
              <a:t>Up-to </a:t>
            </a:r>
          </a:p>
          <a:p>
            <a:pPr marL="12953" algn="ctr" defTabSz="951304">
              <a:spcBef>
                <a:spcPts val="0"/>
              </a:spcBef>
              <a:defRPr/>
            </a:pPr>
            <a:r>
              <a:rPr lang="en-US" sz="1632" spc="-5">
                <a:solidFill>
                  <a:srgbClr val="FFB900"/>
                </a:solidFill>
                <a:latin typeface="Segoe UI Semibold"/>
              </a:rPr>
              <a:t>20%-30% Cost Savings</a:t>
            </a:r>
            <a:endParaRPr lang="en-US" sz="1632" spc="-51">
              <a:solidFill>
                <a:srgbClr val="FFB900"/>
              </a:solidFill>
              <a:latin typeface="Segoe UI Semibold"/>
            </a:endParaRPr>
          </a:p>
        </p:txBody>
      </p:sp>
      <p:sp>
        <p:nvSpPr>
          <p:cNvPr id="108" name="object 4">
            <a:extLst>
              <a:ext uri="{FF2B5EF4-FFF2-40B4-BE49-F238E27FC236}">
                <a16:creationId xmlns:a16="http://schemas.microsoft.com/office/drawing/2014/main" id="{52A56D53-9993-4A58-AF87-C83B0D94015A}"/>
              </a:ext>
            </a:extLst>
          </p:cNvPr>
          <p:cNvSpPr txBox="1">
            <a:spLocks/>
          </p:cNvSpPr>
          <p:nvPr/>
        </p:nvSpPr>
        <p:spPr>
          <a:xfrm rot="21040776">
            <a:off x="3938526" y="5413682"/>
            <a:ext cx="2382007" cy="461046"/>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12953" algn="ctr" defTabSz="951304">
              <a:lnSpc>
                <a:spcPct val="90000"/>
              </a:lnSpc>
              <a:spcBef>
                <a:spcPts val="0"/>
              </a:spcBef>
              <a:defRPr/>
            </a:pPr>
            <a:r>
              <a:rPr lang="en-US" sz="1632" spc="-5">
                <a:solidFill>
                  <a:srgbClr val="FFB900"/>
                </a:solidFill>
                <a:latin typeface="Segoe UI Semibold"/>
              </a:rPr>
              <a:t>Up-to 50%</a:t>
            </a:r>
            <a:br>
              <a:rPr lang="en-US" sz="1632" spc="-5">
                <a:solidFill>
                  <a:srgbClr val="FFB900"/>
                </a:solidFill>
                <a:latin typeface="Segoe UI Semibold"/>
              </a:rPr>
            </a:br>
            <a:r>
              <a:rPr lang="en-US" sz="1632" spc="-5">
                <a:solidFill>
                  <a:srgbClr val="FFB900"/>
                </a:solidFill>
                <a:latin typeface="Segoe UI Semibold"/>
              </a:rPr>
              <a:t>Cost Savings</a:t>
            </a:r>
            <a:endParaRPr lang="en-US" sz="1632" spc="-51">
              <a:solidFill>
                <a:srgbClr val="FFB900"/>
              </a:solidFill>
              <a:latin typeface="Segoe UI Semibold"/>
            </a:endParaRPr>
          </a:p>
        </p:txBody>
      </p:sp>
      <p:sp>
        <p:nvSpPr>
          <p:cNvPr id="109" name="Rectangle 18">
            <a:extLst>
              <a:ext uri="{FF2B5EF4-FFF2-40B4-BE49-F238E27FC236}">
                <a16:creationId xmlns:a16="http://schemas.microsoft.com/office/drawing/2014/main" id="{95D56F89-F3AF-4F26-B5D7-6720E1DCB8AA}"/>
              </a:ext>
            </a:extLst>
          </p:cNvPr>
          <p:cNvSpPr/>
          <p:nvPr/>
        </p:nvSpPr>
        <p:spPr bwMode="auto">
          <a:xfrm rot="16200000">
            <a:off x="4883037" y="-296907"/>
            <a:ext cx="2590631" cy="11444148"/>
          </a:xfrm>
          <a:custGeom>
            <a:avLst/>
            <a:gdLst>
              <a:gd name="connsiteX0" fmla="*/ 0 w 3522543"/>
              <a:gd name="connsiteY0" fmla="*/ 0 h 4490564"/>
              <a:gd name="connsiteX1" fmla="*/ 3522543 w 3522543"/>
              <a:gd name="connsiteY1" fmla="*/ 0 h 4490564"/>
              <a:gd name="connsiteX2" fmla="*/ 3522543 w 3522543"/>
              <a:gd name="connsiteY2" fmla="*/ 4490564 h 4490564"/>
              <a:gd name="connsiteX3" fmla="*/ 0 w 3522543"/>
              <a:gd name="connsiteY3" fmla="*/ 4490564 h 4490564"/>
              <a:gd name="connsiteX4" fmla="*/ 0 w 3522543"/>
              <a:gd name="connsiteY4" fmla="*/ 0 h 4490564"/>
              <a:gd name="connsiteX0" fmla="*/ 3522543 w 3613983"/>
              <a:gd name="connsiteY0" fmla="*/ 4490564 h 4582004"/>
              <a:gd name="connsiteX1" fmla="*/ 0 w 3613983"/>
              <a:gd name="connsiteY1" fmla="*/ 4490564 h 4582004"/>
              <a:gd name="connsiteX2" fmla="*/ 0 w 3613983"/>
              <a:gd name="connsiteY2" fmla="*/ 0 h 4582004"/>
              <a:gd name="connsiteX3" fmla="*/ 3522543 w 3613983"/>
              <a:gd name="connsiteY3" fmla="*/ 0 h 4582004"/>
              <a:gd name="connsiteX4" fmla="*/ 3613983 w 3613983"/>
              <a:gd name="connsiteY4" fmla="*/ 4582004 h 4582004"/>
              <a:gd name="connsiteX0" fmla="*/ 3522543 w 3522543"/>
              <a:gd name="connsiteY0" fmla="*/ 4490564 h 4490564"/>
              <a:gd name="connsiteX1" fmla="*/ 0 w 3522543"/>
              <a:gd name="connsiteY1" fmla="*/ 4490564 h 4490564"/>
              <a:gd name="connsiteX2" fmla="*/ 0 w 3522543"/>
              <a:gd name="connsiteY2" fmla="*/ 0 h 4490564"/>
              <a:gd name="connsiteX3" fmla="*/ 3522543 w 3522543"/>
              <a:gd name="connsiteY3" fmla="*/ 0 h 4490564"/>
              <a:gd name="connsiteX0" fmla="*/ 0 w 3522543"/>
              <a:gd name="connsiteY0" fmla="*/ 4490564 h 4490564"/>
              <a:gd name="connsiteX1" fmla="*/ 0 w 3522543"/>
              <a:gd name="connsiteY1" fmla="*/ 0 h 4490564"/>
              <a:gd name="connsiteX2" fmla="*/ 3522543 w 3522543"/>
              <a:gd name="connsiteY2" fmla="*/ 0 h 4490564"/>
            </a:gdLst>
            <a:ahLst/>
            <a:cxnLst>
              <a:cxn ang="0">
                <a:pos x="connsiteX0" y="connsiteY0"/>
              </a:cxn>
              <a:cxn ang="0">
                <a:pos x="connsiteX1" y="connsiteY1"/>
              </a:cxn>
              <a:cxn ang="0">
                <a:pos x="connsiteX2" y="connsiteY2"/>
              </a:cxn>
            </a:cxnLst>
            <a:rect l="l" t="t" r="r" b="b"/>
            <a:pathLst>
              <a:path w="3522543" h="4490564">
                <a:moveTo>
                  <a:pt x="0" y="4490564"/>
                </a:moveTo>
                <a:lnTo>
                  <a:pt x="0" y="0"/>
                </a:lnTo>
                <a:lnTo>
                  <a:pt x="3522543" y="0"/>
                </a:lnTo>
              </a:path>
            </a:pathLst>
          </a:custGeom>
          <a:noFill/>
          <a:ln w="76200">
            <a:solidFill>
              <a:schemeClr val="accent2"/>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473517C7-632C-44A0-A312-662307721880}"/>
              </a:ext>
            </a:extLst>
          </p:cNvPr>
          <p:cNvSpPr/>
          <p:nvPr/>
        </p:nvSpPr>
        <p:spPr bwMode="auto">
          <a:xfrm rot="16200000">
            <a:off x="-94419" y="5699192"/>
            <a:ext cx="1036880" cy="382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1836">
                <a:solidFill>
                  <a:srgbClr val="000000"/>
                </a:solidFill>
                <a:latin typeface="Segoe UI Semibold" panose="020B0702040204020203" pitchFamily="34" charset="0"/>
                <a:ea typeface="Segoe UI" pitchFamily="34" charset="0"/>
                <a:cs typeface="Segoe UI Semibold" panose="020B0702040204020203" pitchFamily="34" charset="0"/>
              </a:rPr>
              <a:t>BENEFIT</a:t>
            </a:r>
          </a:p>
        </p:txBody>
      </p:sp>
      <p:sp>
        <p:nvSpPr>
          <p:cNvPr id="111" name="Rectangle 110">
            <a:extLst>
              <a:ext uri="{FF2B5EF4-FFF2-40B4-BE49-F238E27FC236}">
                <a16:creationId xmlns:a16="http://schemas.microsoft.com/office/drawing/2014/main" id="{72EAD6BE-E002-40AA-BFBD-51D4A0276BAD}"/>
              </a:ext>
            </a:extLst>
          </p:cNvPr>
          <p:cNvSpPr/>
          <p:nvPr/>
        </p:nvSpPr>
        <p:spPr bwMode="auto">
          <a:xfrm>
            <a:off x="6224307" y="6572042"/>
            <a:ext cx="698538" cy="2968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6630" tIns="46630" rIns="4663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836">
                <a:solidFill>
                  <a:srgbClr val="1A1A1A"/>
                </a:solidFill>
                <a:latin typeface="Segoe UI Semibold"/>
                <a:ea typeface="Segoe UI" pitchFamily="34" charset="0"/>
                <a:cs typeface="Segoe UI Semibold"/>
              </a:rPr>
              <a:t>COST</a:t>
            </a:r>
            <a:endParaRPr lang="en-US" sz="1836">
              <a:solidFill>
                <a:srgbClr val="1A1A1A"/>
              </a:solidFill>
              <a:latin typeface="Segoe UI Semibold" panose="020B0702040204020203" pitchFamily="34" charset="0"/>
              <a:ea typeface="Segoe UI" pitchFamily="34" charset="0"/>
            </a:endParaRPr>
          </a:p>
        </p:txBody>
      </p:sp>
      <p:grpSp>
        <p:nvGrpSpPr>
          <p:cNvPr id="112" name="Group 111">
            <a:extLst>
              <a:ext uri="{FF2B5EF4-FFF2-40B4-BE49-F238E27FC236}">
                <a16:creationId xmlns:a16="http://schemas.microsoft.com/office/drawing/2014/main" id="{B37898C7-56CF-43B4-8101-AEA2D87FD0F3}"/>
              </a:ext>
            </a:extLst>
          </p:cNvPr>
          <p:cNvGrpSpPr/>
          <p:nvPr/>
        </p:nvGrpSpPr>
        <p:grpSpPr>
          <a:xfrm>
            <a:off x="706109" y="1479009"/>
            <a:ext cx="2995179" cy="4644213"/>
            <a:chOff x="700680" y="1668078"/>
            <a:chExt cx="2936717" cy="4306002"/>
          </a:xfrm>
        </p:grpSpPr>
        <p:sp>
          <p:nvSpPr>
            <p:cNvPr id="113" name="Rectangle 112">
              <a:extLst>
                <a:ext uri="{FF2B5EF4-FFF2-40B4-BE49-F238E27FC236}">
                  <a16:creationId xmlns:a16="http://schemas.microsoft.com/office/drawing/2014/main" id="{6FB5775D-FEC5-4621-A34A-545D20658D90}"/>
                </a:ext>
              </a:extLst>
            </p:cNvPr>
            <p:cNvSpPr/>
            <p:nvPr/>
          </p:nvSpPr>
          <p:spPr bwMode="auto">
            <a:xfrm>
              <a:off x="960370" y="2851909"/>
              <a:ext cx="2517275" cy="28738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Hardware savings </a:t>
              </a:r>
              <a:r>
                <a:rPr lang="en-US" sz="1020" kern="0">
                  <a:solidFill>
                    <a:srgbClr val="000000"/>
                  </a:solidFill>
                  <a:latin typeface="Segoe UI"/>
                </a:rPr>
                <a:t>on server, storage and networking equipment</a:t>
              </a:r>
            </a:p>
            <a:p>
              <a:pPr defTabSz="931946" fontAlgn="base">
                <a:spcBef>
                  <a:spcPts val="612"/>
                </a:spcBef>
                <a:spcAft>
                  <a:spcPct val="0"/>
                </a:spcAft>
                <a:defRPr/>
              </a:pPr>
              <a:r>
                <a:rPr lang="en-US" sz="1020" kern="0">
                  <a:solidFill>
                    <a:srgbClr val="000000"/>
                  </a:solidFill>
                  <a:latin typeface="Segoe UI Semibold"/>
                </a:rPr>
                <a:t>Software savings </a:t>
              </a:r>
              <a:r>
                <a:rPr lang="en-US" sz="1020" kern="0">
                  <a:solidFill>
                    <a:srgbClr val="000000"/>
                  </a:solidFill>
                  <a:latin typeface="Segoe UI"/>
                </a:rPr>
                <a:t>– Cost out of unused</a:t>
              </a:r>
              <a:br>
                <a:rPr lang="en-US" sz="1020" kern="0">
                  <a:solidFill>
                    <a:srgbClr val="000000"/>
                  </a:solidFill>
                  <a:latin typeface="Segoe UI"/>
                </a:rPr>
              </a:br>
              <a:r>
                <a:rPr lang="en-US" sz="1020" kern="0">
                  <a:solidFill>
                    <a:srgbClr val="000000"/>
                  </a:solidFill>
                  <a:latin typeface="Segoe UI"/>
                </a:rPr>
                <a:t>3rd party Software licenses </a:t>
              </a:r>
            </a:p>
            <a:p>
              <a:pPr defTabSz="931946" fontAlgn="base">
                <a:spcBef>
                  <a:spcPts val="612"/>
                </a:spcBef>
                <a:spcAft>
                  <a:spcPct val="0"/>
                </a:spcAft>
                <a:defRPr/>
              </a:pPr>
              <a:r>
                <a:rPr lang="en-US" sz="1020" kern="0">
                  <a:solidFill>
                    <a:srgbClr val="000000"/>
                  </a:solidFill>
                  <a:latin typeface="Segoe UI Semibold"/>
                </a:rPr>
                <a:t>Reduced Maintenance costs – </a:t>
              </a:r>
              <a:r>
                <a:rPr lang="en-US" sz="1020" kern="0">
                  <a:solidFill>
                    <a:srgbClr val="000000"/>
                  </a:solidFill>
                  <a:latin typeface="Segoe UI"/>
                </a:rPr>
                <a:t>Due to vendor contract reduction</a:t>
              </a:r>
            </a:p>
            <a:p>
              <a:pPr defTabSz="931946" fontAlgn="base">
                <a:spcBef>
                  <a:spcPts val="612"/>
                </a:spcBef>
                <a:spcAft>
                  <a:spcPct val="0"/>
                </a:spcAft>
                <a:defRPr/>
              </a:pPr>
              <a:r>
                <a:rPr lang="en-US" sz="1020" kern="0">
                  <a:solidFill>
                    <a:srgbClr val="000000"/>
                  </a:solidFill>
                  <a:latin typeface="Segoe UI Semibold"/>
                </a:rPr>
                <a:t>DC Facility savings </a:t>
              </a:r>
              <a:r>
                <a:rPr lang="en-US" sz="1020" kern="0">
                  <a:solidFill>
                    <a:srgbClr val="000000"/>
                  </a:solidFill>
                  <a:latin typeface="Segoe UI"/>
                </a:rPr>
                <a:t>– Free cash flow from reduced Datacenter facilities and energy</a:t>
              </a:r>
            </a:p>
            <a:p>
              <a:pPr defTabSz="931946" fontAlgn="base">
                <a:spcBef>
                  <a:spcPts val="612"/>
                </a:spcBef>
                <a:spcAft>
                  <a:spcPct val="0"/>
                </a:spcAft>
                <a:defRPr/>
              </a:pPr>
              <a:r>
                <a:rPr lang="en-US" sz="1020" kern="0">
                  <a:solidFill>
                    <a:srgbClr val="000000"/>
                  </a:solidFill>
                  <a:latin typeface="Segoe UI Semibold"/>
                </a:rPr>
                <a:t>Higher SLA and uptime </a:t>
              </a:r>
              <a:r>
                <a:rPr lang="en-US" sz="1020" kern="0">
                  <a:solidFill>
                    <a:srgbClr val="000000"/>
                  </a:solidFill>
                  <a:latin typeface="Segoe UI"/>
                </a:rPr>
                <a:t>– 99.9% minimum </a:t>
              </a:r>
            </a:p>
            <a:p>
              <a:pPr defTabSz="931946" fontAlgn="base">
                <a:spcBef>
                  <a:spcPts val="612"/>
                </a:spcBef>
                <a:spcAft>
                  <a:spcPct val="0"/>
                </a:spcAft>
                <a:defRPr/>
              </a:pPr>
              <a:r>
                <a:rPr lang="en-US" sz="1020" kern="0">
                  <a:solidFill>
                    <a:srgbClr val="000000"/>
                  </a:solidFill>
                  <a:latin typeface="Segoe UI Semibold"/>
                </a:rPr>
                <a:t>DR as a Service </a:t>
              </a:r>
              <a:r>
                <a:rPr lang="en-US" sz="1020" kern="0">
                  <a:solidFill>
                    <a:srgbClr val="000000"/>
                  </a:solidFill>
                  <a:latin typeface="Segoe UI"/>
                </a:rPr>
                <a:t>– Cost effective and</a:t>
              </a:r>
              <a:br>
                <a:rPr lang="en-US" sz="1020" kern="0">
                  <a:solidFill>
                    <a:srgbClr val="000000"/>
                  </a:solidFill>
                  <a:latin typeface="Segoe UI"/>
                </a:rPr>
              </a:br>
              <a:r>
                <a:rPr lang="en-US" sz="1020" kern="0">
                  <a:solidFill>
                    <a:srgbClr val="000000"/>
                  </a:solidFill>
                  <a:latin typeface="Segoe UI"/>
                </a:rPr>
                <a:t>high-speed DR</a:t>
              </a:r>
            </a:p>
            <a:p>
              <a:pPr defTabSz="931946" fontAlgn="base">
                <a:spcBef>
                  <a:spcPts val="612"/>
                </a:spcBef>
                <a:spcAft>
                  <a:spcPct val="0"/>
                </a:spcAft>
                <a:defRPr/>
              </a:pPr>
              <a:r>
                <a:rPr lang="en-US" sz="1020" kern="0">
                  <a:solidFill>
                    <a:srgbClr val="000000"/>
                  </a:solidFill>
                  <a:latin typeface="Segoe UI Semibold"/>
                </a:rPr>
                <a:t>Administration Efficiency </a:t>
              </a:r>
              <a:r>
                <a:rPr lang="en-US" sz="1020" kern="0">
                  <a:solidFill>
                    <a:srgbClr val="000000"/>
                  </a:solidFill>
                  <a:latin typeface="Segoe UI"/>
                </a:rPr>
                <a:t>with automated management and insights</a:t>
              </a:r>
            </a:p>
            <a:p>
              <a:pPr defTabSz="931946" fontAlgn="base">
                <a:spcBef>
                  <a:spcPts val="612"/>
                </a:spcBef>
                <a:spcAft>
                  <a:spcPct val="0"/>
                </a:spcAft>
                <a:defRPr/>
              </a:pPr>
              <a:r>
                <a:rPr lang="en-US" sz="1020" kern="0">
                  <a:solidFill>
                    <a:srgbClr val="000000"/>
                  </a:solidFill>
                  <a:latin typeface="Segoe UI Semibold"/>
                </a:rPr>
                <a:t>Reduced Cyber Risk </a:t>
              </a:r>
              <a:r>
                <a:rPr lang="en-US" sz="1020" kern="0">
                  <a:solidFill>
                    <a:srgbClr val="000000"/>
                  </a:solidFill>
                  <a:latin typeface="Segoe UI"/>
                </a:rPr>
                <a:t>– Multi-layered security controls and threat intelligence</a:t>
              </a:r>
            </a:p>
          </p:txBody>
        </p:sp>
        <p:sp>
          <p:nvSpPr>
            <p:cNvPr id="114" name="Rectangle 113">
              <a:extLst>
                <a:ext uri="{FF2B5EF4-FFF2-40B4-BE49-F238E27FC236}">
                  <a16:creationId xmlns:a16="http://schemas.microsoft.com/office/drawing/2014/main" id="{7E4746F8-9A4B-4D07-B5EA-3E7D2D317231}"/>
                </a:ext>
              </a:extLst>
            </p:cNvPr>
            <p:cNvSpPr/>
            <p:nvPr/>
          </p:nvSpPr>
          <p:spPr bwMode="auto">
            <a:xfrm>
              <a:off x="1094065" y="2455156"/>
              <a:ext cx="2249885" cy="34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Build the Foundation</a:t>
              </a:r>
              <a:br>
                <a:rPr lang="en-US" sz="1224" kern="0">
                  <a:solidFill>
                    <a:srgbClr val="0078D4"/>
                  </a:solidFill>
                  <a:latin typeface="Segoe UI Semibold"/>
                  <a:cs typeface="Segoe UI" panose="020B0502040204020203" pitchFamily="34" charset="0"/>
                </a:rPr>
              </a:br>
              <a:r>
                <a:rPr lang="en-US" sz="1224" kern="0">
                  <a:solidFill>
                    <a:srgbClr val="0078D4"/>
                  </a:solidFill>
                  <a:latin typeface="Segoe UI Semibold"/>
                  <a:cs typeface="Segoe UI" panose="020B0502040204020203" pitchFamily="34" charset="0"/>
                </a:rPr>
                <a:t>and Achieve Quick Wins</a:t>
              </a:r>
            </a:p>
          </p:txBody>
        </p:sp>
        <p:grpSp>
          <p:nvGrpSpPr>
            <p:cNvPr id="115" name="Group 114">
              <a:extLst>
                <a:ext uri="{FF2B5EF4-FFF2-40B4-BE49-F238E27FC236}">
                  <a16:creationId xmlns:a16="http://schemas.microsoft.com/office/drawing/2014/main" id="{6A7E11F7-F1BA-4992-B732-6E28460B112C}"/>
                </a:ext>
              </a:extLst>
            </p:cNvPr>
            <p:cNvGrpSpPr/>
            <p:nvPr/>
          </p:nvGrpSpPr>
          <p:grpSpPr>
            <a:xfrm>
              <a:off x="1939312" y="1782489"/>
              <a:ext cx="634394" cy="563044"/>
              <a:chOff x="1814229" y="1840364"/>
              <a:chExt cx="634394" cy="563044"/>
            </a:xfrm>
          </p:grpSpPr>
          <p:sp>
            <p:nvSpPr>
              <p:cNvPr id="153" name="Oval 152">
                <a:extLst>
                  <a:ext uri="{FF2B5EF4-FFF2-40B4-BE49-F238E27FC236}">
                    <a16:creationId xmlns:a16="http://schemas.microsoft.com/office/drawing/2014/main" id="{1545AFB3-D48B-41E9-9E44-6C333D78A234}"/>
                  </a:ext>
                </a:extLst>
              </p:cNvPr>
              <p:cNvSpPr>
                <a:spLocks/>
              </p:cNvSpPr>
              <p:nvPr/>
            </p:nvSpPr>
            <p:spPr>
              <a:xfrm>
                <a:off x="1844601" y="1881085"/>
                <a:ext cx="604022" cy="522323"/>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154" name="Oval 153">
                <a:extLst>
                  <a:ext uri="{FF2B5EF4-FFF2-40B4-BE49-F238E27FC236}">
                    <a16:creationId xmlns:a16="http://schemas.microsoft.com/office/drawing/2014/main" id="{5F624A61-D47C-4D5B-BD04-B841CC326ECC}"/>
                  </a:ext>
                </a:extLst>
              </p:cNvPr>
              <p:cNvSpPr>
                <a:spLocks/>
              </p:cNvSpPr>
              <p:nvPr/>
            </p:nvSpPr>
            <p:spPr>
              <a:xfrm>
                <a:off x="1814229" y="1840364"/>
                <a:ext cx="604022" cy="549334"/>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155" name="arrow_16" title="Icon of two arrows that crisscross">
                <a:extLst>
                  <a:ext uri="{FF2B5EF4-FFF2-40B4-BE49-F238E27FC236}">
                    <a16:creationId xmlns:a16="http://schemas.microsoft.com/office/drawing/2014/main" id="{F7BA2400-936B-4BCC-9411-6EFEF9BB4C35}"/>
                  </a:ext>
                </a:extLst>
              </p:cNvPr>
              <p:cNvSpPr>
                <a:spLocks noChangeAspect="1" noEditPoints="1"/>
              </p:cNvSpPr>
              <p:nvPr/>
            </p:nvSpPr>
            <p:spPr bwMode="auto">
              <a:xfrm>
                <a:off x="1953989" y="1990950"/>
                <a:ext cx="363082" cy="24908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714">
                  <a:gradFill>
                    <a:gsLst>
                      <a:gs pos="0">
                        <a:srgbClr val="505050"/>
                      </a:gs>
                      <a:gs pos="100000">
                        <a:srgbClr val="505050"/>
                      </a:gs>
                    </a:gsLst>
                    <a:lin ang="5400000" scaled="1"/>
                  </a:gradFill>
                  <a:latin typeface="Segoe UI"/>
                </a:endParaRPr>
              </a:p>
            </p:txBody>
          </p:sp>
        </p:grpSp>
        <p:cxnSp>
          <p:nvCxnSpPr>
            <p:cNvPr id="116" name="Straight Connector 115">
              <a:extLst>
                <a:ext uri="{FF2B5EF4-FFF2-40B4-BE49-F238E27FC236}">
                  <a16:creationId xmlns:a16="http://schemas.microsoft.com/office/drawing/2014/main" id="{D0956D96-1D43-4C1A-BB31-95C0C86A28F2}"/>
                </a:ext>
              </a:extLst>
            </p:cNvPr>
            <p:cNvCxnSpPr>
              <a:cxnSpLocks/>
            </p:cNvCxnSpPr>
            <p:nvPr/>
          </p:nvCxnSpPr>
          <p:spPr>
            <a:xfrm flipV="1">
              <a:off x="3637397" y="1668078"/>
              <a:ext cx="0" cy="4306002"/>
            </a:xfrm>
            <a:prstGeom prst="line">
              <a:avLst/>
            </a:prstGeom>
            <a:noFill/>
            <a:ln w="6350" cap="flat" cmpd="sng" algn="ctr">
              <a:solidFill>
                <a:schemeClr val="bg1">
                  <a:lumMod val="65000"/>
                </a:schemeClr>
              </a:solidFill>
              <a:prstDash val="dash"/>
              <a:headEnd type="oval" w="med" len="med"/>
              <a:tailEnd type="none" w="med" len="med"/>
            </a:ln>
            <a:effectLst/>
          </p:spPr>
        </p:cxnSp>
        <p:grpSp>
          <p:nvGrpSpPr>
            <p:cNvPr id="117" name="Graphic 276">
              <a:extLst>
                <a:ext uri="{FF2B5EF4-FFF2-40B4-BE49-F238E27FC236}">
                  <a16:creationId xmlns:a16="http://schemas.microsoft.com/office/drawing/2014/main" id="{B8C8E9C8-8060-4199-844E-608251101B7E}"/>
                </a:ext>
              </a:extLst>
            </p:cNvPr>
            <p:cNvGrpSpPr/>
            <p:nvPr/>
          </p:nvGrpSpPr>
          <p:grpSpPr>
            <a:xfrm>
              <a:off x="735347" y="2941695"/>
              <a:ext cx="141150" cy="190742"/>
              <a:chOff x="6042024" y="3259137"/>
              <a:chExt cx="352425" cy="476250"/>
            </a:xfrm>
            <a:noFill/>
          </p:grpSpPr>
          <p:grpSp>
            <p:nvGrpSpPr>
              <p:cNvPr id="144" name="Graphic 276">
                <a:extLst>
                  <a:ext uri="{FF2B5EF4-FFF2-40B4-BE49-F238E27FC236}">
                    <a16:creationId xmlns:a16="http://schemas.microsoft.com/office/drawing/2014/main" id="{AAC7A113-243E-4444-AF6E-85AC911C6A78}"/>
                  </a:ext>
                </a:extLst>
              </p:cNvPr>
              <p:cNvGrpSpPr/>
              <p:nvPr/>
            </p:nvGrpSpPr>
            <p:grpSpPr>
              <a:xfrm>
                <a:off x="6050596" y="3267709"/>
                <a:ext cx="333660" cy="129730"/>
                <a:chOff x="6050596" y="3267709"/>
                <a:chExt cx="333660" cy="129730"/>
              </a:xfrm>
              <a:grpFill/>
            </p:grpSpPr>
            <p:sp>
              <p:nvSpPr>
                <p:cNvPr id="151" name="Freeform: Shape 150">
                  <a:extLst>
                    <a:ext uri="{FF2B5EF4-FFF2-40B4-BE49-F238E27FC236}">
                      <a16:creationId xmlns:a16="http://schemas.microsoft.com/office/drawing/2014/main" id="{113F55FB-48E6-4357-BAA5-6150D8F3255E}"/>
                    </a:ext>
                  </a:extLst>
                </p:cNvPr>
                <p:cNvSpPr/>
                <p:nvPr/>
              </p:nvSpPr>
              <p:spPr>
                <a:xfrm>
                  <a:off x="6050596" y="3267709"/>
                  <a:ext cx="333660" cy="129730"/>
                </a:xfrm>
                <a:custGeom>
                  <a:avLst/>
                  <a:gdLst>
                    <a:gd name="connsiteX0" fmla="*/ 0 w 333660"/>
                    <a:gd name="connsiteY0" fmla="*/ 0 h 129730"/>
                    <a:gd name="connsiteX1" fmla="*/ 333661 w 333660"/>
                    <a:gd name="connsiteY1" fmla="*/ 0 h 129730"/>
                    <a:gd name="connsiteX2" fmla="*/ 333661 w 333660"/>
                    <a:gd name="connsiteY2" fmla="*/ 129730 h 129730"/>
                    <a:gd name="connsiteX3" fmla="*/ 0 w 333660"/>
                    <a:gd name="connsiteY3" fmla="*/ 129730 h 129730"/>
                  </a:gdLst>
                  <a:ahLst/>
                  <a:cxnLst>
                    <a:cxn ang="0">
                      <a:pos x="connsiteX0" y="connsiteY0"/>
                    </a:cxn>
                    <a:cxn ang="0">
                      <a:pos x="connsiteX1" y="connsiteY1"/>
                    </a:cxn>
                    <a:cxn ang="0">
                      <a:pos x="connsiteX2" y="connsiteY2"/>
                    </a:cxn>
                    <a:cxn ang="0">
                      <a:pos x="connsiteX3" y="connsiteY3"/>
                    </a:cxn>
                  </a:cxnLst>
                  <a:rect l="l" t="t" r="r" b="b"/>
                  <a:pathLst>
                    <a:path w="333660" h="129730">
                      <a:moveTo>
                        <a:pt x="0" y="0"/>
                      </a:moveTo>
                      <a:lnTo>
                        <a:pt x="333661" y="0"/>
                      </a:lnTo>
                      <a:lnTo>
                        <a:pt x="333661" y="129730"/>
                      </a:lnTo>
                      <a:lnTo>
                        <a:pt x="0" y="129730"/>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52" name="Freeform: Shape 151">
                  <a:extLst>
                    <a:ext uri="{FF2B5EF4-FFF2-40B4-BE49-F238E27FC236}">
                      <a16:creationId xmlns:a16="http://schemas.microsoft.com/office/drawing/2014/main" id="{D7324DC2-4CF9-4C16-BDF5-BE6D3F2A8D4A}"/>
                    </a:ext>
                  </a:extLst>
                </p:cNvPr>
                <p:cNvSpPr/>
                <p:nvPr/>
              </p:nvSpPr>
              <p:spPr>
                <a:xfrm>
                  <a:off x="6088791" y="3309429"/>
                  <a:ext cx="46291" cy="46291"/>
                </a:xfrm>
                <a:custGeom>
                  <a:avLst/>
                  <a:gdLst>
                    <a:gd name="connsiteX0" fmla="*/ 46292 w 46291"/>
                    <a:gd name="connsiteY0" fmla="*/ 23146 h 46291"/>
                    <a:gd name="connsiteX1" fmla="*/ 23146 w 46291"/>
                    <a:gd name="connsiteY1" fmla="*/ 46292 h 46291"/>
                    <a:gd name="connsiteX2" fmla="*/ 0 w 46291"/>
                    <a:gd name="connsiteY2" fmla="*/ 23146 h 46291"/>
                    <a:gd name="connsiteX3" fmla="*/ 23146 w 46291"/>
                    <a:gd name="connsiteY3" fmla="*/ 0 h 46291"/>
                    <a:gd name="connsiteX4" fmla="*/ 46292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2" y="23146"/>
                      </a:moveTo>
                      <a:cubicBezTo>
                        <a:pt x="46292" y="35929"/>
                        <a:pt x="35929" y="46292"/>
                        <a:pt x="23146" y="46292"/>
                      </a:cubicBezTo>
                      <a:cubicBezTo>
                        <a:pt x="10363" y="46292"/>
                        <a:pt x="0" y="35929"/>
                        <a:pt x="0" y="23146"/>
                      </a:cubicBezTo>
                      <a:cubicBezTo>
                        <a:pt x="0" y="10363"/>
                        <a:pt x="10363" y="0"/>
                        <a:pt x="23146" y="0"/>
                      </a:cubicBezTo>
                      <a:cubicBezTo>
                        <a:pt x="35929" y="0"/>
                        <a:pt x="46292" y="10363"/>
                        <a:pt x="46292" y="23146"/>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45" name="Graphic 276">
                <a:extLst>
                  <a:ext uri="{FF2B5EF4-FFF2-40B4-BE49-F238E27FC236}">
                    <a16:creationId xmlns:a16="http://schemas.microsoft.com/office/drawing/2014/main" id="{B71151CC-53B8-4570-8E0E-C427E93BC936}"/>
                  </a:ext>
                </a:extLst>
              </p:cNvPr>
              <p:cNvGrpSpPr/>
              <p:nvPr/>
            </p:nvGrpSpPr>
            <p:grpSpPr>
              <a:xfrm>
                <a:off x="6050596" y="3430682"/>
                <a:ext cx="333660" cy="129730"/>
                <a:chOff x="6050596" y="3430682"/>
                <a:chExt cx="333660" cy="129730"/>
              </a:xfrm>
              <a:grpFill/>
            </p:grpSpPr>
            <p:sp>
              <p:nvSpPr>
                <p:cNvPr id="149" name="Freeform: Shape 148">
                  <a:extLst>
                    <a:ext uri="{FF2B5EF4-FFF2-40B4-BE49-F238E27FC236}">
                      <a16:creationId xmlns:a16="http://schemas.microsoft.com/office/drawing/2014/main" id="{398C2EE9-C25C-4E80-A82F-89142241D708}"/>
                    </a:ext>
                  </a:extLst>
                </p:cNvPr>
                <p:cNvSpPr/>
                <p:nvPr/>
              </p:nvSpPr>
              <p:spPr>
                <a:xfrm>
                  <a:off x="6050596" y="3430682"/>
                  <a:ext cx="333660" cy="129730"/>
                </a:xfrm>
                <a:custGeom>
                  <a:avLst/>
                  <a:gdLst>
                    <a:gd name="connsiteX0" fmla="*/ 0 w 333660"/>
                    <a:gd name="connsiteY0" fmla="*/ 0 h 129730"/>
                    <a:gd name="connsiteX1" fmla="*/ 333661 w 333660"/>
                    <a:gd name="connsiteY1" fmla="*/ 0 h 129730"/>
                    <a:gd name="connsiteX2" fmla="*/ 333661 w 333660"/>
                    <a:gd name="connsiteY2" fmla="*/ 129731 h 129730"/>
                    <a:gd name="connsiteX3" fmla="*/ 0 w 333660"/>
                    <a:gd name="connsiteY3" fmla="*/ 129731 h 129730"/>
                  </a:gdLst>
                  <a:ahLst/>
                  <a:cxnLst>
                    <a:cxn ang="0">
                      <a:pos x="connsiteX0" y="connsiteY0"/>
                    </a:cxn>
                    <a:cxn ang="0">
                      <a:pos x="connsiteX1" y="connsiteY1"/>
                    </a:cxn>
                    <a:cxn ang="0">
                      <a:pos x="connsiteX2" y="connsiteY2"/>
                    </a:cxn>
                    <a:cxn ang="0">
                      <a:pos x="connsiteX3" y="connsiteY3"/>
                    </a:cxn>
                  </a:cxnLst>
                  <a:rect l="l" t="t" r="r" b="b"/>
                  <a:pathLst>
                    <a:path w="333660" h="129730">
                      <a:moveTo>
                        <a:pt x="0" y="0"/>
                      </a:moveTo>
                      <a:lnTo>
                        <a:pt x="333661" y="0"/>
                      </a:lnTo>
                      <a:lnTo>
                        <a:pt x="333661" y="129731"/>
                      </a:lnTo>
                      <a:lnTo>
                        <a:pt x="0" y="129731"/>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50" name="Freeform: Shape 149">
                  <a:extLst>
                    <a:ext uri="{FF2B5EF4-FFF2-40B4-BE49-F238E27FC236}">
                      <a16:creationId xmlns:a16="http://schemas.microsoft.com/office/drawing/2014/main" id="{614BEF5D-72D3-4CC2-9701-42EB655E7945}"/>
                    </a:ext>
                  </a:extLst>
                </p:cNvPr>
                <p:cNvSpPr/>
                <p:nvPr/>
              </p:nvSpPr>
              <p:spPr>
                <a:xfrm>
                  <a:off x="6088791" y="3472306"/>
                  <a:ext cx="46291" cy="46291"/>
                </a:xfrm>
                <a:custGeom>
                  <a:avLst/>
                  <a:gdLst>
                    <a:gd name="connsiteX0" fmla="*/ 46292 w 46291"/>
                    <a:gd name="connsiteY0" fmla="*/ 23146 h 46291"/>
                    <a:gd name="connsiteX1" fmla="*/ 23146 w 46291"/>
                    <a:gd name="connsiteY1" fmla="*/ 46291 h 46291"/>
                    <a:gd name="connsiteX2" fmla="*/ 0 w 46291"/>
                    <a:gd name="connsiteY2" fmla="*/ 23146 h 46291"/>
                    <a:gd name="connsiteX3" fmla="*/ 23146 w 46291"/>
                    <a:gd name="connsiteY3" fmla="*/ 0 h 46291"/>
                    <a:gd name="connsiteX4" fmla="*/ 46292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2" y="23146"/>
                      </a:moveTo>
                      <a:cubicBezTo>
                        <a:pt x="46292" y="35929"/>
                        <a:pt x="35929" y="46291"/>
                        <a:pt x="23146" y="46291"/>
                      </a:cubicBezTo>
                      <a:cubicBezTo>
                        <a:pt x="10363" y="46291"/>
                        <a:pt x="0" y="35929"/>
                        <a:pt x="0" y="23146"/>
                      </a:cubicBezTo>
                      <a:cubicBezTo>
                        <a:pt x="0" y="10363"/>
                        <a:pt x="10363" y="0"/>
                        <a:pt x="23146" y="0"/>
                      </a:cubicBezTo>
                      <a:cubicBezTo>
                        <a:pt x="35929" y="0"/>
                        <a:pt x="46292" y="10363"/>
                        <a:pt x="46292" y="23146"/>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46" name="Graphic 276">
                <a:extLst>
                  <a:ext uri="{FF2B5EF4-FFF2-40B4-BE49-F238E27FC236}">
                    <a16:creationId xmlns:a16="http://schemas.microsoft.com/office/drawing/2014/main" id="{6C4BEC92-3B19-4A91-B1FD-4A7199690839}"/>
                  </a:ext>
                </a:extLst>
              </p:cNvPr>
              <p:cNvGrpSpPr/>
              <p:nvPr/>
            </p:nvGrpSpPr>
            <p:grpSpPr>
              <a:xfrm>
                <a:off x="6050596" y="3593559"/>
                <a:ext cx="333660" cy="129730"/>
                <a:chOff x="6050596" y="3593559"/>
                <a:chExt cx="333660" cy="129730"/>
              </a:xfrm>
              <a:grpFill/>
            </p:grpSpPr>
            <p:sp>
              <p:nvSpPr>
                <p:cNvPr id="147" name="Freeform: Shape 146">
                  <a:extLst>
                    <a:ext uri="{FF2B5EF4-FFF2-40B4-BE49-F238E27FC236}">
                      <a16:creationId xmlns:a16="http://schemas.microsoft.com/office/drawing/2014/main" id="{E7D95409-3361-4B47-9BD6-550D6199C17C}"/>
                    </a:ext>
                  </a:extLst>
                </p:cNvPr>
                <p:cNvSpPr/>
                <p:nvPr/>
              </p:nvSpPr>
              <p:spPr>
                <a:xfrm>
                  <a:off x="6050596" y="3593559"/>
                  <a:ext cx="333660" cy="129730"/>
                </a:xfrm>
                <a:custGeom>
                  <a:avLst/>
                  <a:gdLst>
                    <a:gd name="connsiteX0" fmla="*/ 0 w 333660"/>
                    <a:gd name="connsiteY0" fmla="*/ 0 h 129730"/>
                    <a:gd name="connsiteX1" fmla="*/ 333661 w 333660"/>
                    <a:gd name="connsiteY1" fmla="*/ 0 h 129730"/>
                    <a:gd name="connsiteX2" fmla="*/ 333661 w 333660"/>
                    <a:gd name="connsiteY2" fmla="*/ 129730 h 129730"/>
                    <a:gd name="connsiteX3" fmla="*/ 0 w 333660"/>
                    <a:gd name="connsiteY3" fmla="*/ 129730 h 129730"/>
                  </a:gdLst>
                  <a:ahLst/>
                  <a:cxnLst>
                    <a:cxn ang="0">
                      <a:pos x="connsiteX0" y="connsiteY0"/>
                    </a:cxn>
                    <a:cxn ang="0">
                      <a:pos x="connsiteX1" y="connsiteY1"/>
                    </a:cxn>
                    <a:cxn ang="0">
                      <a:pos x="connsiteX2" y="connsiteY2"/>
                    </a:cxn>
                    <a:cxn ang="0">
                      <a:pos x="connsiteX3" y="connsiteY3"/>
                    </a:cxn>
                  </a:cxnLst>
                  <a:rect l="l" t="t" r="r" b="b"/>
                  <a:pathLst>
                    <a:path w="333660" h="129730">
                      <a:moveTo>
                        <a:pt x="0" y="0"/>
                      </a:moveTo>
                      <a:lnTo>
                        <a:pt x="333661" y="0"/>
                      </a:lnTo>
                      <a:lnTo>
                        <a:pt x="333661" y="129730"/>
                      </a:lnTo>
                      <a:lnTo>
                        <a:pt x="0" y="129730"/>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48" name="Freeform: Shape 147">
                  <a:extLst>
                    <a:ext uri="{FF2B5EF4-FFF2-40B4-BE49-F238E27FC236}">
                      <a16:creationId xmlns:a16="http://schemas.microsoft.com/office/drawing/2014/main" id="{A8077820-DCBC-4369-B9EA-E43C08B4089E}"/>
                    </a:ext>
                  </a:extLst>
                </p:cNvPr>
                <p:cNvSpPr/>
                <p:nvPr/>
              </p:nvSpPr>
              <p:spPr>
                <a:xfrm>
                  <a:off x="6088791" y="3635279"/>
                  <a:ext cx="46291" cy="46291"/>
                </a:xfrm>
                <a:custGeom>
                  <a:avLst/>
                  <a:gdLst>
                    <a:gd name="connsiteX0" fmla="*/ 46292 w 46291"/>
                    <a:gd name="connsiteY0" fmla="*/ 23146 h 46291"/>
                    <a:gd name="connsiteX1" fmla="*/ 23146 w 46291"/>
                    <a:gd name="connsiteY1" fmla="*/ 46291 h 46291"/>
                    <a:gd name="connsiteX2" fmla="*/ 0 w 46291"/>
                    <a:gd name="connsiteY2" fmla="*/ 23146 h 46291"/>
                    <a:gd name="connsiteX3" fmla="*/ 23146 w 46291"/>
                    <a:gd name="connsiteY3" fmla="*/ 0 h 46291"/>
                    <a:gd name="connsiteX4" fmla="*/ 46292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2" y="23146"/>
                      </a:moveTo>
                      <a:cubicBezTo>
                        <a:pt x="46292" y="35929"/>
                        <a:pt x="35929" y="46291"/>
                        <a:pt x="23146" y="46291"/>
                      </a:cubicBezTo>
                      <a:cubicBezTo>
                        <a:pt x="10363" y="46291"/>
                        <a:pt x="0" y="35929"/>
                        <a:pt x="0" y="23146"/>
                      </a:cubicBezTo>
                      <a:cubicBezTo>
                        <a:pt x="0" y="10363"/>
                        <a:pt x="10363" y="0"/>
                        <a:pt x="23146" y="0"/>
                      </a:cubicBezTo>
                      <a:cubicBezTo>
                        <a:pt x="35929" y="0"/>
                        <a:pt x="46292" y="10363"/>
                        <a:pt x="46292" y="23146"/>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118" name="Group 117">
              <a:extLst>
                <a:ext uri="{FF2B5EF4-FFF2-40B4-BE49-F238E27FC236}">
                  <a16:creationId xmlns:a16="http://schemas.microsoft.com/office/drawing/2014/main" id="{48FF5EBD-3C8E-4DF3-8282-2445C5D51036}"/>
                </a:ext>
              </a:extLst>
            </p:cNvPr>
            <p:cNvGrpSpPr/>
            <p:nvPr/>
          </p:nvGrpSpPr>
          <p:grpSpPr>
            <a:xfrm>
              <a:off x="714402" y="3364001"/>
              <a:ext cx="183040" cy="146490"/>
              <a:chOff x="-1227056" y="4866500"/>
              <a:chExt cx="457020" cy="365760"/>
            </a:xfrm>
            <a:noFill/>
          </p:grpSpPr>
          <p:sp>
            <p:nvSpPr>
              <p:cNvPr id="142" name="Browser" title="Icon of a browser window">
                <a:extLst>
                  <a:ext uri="{FF2B5EF4-FFF2-40B4-BE49-F238E27FC236}">
                    <a16:creationId xmlns:a16="http://schemas.microsoft.com/office/drawing/2014/main" id="{95EF4CE7-C4C8-40F2-BF2D-9DB2FAA7DBCA}"/>
                  </a:ext>
                </a:extLst>
              </p:cNvPr>
              <p:cNvSpPr>
                <a:spLocks noChangeAspect="1" noEditPoints="1"/>
              </p:cNvSpPr>
              <p:nvPr/>
            </p:nvSpPr>
            <p:spPr bwMode="auto">
              <a:xfrm>
                <a:off x="-1227056"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43" name="Processing_E9F5" title="Icon of two interlocked gears">
                <a:extLst>
                  <a:ext uri="{FF2B5EF4-FFF2-40B4-BE49-F238E27FC236}">
                    <a16:creationId xmlns:a16="http://schemas.microsoft.com/office/drawing/2014/main" id="{0A570434-3829-476C-BD6B-EF2AC37C6E15}"/>
                  </a:ext>
                </a:extLst>
              </p:cNvPr>
              <p:cNvSpPr>
                <a:spLocks noChangeAspect="1" noEditPoints="1"/>
              </p:cNvSpPr>
              <p:nvPr/>
            </p:nvSpPr>
            <p:spPr bwMode="auto">
              <a:xfrm>
                <a:off x="-1108475" y="4995266"/>
                <a:ext cx="219859" cy="1914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119" name="Graphic 155">
              <a:extLst>
                <a:ext uri="{FF2B5EF4-FFF2-40B4-BE49-F238E27FC236}">
                  <a16:creationId xmlns:a16="http://schemas.microsoft.com/office/drawing/2014/main" id="{92D82D70-8124-407E-91EE-8BA43016DB9D}"/>
                </a:ext>
              </a:extLst>
            </p:cNvPr>
            <p:cNvGrpSpPr/>
            <p:nvPr/>
          </p:nvGrpSpPr>
          <p:grpSpPr>
            <a:xfrm>
              <a:off x="714670" y="3632062"/>
              <a:ext cx="185382" cy="187712"/>
              <a:chOff x="5994494" y="3040298"/>
              <a:chExt cx="454532" cy="460247"/>
            </a:xfrm>
            <a:noFill/>
          </p:grpSpPr>
          <p:sp>
            <p:nvSpPr>
              <p:cNvPr id="139" name="Freeform: Shape 138">
                <a:extLst>
                  <a:ext uri="{FF2B5EF4-FFF2-40B4-BE49-F238E27FC236}">
                    <a16:creationId xmlns:a16="http://schemas.microsoft.com/office/drawing/2014/main" id="{D083E0F4-F15B-43FC-A4E1-4FEF63F77134}"/>
                  </a:ext>
                </a:extLst>
              </p:cNvPr>
              <p:cNvSpPr/>
              <p:nvPr/>
            </p:nvSpPr>
            <p:spPr>
              <a:xfrm>
                <a:off x="5994494" y="3040298"/>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40" name="Freeform: Shape 139">
                <a:extLst>
                  <a:ext uri="{FF2B5EF4-FFF2-40B4-BE49-F238E27FC236}">
                    <a16:creationId xmlns:a16="http://schemas.microsoft.com/office/drawing/2014/main" id="{11C3D237-29C0-4691-BBF3-1A17ACD9AA4D}"/>
                  </a:ext>
                </a:extLst>
              </p:cNvPr>
              <p:cNvSpPr/>
              <p:nvPr/>
            </p:nvSpPr>
            <p:spPr>
              <a:xfrm>
                <a:off x="5994494" y="3136690"/>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41" name="Freeform: Shape 140">
                <a:extLst>
                  <a:ext uri="{FF2B5EF4-FFF2-40B4-BE49-F238E27FC236}">
                    <a16:creationId xmlns:a16="http://schemas.microsoft.com/office/drawing/2014/main" id="{3F1FBE14-41A4-4096-BAFE-0E70B6EDD610}"/>
                  </a:ext>
                </a:extLst>
              </p:cNvPr>
              <p:cNvSpPr/>
              <p:nvPr/>
            </p:nvSpPr>
            <p:spPr>
              <a:xfrm>
                <a:off x="6314345" y="3300047"/>
                <a:ext cx="117920" cy="104109"/>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20" name="Graphic 196">
              <a:extLst>
                <a:ext uri="{FF2B5EF4-FFF2-40B4-BE49-F238E27FC236}">
                  <a16:creationId xmlns:a16="http://schemas.microsoft.com/office/drawing/2014/main" id="{53F3F1BF-F993-4F97-AF66-20F98F853391}"/>
                </a:ext>
              </a:extLst>
            </p:cNvPr>
            <p:cNvGrpSpPr/>
            <p:nvPr/>
          </p:nvGrpSpPr>
          <p:grpSpPr>
            <a:xfrm>
              <a:off x="712346" y="4359588"/>
              <a:ext cx="185761" cy="138497"/>
              <a:chOff x="5980203" y="3125186"/>
              <a:chExt cx="472540" cy="352310"/>
            </a:xfrm>
            <a:noFill/>
          </p:grpSpPr>
          <p:sp>
            <p:nvSpPr>
              <p:cNvPr id="133" name="Freeform: Shape 132">
                <a:extLst>
                  <a:ext uri="{FF2B5EF4-FFF2-40B4-BE49-F238E27FC236}">
                    <a16:creationId xmlns:a16="http://schemas.microsoft.com/office/drawing/2014/main" id="{2B1021FC-2A9D-4E3C-8622-A305DC640932}"/>
                  </a:ext>
                </a:extLst>
              </p:cNvPr>
              <p:cNvSpPr/>
              <p:nvPr/>
            </p:nvSpPr>
            <p:spPr>
              <a:xfrm>
                <a:off x="5980203" y="3256517"/>
                <a:ext cx="168497" cy="163828"/>
              </a:xfrm>
              <a:custGeom>
                <a:avLst/>
                <a:gdLst>
                  <a:gd name="connsiteX0" fmla="*/ 0 w 168497"/>
                  <a:gd name="connsiteY0" fmla="*/ 163830 h 163829"/>
                  <a:gd name="connsiteX1" fmla="*/ 122396 w 168497"/>
                  <a:gd name="connsiteY1" fmla="*/ 163830 h 163829"/>
                  <a:gd name="connsiteX2" fmla="*/ 168497 w 168497"/>
                  <a:gd name="connsiteY2" fmla="*/ 123825 h 163829"/>
                  <a:gd name="connsiteX3" fmla="*/ 122396 w 168497"/>
                  <a:gd name="connsiteY3" fmla="*/ 83820 h 163829"/>
                  <a:gd name="connsiteX4" fmla="*/ 46196 w 168497"/>
                  <a:gd name="connsiteY4" fmla="*/ 81915 h 163829"/>
                  <a:gd name="connsiteX5" fmla="*/ 2096 w 168497"/>
                  <a:gd name="connsiteY5" fmla="*/ 41910 h 163829"/>
                  <a:gd name="connsiteX6" fmla="*/ 46196 w 168497"/>
                  <a:gd name="connsiteY6" fmla="*/ 0 h 163829"/>
                  <a:gd name="connsiteX7" fmla="*/ 166497 w 168497"/>
                  <a:gd name="connsiteY7" fmla="*/ 0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97" h="163829">
                    <a:moveTo>
                      <a:pt x="0" y="163830"/>
                    </a:moveTo>
                    <a:cubicBezTo>
                      <a:pt x="122396" y="163830"/>
                      <a:pt x="122396" y="163830"/>
                      <a:pt x="122396" y="163830"/>
                    </a:cubicBezTo>
                    <a:cubicBezTo>
                      <a:pt x="148495" y="163830"/>
                      <a:pt x="168497" y="146685"/>
                      <a:pt x="168497" y="123825"/>
                    </a:cubicBezTo>
                    <a:cubicBezTo>
                      <a:pt x="168497" y="100965"/>
                      <a:pt x="148400" y="83820"/>
                      <a:pt x="122396" y="83820"/>
                    </a:cubicBezTo>
                    <a:cubicBezTo>
                      <a:pt x="46196" y="81915"/>
                      <a:pt x="46196" y="81915"/>
                      <a:pt x="46196" y="81915"/>
                    </a:cubicBezTo>
                    <a:cubicBezTo>
                      <a:pt x="22098" y="81915"/>
                      <a:pt x="2096" y="62865"/>
                      <a:pt x="2096" y="41910"/>
                    </a:cubicBezTo>
                    <a:cubicBezTo>
                      <a:pt x="2096" y="19050"/>
                      <a:pt x="22193" y="0"/>
                      <a:pt x="46196" y="0"/>
                    </a:cubicBezTo>
                    <a:cubicBezTo>
                      <a:pt x="166497" y="0"/>
                      <a:pt x="166497" y="0"/>
                      <a:pt x="166497" y="0"/>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4" name="Freeform: Shape 133">
                <a:extLst>
                  <a:ext uri="{FF2B5EF4-FFF2-40B4-BE49-F238E27FC236}">
                    <a16:creationId xmlns:a16="http://schemas.microsoft.com/office/drawing/2014/main" id="{98ED468E-618B-4AE9-A531-8F60F80E711E}"/>
                  </a:ext>
                </a:extLst>
              </p:cNvPr>
              <p:cNvSpPr/>
              <p:nvPr/>
            </p:nvSpPr>
            <p:spPr>
              <a:xfrm>
                <a:off x="6064502" y="3201369"/>
                <a:ext cx="9524" cy="276127"/>
              </a:xfrm>
              <a:custGeom>
                <a:avLst/>
                <a:gdLst>
                  <a:gd name="connsiteX0" fmla="*/ 0 w 9525"/>
                  <a:gd name="connsiteY0" fmla="*/ 0 h 276129"/>
                  <a:gd name="connsiteX1" fmla="*/ 0 w 9525"/>
                  <a:gd name="connsiteY1" fmla="*/ 276130 h 276129"/>
                </a:gdLst>
                <a:ahLst/>
                <a:cxnLst>
                  <a:cxn ang="0">
                    <a:pos x="connsiteX0" y="connsiteY0"/>
                  </a:cxn>
                  <a:cxn ang="0">
                    <a:pos x="connsiteX1" y="connsiteY1"/>
                  </a:cxn>
                </a:cxnLst>
                <a:rect l="l" t="t" r="r" b="b"/>
                <a:pathLst>
                  <a:path w="9525" h="276129">
                    <a:moveTo>
                      <a:pt x="0" y="0"/>
                    </a:moveTo>
                    <a:cubicBezTo>
                      <a:pt x="0" y="276130"/>
                      <a:pt x="0" y="276130"/>
                      <a:pt x="0" y="276130"/>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5" name="Freeform: Shape 134">
                <a:extLst>
                  <a:ext uri="{FF2B5EF4-FFF2-40B4-BE49-F238E27FC236}">
                    <a16:creationId xmlns:a16="http://schemas.microsoft.com/office/drawing/2014/main" id="{A812F915-B034-4E8D-8754-66A6BEED9301}"/>
                  </a:ext>
                </a:extLst>
              </p:cNvPr>
              <p:cNvSpPr/>
              <p:nvPr/>
            </p:nvSpPr>
            <p:spPr>
              <a:xfrm>
                <a:off x="6251095" y="3222792"/>
                <a:ext cx="9524" cy="248791"/>
              </a:xfrm>
              <a:custGeom>
                <a:avLst/>
                <a:gdLst>
                  <a:gd name="connsiteX0" fmla="*/ 0 w 9525"/>
                  <a:gd name="connsiteY0" fmla="*/ 248793 h 248792"/>
                  <a:gd name="connsiteX1" fmla="*/ 0 w 9525"/>
                  <a:gd name="connsiteY1" fmla="*/ 0 h 248792"/>
                </a:gdLst>
                <a:ahLst/>
                <a:cxnLst>
                  <a:cxn ang="0">
                    <a:pos x="connsiteX0" y="connsiteY0"/>
                  </a:cxn>
                  <a:cxn ang="0">
                    <a:pos x="connsiteX1" y="connsiteY1"/>
                  </a:cxn>
                </a:cxnLst>
                <a:rect l="l" t="t" r="r" b="b"/>
                <a:pathLst>
                  <a:path w="9525" h="248792">
                    <a:moveTo>
                      <a:pt x="0" y="248793"/>
                    </a:move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6" name="Freeform: Shape 135">
                <a:extLst>
                  <a:ext uri="{FF2B5EF4-FFF2-40B4-BE49-F238E27FC236}">
                    <a16:creationId xmlns:a16="http://schemas.microsoft.com/office/drawing/2014/main" id="{9B9852C8-B3B1-46DD-B045-C8BBEF928F13}"/>
                  </a:ext>
                </a:extLst>
              </p:cNvPr>
              <p:cNvSpPr/>
              <p:nvPr/>
            </p:nvSpPr>
            <p:spPr>
              <a:xfrm>
                <a:off x="6188709" y="3214442"/>
                <a:ext cx="125921" cy="69724"/>
              </a:xfrm>
              <a:custGeom>
                <a:avLst/>
                <a:gdLst>
                  <a:gd name="connsiteX0" fmla="*/ 0 w 125920"/>
                  <a:gd name="connsiteY0" fmla="*/ 69723 h 69723"/>
                  <a:gd name="connsiteX1" fmla="*/ 63341 w 125920"/>
                  <a:gd name="connsiteY1" fmla="*/ 191 h 69723"/>
                  <a:gd name="connsiteX2" fmla="*/ 63532 w 125920"/>
                  <a:gd name="connsiteY2" fmla="*/ 0 h 69723"/>
                  <a:gd name="connsiteX3" fmla="*/ 125920 w 125920"/>
                  <a:gd name="connsiteY3" fmla="*/ 69723 h 69723"/>
                </a:gdLst>
                <a:ahLst/>
                <a:cxnLst>
                  <a:cxn ang="0">
                    <a:pos x="connsiteX0" y="connsiteY0"/>
                  </a:cxn>
                  <a:cxn ang="0">
                    <a:pos x="connsiteX1" y="connsiteY1"/>
                  </a:cxn>
                  <a:cxn ang="0">
                    <a:pos x="connsiteX2" y="connsiteY2"/>
                  </a:cxn>
                  <a:cxn ang="0">
                    <a:pos x="connsiteX3" y="connsiteY3"/>
                  </a:cxn>
                </a:cxnLst>
                <a:rect l="l" t="t" r="r" b="b"/>
                <a:pathLst>
                  <a:path w="125920" h="69723">
                    <a:moveTo>
                      <a:pt x="0" y="69723"/>
                    </a:moveTo>
                    <a:lnTo>
                      <a:pt x="63341" y="191"/>
                    </a:lnTo>
                    <a:lnTo>
                      <a:pt x="63532" y="0"/>
                    </a:lnTo>
                    <a:lnTo>
                      <a:pt x="125920" y="69723"/>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7" name="Freeform: Shape 136">
                <a:extLst>
                  <a:ext uri="{FF2B5EF4-FFF2-40B4-BE49-F238E27FC236}">
                    <a16:creationId xmlns:a16="http://schemas.microsoft.com/office/drawing/2014/main" id="{F9D762A1-98D7-4C07-AF56-75110598A90B}"/>
                  </a:ext>
                </a:extLst>
              </p:cNvPr>
              <p:cNvSpPr/>
              <p:nvPr/>
            </p:nvSpPr>
            <p:spPr>
              <a:xfrm>
                <a:off x="6389211" y="3134118"/>
                <a:ext cx="9524" cy="337469"/>
              </a:xfrm>
              <a:custGeom>
                <a:avLst/>
                <a:gdLst>
                  <a:gd name="connsiteX0" fmla="*/ 0 w 9525"/>
                  <a:gd name="connsiteY0" fmla="*/ 337471 h 337470"/>
                  <a:gd name="connsiteX1" fmla="*/ 0 w 9525"/>
                  <a:gd name="connsiteY1" fmla="*/ 0 h 337470"/>
                </a:gdLst>
                <a:ahLst/>
                <a:cxnLst>
                  <a:cxn ang="0">
                    <a:pos x="connsiteX0" y="connsiteY0"/>
                  </a:cxn>
                  <a:cxn ang="0">
                    <a:pos x="connsiteX1" y="connsiteY1"/>
                  </a:cxn>
                </a:cxnLst>
                <a:rect l="l" t="t" r="r" b="b"/>
                <a:pathLst>
                  <a:path w="9525" h="337470">
                    <a:moveTo>
                      <a:pt x="0" y="337471"/>
                    </a:move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8" name="Freeform: Shape 137">
                <a:extLst>
                  <a:ext uri="{FF2B5EF4-FFF2-40B4-BE49-F238E27FC236}">
                    <a16:creationId xmlns:a16="http://schemas.microsoft.com/office/drawing/2014/main" id="{8A0F4CA7-F161-4C8F-936B-7E609F8D8676}"/>
                  </a:ext>
                </a:extLst>
              </p:cNvPr>
              <p:cNvSpPr/>
              <p:nvPr/>
            </p:nvSpPr>
            <p:spPr>
              <a:xfrm>
                <a:off x="6326822" y="3125186"/>
                <a:ext cx="125921" cy="69627"/>
              </a:xfrm>
              <a:custGeom>
                <a:avLst/>
                <a:gdLst>
                  <a:gd name="connsiteX0" fmla="*/ 0 w 125920"/>
                  <a:gd name="connsiteY0" fmla="*/ 69628 h 69627"/>
                  <a:gd name="connsiteX1" fmla="*/ 63341 w 125920"/>
                  <a:gd name="connsiteY1" fmla="*/ 95 h 69627"/>
                  <a:gd name="connsiteX2" fmla="*/ 63532 w 125920"/>
                  <a:gd name="connsiteY2" fmla="*/ 0 h 69627"/>
                  <a:gd name="connsiteX3" fmla="*/ 125920 w 125920"/>
                  <a:gd name="connsiteY3" fmla="*/ 69628 h 69627"/>
                </a:gdLst>
                <a:ahLst/>
                <a:cxnLst>
                  <a:cxn ang="0">
                    <a:pos x="connsiteX0" y="connsiteY0"/>
                  </a:cxn>
                  <a:cxn ang="0">
                    <a:pos x="connsiteX1" y="connsiteY1"/>
                  </a:cxn>
                  <a:cxn ang="0">
                    <a:pos x="connsiteX2" y="connsiteY2"/>
                  </a:cxn>
                  <a:cxn ang="0">
                    <a:pos x="connsiteX3" y="connsiteY3"/>
                  </a:cxn>
                </a:cxnLst>
                <a:rect l="l" t="t" r="r" b="b"/>
                <a:pathLst>
                  <a:path w="125920" h="69627">
                    <a:moveTo>
                      <a:pt x="0" y="69628"/>
                    </a:moveTo>
                    <a:lnTo>
                      <a:pt x="63341" y="95"/>
                    </a:lnTo>
                    <a:lnTo>
                      <a:pt x="63532" y="0"/>
                    </a:lnTo>
                    <a:lnTo>
                      <a:pt x="125920" y="6962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21" name="Graphic 29">
              <a:extLst>
                <a:ext uri="{FF2B5EF4-FFF2-40B4-BE49-F238E27FC236}">
                  <a16:creationId xmlns:a16="http://schemas.microsoft.com/office/drawing/2014/main" id="{469A9A69-27AC-439C-B704-3B4415E18313}"/>
                </a:ext>
              </a:extLst>
            </p:cNvPr>
            <p:cNvGrpSpPr/>
            <p:nvPr/>
          </p:nvGrpSpPr>
          <p:grpSpPr>
            <a:xfrm>
              <a:off x="706592" y="4026871"/>
              <a:ext cx="203896" cy="213937"/>
              <a:chOff x="6138063" y="3309230"/>
              <a:chExt cx="411165" cy="431411"/>
            </a:xfrm>
            <a:noFill/>
          </p:grpSpPr>
          <p:sp>
            <p:nvSpPr>
              <p:cNvPr id="129" name="Freeform: Shape 128">
                <a:extLst>
                  <a:ext uri="{FF2B5EF4-FFF2-40B4-BE49-F238E27FC236}">
                    <a16:creationId xmlns:a16="http://schemas.microsoft.com/office/drawing/2014/main" id="{8426548B-A7A7-4905-AA9B-27995C3F4B27}"/>
                  </a:ext>
                </a:extLst>
              </p:cNvPr>
              <p:cNvSpPr/>
              <p:nvPr/>
            </p:nvSpPr>
            <p:spPr>
              <a:xfrm>
                <a:off x="6206123" y="3387411"/>
                <a:ext cx="274829" cy="274828"/>
              </a:xfrm>
              <a:custGeom>
                <a:avLst/>
                <a:gdLst>
                  <a:gd name="connsiteX0" fmla="*/ 274829 w 274828"/>
                  <a:gd name="connsiteY0" fmla="*/ 137414 h 274828"/>
                  <a:gd name="connsiteX1" fmla="*/ 137414 w 274828"/>
                  <a:gd name="connsiteY1" fmla="*/ 274829 h 274828"/>
                  <a:gd name="connsiteX2" fmla="*/ 0 w 274828"/>
                  <a:gd name="connsiteY2" fmla="*/ 137414 h 274828"/>
                  <a:gd name="connsiteX3" fmla="*/ 137414 w 274828"/>
                  <a:gd name="connsiteY3" fmla="*/ 0 h 274828"/>
                  <a:gd name="connsiteX4" fmla="*/ 274829 w 274828"/>
                  <a:gd name="connsiteY4" fmla="*/ 137414 h 27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28" h="274828">
                    <a:moveTo>
                      <a:pt x="274829" y="137414"/>
                    </a:moveTo>
                    <a:cubicBezTo>
                      <a:pt x="274829" y="213306"/>
                      <a:pt x="213306" y="274829"/>
                      <a:pt x="137414" y="274829"/>
                    </a:cubicBezTo>
                    <a:cubicBezTo>
                      <a:pt x="61523" y="274829"/>
                      <a:pt x="0" y="213306"/>
                      <a:pt x="0" y="137414"/>
                    </a:cubicBezTo>
                    <a:cubicBezTo>
                      <a:pt x="0" y="61522"/>
                      <a:pt x="61523" y="0"/>
                      <a:pt x="137414" y="0"/>
                    </a:cubicBezTo>
                    <a:cubicBezTo>
                      <a:pt x="213306" y="0"/>
                      <a:pt x="274829" y="61522"/>
                      <a:pt x="274829" y="137414"/>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0" name="Freeform: Shape 129">
                <a:extLst>
                  <a:ext uri="{FF2B5EF4-FFF2-40B4-BE49-F238E27FC236}">
                    <a16:creationId xmlns:a16="http://schemas.microsoft.com/office/drawing/2014/main" id="{8C066BC1-4C08-46A4-9DDD-D856ED1E98B0}"/>
                  </a:ext>
                </a:extLst>
              </p:cNvPr>
              <p:cNvSpPr/>
              <p:nvPr/>
            </p:nvSpPr>
            <p:spPr>
              <a:xfrm>
                <a:off x="6138063" y="3309230"/>
                <a:ext cx="411165" cy="431411"/>
              </a:xfrm>
              <a:custGeom>
                <a:avLst/>
                <a:gdLst>
                  <a:gd name="connsiteX0" fmla="*/ 384889 w 411166"/>
                  <a:gd name="connsiteY0" fmla="*/ 215598 h 431411"/>
                  <a:gd name="connsiteX1" fmla="*/ 376274 w 411166"/>
                  <a:gd name="connsiteY1" fmla="*/ 160460 h 431411"/>
                  <a:gd name="connsiteX2" fmla="*/ 411166 w 411166"/>
                  <a:gd name="connsiteY2" fmla="*/ 140214 h 431411"/>
                  <a:gd name="connsiteX3" fmla="*/ 373474 w 411166"/>
                  <a:gd name="connsiteY3" fmla="*/ 74953 h 431411"/>
                  <a:gd name="connsiteX4" fmla="*/ 338367 w 411166"/>
                  <a:gd name="connsiteY4" fmla="*/ 95199 h 431411"/>
                  <a:gd name="connsiteX5" fmla="*/ 243167 w 411166"/>
                  <a:gd name="connsiteY5" fmla="*/ 40061 h 431411"/>
                  <a:gd name="connsiteX6" fmla="*/ 243167 w 411166"/>
                  <a:gd name="connsiteY6" fmla="*/ 0 h 431411"/>
                  <a:gd name="connsiteX7" fmla="*/ 167999 w 411166"/>
                  <a:gd name="connsiteY7" fmla="*/ 0 h 431411"/>
                  <a:gd name="connsiteX8" fmla="*/ 167999 w 411166"/>
                  <a:gd name="connsiteY8" fmla="*/ 40277 h 431411"/>
                  <a:gd name="connsiteX9" fmla="*/ 72799 w 411166"/>
                  <a:gd name="connsiteY9" fmla="*/ 95630 h 431411"/>
                  <a:gd name="connsiteX10" fmla="*/ 37692 w 411166"/>
                  <a:gd name="connsiteY10" fmla="*/ 75384 h 431411"/>
                  <a:gd name="connsiteX11" fmla="*/ 0 w 411166"/>
                  <a:gd name="connsiteY11" fmla="*/ 140430 h 431411"/>
                  <a:gd name="connsiteX12" fmla="*/ 34892 w 411166"/>
                  <a:gd name="connsiteY12" fmla="*/ 160676 h 431411"/>
                  <a:gd name="connsiteX13" fmla="*/ 26277 w 411166"/>
                  <a:gd name="connsiteY13" fmla="*/ 215814 h 431411"/>
                  <a:gd name="connsiteX14" fmla="*/ 34892 w 411166"/>
                  <a:gd name="connsiteY14" fmla="*/ 270952 h 431411"/>
                  <a:gd name="connsiteX15" fmla="*/ 0 w 411166"/>
                  <a:gd name="connsiteY15" fmla="*/ 290982 h 431411"/>
                  <a:gd name="connsiteX16" fmla="*/ 37692 w 411166"/>
                  <a:gd name="connsiteY16" fmla="*/ 356243 h 431411"/>
                  <a:gd name="connsiteX17" fmla="*/ 72799 w 411166"/>
                  <a:gd name="connsiteY17" fmla="*/ 335997 h 431411"/>
                  <a:gd name="connsiteX18" fmla="*/ 167999 w 411166"/>
                  <a:gd name="connsiteY18" fmla="*/ 391135 h 431411"/>
                  <a:gd name="connsiteX19" fmla="*/ 167999 w 411166"/>
                  <a:gd name="connsiteY19" fmla="*/ 431412 h 431411"/>
                  <a:gd name="connsiteX20" fmla="*/ 243167 w 411166"/>
                  <a:gd name="connsiteY20" fmla="*/ 431412 h 431411"/>
                  <a:gd name="connsiteX21" fmla="*/ 243167 w 411166"/>
                  <a:gd name="connsiteY21" fmla="*/ 391135 h 431411"/>
                  <a:gd name="connsiteX22" fmla="*/ 338367 w 411166"/>
                  <a:gd name="connsiteY22" fmla="*/ 335997 h 431411"/>
                  <a:gd name="connsiteX23" fmla="*/ 373474 w 411166"/>
                  <a:gd name="connsiteY23" fmla="*/ 356243 h 431411"/>
                  <a:gd name="connsiteX24" fmla="*/ 411166 w 411166"/>
                  <a:gd name="connsiteY24" fmla="*/ 290982 h 431411"/>
                  <a:gd name="connsiteX25" fmla="*/ 376274 w 411166"/>
                  <a:gd name="connsiteY25" fmla="*/ 270736 h 431411"/>
                  <a:gd name="connsiteX26" fmla="*/ 384889 w 411166"/>
                  <a:gd name="connsiteY26" fmla="*/ 215598 h 43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1166" h="431411">
                    <a:moveTo>
                      <a:pt x="384889" y="215598"/>
                    </a:moveTo>
                    <a:cubicBezTo>
                      <a:pt x="384889" y="196429"/>
                      <a:pt x="381874" y="177906"/>
                      <a:pt x="376274" y="160460"/>
                    </a:cubicBezTo>
                    <a:lnTo>
                      <a:pt x="411166" y="140214"/>
                    </a:lnTo>
                    <a:lnTo>
                      <a:pt x="373474" y="74953"/>
                    </a:lnTo>
                    <a:lnTo>
                      <a:pt x="338367" y="95199"/>
                    </a:lnTo>
                    <a:cubicBezTo>
                      <a:pt x="313598" y="67846"/>
                      <a:pt x="280644" y="48030"/>
                      <a:pt x="243167" y="40061"/>
                    </a:cubicBezTo>
                    <a:lnTo>
                      <a:pt x="243167" y="0"/>
                    </a:lnTo>
                    <a:lnTo>
                      <a:pt x="167999" y="0"/>
                    </a:lnTo>
                    <a:lnTo>
                      <a:pt x="167999" y="40277"/>
                    </a:lnTo>
                    <a:cubicBezTo>
                      <a:pt x="130522" y="48461"/>
                      <a:pt x="97569" y="68276"/>
                      <a:pt x="72799" y="95630"/>
                    </a:cubicBezTo>
                    <a:lnTo>
                      <a:pt x="37692" y="75384"/>
                    </a:lnTo>
                    <a:lnTo>
                      <a:pt x="0" y="140430"/>
                    </a:lnTo>
                    <a:lnTo>
                      <a:pt x="34892" y="160676"/>
                    </a:lnTo>
                    <a:cubicBezTo>
                      <a:pt x="29292" y="178122"/>
                      <a:pt x="26277" y="196429"/>
                      <a:pt x="26277" y="215814"/>
                    </a:cubicBezTo>
                    <a:cubicBezTo>
                      <a:pt x="26277" y="235198"/>
                      <a:pt x="29292" y="253506"/>
                      <a:pt x="34892" y="270952"/>
                    </a:cubicBezTo>
                    <a:lnTo>
                      <a:pt x="0" y="290982"/>
                    </a:lnTo>
                    <a:lnTo>
                      <a:pt x="37692" y="356243"/>
                    </a:lnTo>
                    <a:lnTo>
                      <a:pt x="72799" y="335997"/>
                    </a:lnTo>
                    <a:cubicBezTo>
                      <a:pt x="97569" y="363351"/>
                      <a:pt x="130522" y="383166"/>
                      <a:pt x="167999" y="391135"/>
                    </a:cubicBezTo>
                    <a:lnTo>
                      <a:pt x="167999" y="431412"/>
                    </a:lnTo>
                    <a:lnTo>
                      <a:pt x="243167" y="431412"/>
                    </a:lnTo>
                    <a:lnTo>
                      <a:pt x="243167" y="391135"/>
                    </a:lnTo>
                    <a:cubicBezTo>
                      <a:pt x="280644" y="383166"/>
                      <a:pt x="313598" y="363351"/>
                      <a:pt x="338367" y="335997"/>
                    </a:cubicBezTo>
                    <a:lnTo>
                      <a:pt x="373474" y="356243"/>
                    </a:lnTo>
                    <a:lnTo>
                      <a:pt x="411166" y="290982"/>
                    </a:lnTo>
                    <a:lnTo>
                      <a:pt x="376274" y="270736"/>
                    </a:lnTo>
                    <a:cubicBezTo>
                      <a:pt x="381659" y="253290"/>
                      <a:pt x="384889" y="234983"/>
                      <a:pt x="384889" y="215598"/>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1" name="Freeform: Shape 130">
                <a:extLst>
                  <a:ext uri="{FF2B5EF4-FFF2-40B4-BE49-F238E27FC236}">
                    <a16:creationId xmlns:a16="http://schemas.microsoft.com/office/drawing/2014/main" id="{25E2D177-3D97-40AA-8AB6-6CEDC24533F7}"/>
                  </a:ext>
                </a:extLst>
              </p:cNvPr>
              <p:cNvSpPr/>
              <p:nvPr/>
            </p:nvSpPr>
            <p:spPr>
              <a:xfrm>
                <a:off x="6288185" y="3470117"/>
                <a:ext cx="113505" cy="110276"/>
              </a:xfrm>
              <a:custGeom>
                <a:avLst/>
                <a:gdLst>
                  <a:gd name="connsiteX0" fmla="*/ 0 w 113506"/>
                  <a:gd name="connsiteY0" fmla="*/ 110276 h 110276"/>
                  <a:gd name="connsiteX1" fmla="*/ 82492 w 113506"/>
                  <a:gd name="connsiteY1" fmla="*/ 110276 h 110276"/>
                  <a:gd name="connsiteX2" fmla="*/ 113507 w 113506"/>
                  <a:gd name="connsiteY2" fmla="*/ 83353 h 110276"/>
                  <a:gd name="connsiteX3" fmla="*/ 82492 w 113506"/>
                  <a:gd name="connsiteY3" fmla="*/ 56430 h 110276"/>
                  <a:gd name="connsiteX4" fmla="*/ 31231 w 113506"/>
                  <a:gd name="connsiteY4" fmla="*/ 55138 h 110276"/>
                  <a:gd name="connsiteX5" fmla="*/ 1508 w 113506"/>
                  <a:gd name="connsiteY5" fmla="*/ 28215 h 110276"/>
                  <a:gd name="connsiteX6" fmla="*/ 31231 w 113506"/>
                  <a:gd name="connsiteY6" fmla="*/ 0 h 110276"/>
                  <a:gd name="connsiteX7" fmla="*/ 112215 w 113506"/>
                  <a:gd name="connsiteY7" fmla="*/ 0 h 1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06" h="110276">
                    <a:moveTo>
                      <a:pt x="0" y="110276"/>
                    </a:moveTo>
                    <a:cubicBezTo>
                      <a:pt x="82492" y="110276"/>
                      <a:pt x="82492" y="110276"/>
                      <a:pt x="82492" y="110276"/>
                    </a:cubicBezTo>
                    <a:cubicBezTo>
                      <a:pt x="100153" y="110276"/>
                      <a:pt x="113507" y="98645"/>
                      <a:pt x="113507" y="83353"/>
                    </a:cubicBezTo>
                    <a:cubicBezTo>
                      <a:pt x="113507" y="68061"/>
                      <a:pt x="99938" y="56430"/>
                      <a:pt x="82492" y="56430"/>
                    </a:cubicBezTo>
                    <a:cubicBezTo>
                      <a:pt x="31231" y="55138"/>
                      <a:pt x="31231" y="55138"/>
                      <a:pt x="31231" y="55138"/>
                    </a:cubicBezTo>
                    <a:cubicBezTo>
                      <a:pt x="15077" y="55138"/>
                      <a:pt x="1508" y="42215"/>
                      <a:pt x="1508" y="28215"/>
                    </a:cubicBezTo>
                    <a:cubicBezTo>
                      <a:pt x="1508" y="12923"/>
                      <a:pt x="15077" y="0"/>
                      <a:pt x="31231" y="0"/>
                    </a:cubicBezTo>
                    <a:cubicBezTo>
                      <a:pt x="112215" y="0"/>
                      <a:pt x="112215" y="0"/>
                      <a:pt x="112215" y="0"/>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2" name="Freeform: Shape 131">
                <a:extLst>
                  <a:ext uri="{FF2B5EF4-FFF2-40B4-BE49-F238E27FC236}">
                    <a16:creationId xmlns:a16="http://schemas.microsoft.com/office/drawing/2014/main" id="{647F9B9B-294A-4BA0-82BB-FDDD74D4AE24}"/>
                  </a:ext>
                </a:extLst>
              </p:cNvPr>
              <p:cNvSpPr/>
              <p:nvPr/>
            </p:nvSpPr>
            <p:spPr>
              <a:xfrm>
                <a:off x="6345047" y="3432856"/>
                <a:ext cx="21539" cy="186088"/>
              </a:xfrm>
              <a:custGeom>
                <a:avLst/>
                <a:gdLst>
                  <a:gd name="connsiteX0" fmla="*/ 0 w 21538"/>
                  <a:gd name="connsiteY0" fmla="*/ 0 h 186090"/>
                  <a:gd name="connsiteX1" fmla="*/ 0 w 21538"/>
                  <a:gd name="connsiteY1" fmla="*/ 186091 h 186090"/>
                </a:gdLst>
                <a:ahLst/>
                <a:cxnLst>
                  <a:cxn ang="0">
                    <a:pos x="connsiteX0" y="connsiteY0"/>
                  </a:cxn>
                  <a:cxn ang="0">
                    <a:pos x="connsiteX1" y="connsiteY1"/>
                  </a:cxn>
                </a:cxnLst>
                <a:rect l="l" t="t" r="r" b="b"/>
                <a:pathLst>
                  <a:path w="21538" h="186090">
                    <a:moveTo>
                      <a:pt x="0" y="0"/>
                    </a:moveTo>
                    <a:cubicBezTo>
                      <a:pt x="0" y="186091"/>
                      <a:pt x="0" y="186091"/>
                      <a:pt x="0" y="186091"/>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122" name="Graphic 2">
              <a:extLst>
                <a:ext uri="{FF2B5EF4-FFF2-40B4-BE49-F238E27FC236}">
                  <a16:creationId xmlns:a16="http://schemas.microsoft.com/office/drawing/2014/main" id="{A6F14720-2B0B-4332-BD5C-BE3CF0A93FCD}"/>
                </a:ext>
              </a:extLst>
            </p:cNvPr>
            <p:cNvSpPr/>
            <p:nvPr/>
          </p:nvSpPr>
          <p:spPr>
            <a:xfrm>
              <a:off x="700680" y="4601656"/>
              <a:ext cx="210485" cy="196130"/>
            </a:xfrm>
            <a:custGeom>
              <a:avLst/>
              <a:gdLst>
                <a:gd name="connsiteX0" fmla="*/ 84106 w 322611"/>
                <a:gd name="connsiteY0" fmla="*/ 237268 h 300608"/>
                <a:gd name="connsiteX1" fmla="*/ 66580 w 322611"/>
                <a:gd name="connsiteY1" fmla="*/ 172593 h 300608"/>
                <a:gd name="connsiteX2" fmla="*/ 194596 w 322611"/>
                <a:gd name="connsiteY2" fmla="*/ 44577 h 300608"/>
                <a:gd name="connsiteX3" fmla="*/ 322612 w 322611"/>
                <a:gd name="connsiteY3" fmla="*/ 172593 h 300608"/>
                <a:gd name="connsiteX4" fmla="*/ 194596 w 322611"/>
                <a:gd name="connsiteY4" fmla="*/ 300609 h 300608"/>
                <a:gd name="connsiteX5" fmla="*/ 26765 w 322611"/>
                <a:gd name="connsiteY5" fmla="*/ 136589 h 300608"/>
                <a:gd name="connsiteX6" fmla="*/ 94869 w 322611"/>
                <a:gd name="connsiteY6" fmla="*/ 136589 h 300608"/>
                <a:gd name="connsiteX7" fmla="*/ 26765 w 322611"/>
                <a:gd name="connsiteY7" fmla="*/ 219932 h 300608"/>
                <a:gd name="connsiteX8" fmla="*/ 94869 w 322611"/>
                <a:gd name="connsiteY8" fmla="*/ 219932 h 300608"/>
                <a:gd name="connsiteX9" fmla="*/ 0 w 322611"/>
                <a:gd name="connsiteY9" fmla="*/ 183452 h 300608"/>
                <a:gd name="connsiteX10" fmla="*/ 94869 w 322611"/>
                <a:gd name="connsiteY10" fmla="*/ 183452 h 300608"/>
                <a:gd name="connsiteX11" fmla="*/ 220218 w 322611"/>
                <a:gd name="connsiteY11" fmla="*/ 176784 h 300608"/>
                <a:gd name="connsiteX12" fmla="*/ 194977 w 322611"/>
                <a:gd name="connsiteY12" fmla="*/ 151543 h 300608"/>
                <a:gd name="connsiteX13" fmla="*/ 169736 w 322611"/>
                <a:gd name="connsiteY13" fmla="*/ 176784 h 300608"/>
                <a:gd name="connsiteX14" fmla="*/ 194977 w 322611"/>
                <a:gd name="connsiteY14" fmla="*/ 202025 h 300608"/>
                <a:gd name="connsiteX15" fmla="*/ 220218 w 322611"/>
                <a:gd name="connsiteY15" fmla="*/ 176784 h 300608"/>
                <a:gd name="connsiteX16" fmla="*/ 218027 w 322611"/>
                <a:gd name="connsiteY16" fmla="*/ 161354 h 300608"/>
                <a:gd name="connsiteX17" fmla="*/ 282512 w 322611"/>
                <a:gd name="connsiteY17" fmla="*/ 121253 h 300608"/>
                <a:gd name="connsiteX18" fmla="*/ 194501 w 322611"/>
                <a:gd name="connsiteY18" fmla="*/ 279368 h 300608"/>
                <a:gd name="connsiteX19" fmla="*/ 301276 w 322611"/>
                <a:gd name="connsiteY19" fmla="*/ 172593 h 300608"/>
                <a:gd name="connsiteX20" fmla="*/ 224695 w 322611"/>
                <a:gd name="connsiteY20" fmla="*/ 0 h 300608"/>
                <a:gd name="connsiteX21" fmla="*/ 164211 w 322611"/>
                <a:gd name="connsiteY21" fmla="*/ 0 h 300608"/>
                <a:gd name="connsiteX22" fmla="*/ 164211 w 322611"/>
                <a:gd name="connsiteY22" fmla="*/ 17621 h 300608"/>
                <a:gd name="connsiteX23" fmla="*/ 224695 w 322611"/>
                <a:gd name="connsiteY23" fmla="*/ 17621 h 300608"/>
                <a:gd name="connsiteX24" fmla="*/ 224695 w 322611"/>
                <a:gd name="connsiteY24" fmla="*/ 0 h 300608"/>
                <a:gd name="connsiteX25" fmla="*/ 208979 w 322611"/>
                <a:gd name="connsiteY25" fmla="*/ 26480 h 300608"/>
                <a:gd name="connsiteX26" fmla="*/ 208979 w 322611"/>
                <a:gd name="connsiteY26" fmla="*/ 43625 h 300608"/>
                <a:gd name="connsiteX27" fmla="*/ 183642 w 322611"/>
                <a:gd name="connsiteY27" fmla="*/ 43625 h 300608"/>
                <a:gd name="connsiteX28" fmla="*/ 183642 w 322611"/>
                <a:gd name="connsiteY28" fmla="*/ 26480 h 300608"/>
                <a:gd name="connsiteX29" fmla="*/ 116300 w 322611"/>
                <a:gd name="connsiteY29" fmla="*/ 300514 h 300608"/>
                <a:gd name="connsiteX30" fmla="*/ 190595 w 322611"/>
                <a:gd name="connsiteY30" fmla="*/ 300514 h 300608"/>
                <a:gd name="connsiteX31" fmla="*/ 66104 w 322611"/>
                <a:gd name="connsiteY31" fmla="*/ 300514 h 300608"/>
                <a:gd name="connsiteX32" fmla="*/ 90869 w 322611"/>
                <a:gd name="connsiteY32" fmla="*/ 300514 h 300608"/>
                <a:gd name="connsiteX33" fmla="*/ 283940 w 322611"/>
                <a:gd name="connsiteY33" fmla="*/ 51149 h 300608"/>
                <a:gd name="connsiteX34" fmla="*/ 270986 w 322611"/>
                <a:gd name="connsiteY34" fmla="*/ 67342 h 300608"/>
                <a:gd name="connsiteX35" fmla="*/ 279368 w 322611"/>
                <a:gd name="connsiteY35" fmla="*/ 39338 h 300608"/>
                <a:gd name="connsiteX36" fmla="*/ 294989 w 322611"/>
                <a:gd name="connsiteY36" fmla="*/ 53054 h 30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611" h="300608">
                  <a:moveTo>
                    <a:pt x="84106" y="237268"/>
                  </a:moveTo>
                  <a:cubicBezTo>
                    <a:pt x="72962" y="218313"/>
                    <a:pt x="66580" y="196215"/>
                    <a:pt x="66580" y="172593"/>
                  </a:cubicBezTo>
                  <a:cubicBezTo>
                    <a:pt x="66580" y="101918"/>
                    <a:pt x="123920" y="44577"/>
                    <a:pt x="194596" y="44577"/>
                  </a:cubicBezTo>
                  <a:cubicBezTo>
                    <a:pt x="265271" y="44577"/>
                    <a:pt x="322612" y="101918"/>
                    <a:pt x="322612" y="172593"/>
                  </a:cubicBezTo>
                  <a:cubicBezTo>
                    <a:pt x="322612" y="243269"/>
                    <a:pt x="265271" y="300609"/>
                    <a:pt x="194596" y="300609"/>
                  </a:cubicBezTo>
                  <a:moveTo>
                    <a:pt x="26765" y="136589"/>
                  </a:moveTo>
                  <a:lnTo>
                    <a:pt x="94869" y="136589"/>
                  </a:lnTo>
                  <a:moveTo>
                    <a:pt x="26765" y="219932"/>
                  </a:moveTo>
                  <a:lnTo>
                    <a:pt x="94869" y="219932"/>
                  </a:lnTo>
                  <a:moveTo>
                    <a:pt x="0" y="183452"/>
                  </a:moveTo>
                  <a:lnTo>
                    <a:pt x="94869" y="183452"/>
                  </a:lnTo>
                  <a:moveTo>
                    <a:pt x="220218" y="176784"/>
                  </a:moveTo>
                  <a:cubicBezTo>
                    <a:pt x="220218" y="162878"/>
                    <a:pt x="208883" y="151543"/>
                    <a:pt x="194977" y="151543"/>
                  </a:cubicBezTo>
                  <a:cubicBezTo>
                    <a:pt x="181070" y="151543"/>
                    <a:pt x="169736" y="162878"/>
                    <a:pt x="169736" y="176784"/>
                  </a:cubicBezTo>
                  <a:cubicBezTo>
                    <a:pt x="169736" y="190691"/>
                    <a:pt x="181070" y="202025"/>
                    <a:pt x="194977" y="202025"/>
                  </a:cubicBezTo>
                  <a:cubicBezTo>
                    <a:pt x="208883" y="202025"/>
                    <a:pt x="220218" y="190691"/>
                    <a:pt x="220218" y="176784"/>
                  </a:cubicBezTo>
                  <a:close/>
                  <a:moveTo>
                    <a:pt x="218027" y="161354"/>
                  </a:moveTo>
                  <a:lnTo>
                    <a:pt x="282512" y="121253"/>
                  </a:lnTo>
                  <a:moveTo>
                    <a:pt x="194501" y="279368"/>
                  </a:moveTo>
                  <a:cubicBezTo>
                    <a:pt x="253460" y="279368"/>
                    <a:pt x="301276" y="231553"/>
                    <a:pt x="301276" y="172593"/>
                  </a:cubicBezTo>
                  <a:moveTo>
                    <a:pt x="224695" y="0"/>
                  </a:moveTo>
                  <a:lnTo>
                    <a:pt x="164211" y="0"/>
                  </a:lnTo>
                  <a:lnTo>
                    <a:pt x="164211" y="17621"/>
                  </a:lnTo>
                  <a:lnTo>
                    <a:pt x="224695" y="17621"/>
                  </a:lnTo>
                  <a:lnTo>
                    <a:pt x="224695" y="0"/>
                  </a:lnTo>
                  <a:close/>
                  <a:moveTo>
                    <a:pt x="208979" y="26480"/>
                  </a:moveTo>
                  <a:lnTo>
                    <a:pt x="208979" y="43625"/>
                  </a:lnTo>
                  <a:moveTo>
                    <a:pt x="183642" y="43625"/>
                  </a:moveTo>
                  <a:lnTo>
                    <a:pt x="183642" y="26480"/>
                  </a:lnTo>
                  <a:moveTo>
                    <a:pt x="116300" y="300514"/>
                  </a:moveTo>
                  <a:lnTo>
                    <a:pt x="190595" y="300514"/>
                  </a:lnTo>
                  <a:moveTo>
                    <a:pt x="66104" y="300514"/>
                  </a:moveTo>
                  <a:lnTo>
                    <a:pt x="90869" y="300514"/>
                  </a:lnTo>
                  <a:moveTo>
                    <a:pt x="283940" y="51149"/>
                  </a:moveTo>
                  <a:lnTo>
                    <a:pt x="270986" y="67342"/>
                  </a:lnTo>
                  <a:moveTo>
                    <a:pt x="279368" y="39338"/>
                  </a:moveTo>
                  <a:lnTo>
                    <a:pt x="294989" y="53054"/>
                  </a:lnTo>
                </a:path>
              </a:pathLst>
            </a:custGeom>
            <a:no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3" name="DevUpdate_ECC5" title="Icon of a clock with an arrow around it pointing clockwise">
              <a:extLst>
                <a:ext uri="{FF2B5EF4-FFF2-40B4-BE49-F238E27FC236}">
                  <a16:creationId xmlns:a16="http://schemas.microsoft.com/office/drawing/2014/main" id="{EA02E732-E281-4FF9-871D-F06AF2751E7F}"/>
                </a:ext>
              </a:extLst>
            </p:cNvPr>
            <p:cNvSpPr>
              <a:spLocks noChangeAspect="1" noEditPoints="1"/>
            </p:cNvSpPr>
            <p:nvPr/>
          </p:nvSpPr>
          <p:spPr bwMode="auto">
            <a:xfrm>
              <a:off x="706824" y="5085151"/>
              <a:ext cx="198196" cy="198244"/>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nvGrpSpPr>
            <p:cNvPr id="124" name="Graphic 454">
              <a:extLst>
                <a:ext uri="{FF2B5EF4-FFF2-40B4-BE49-F238E27FC236}">
                  <a16:creationId xmlns:a16="http://schemas.microsoft.com/office/drawing/2014/main" id="{729DD9A0-92CE-4D34-BC19-48E32FFC533E}"/>
                </a:ext>
              </a:extLst>
            </p:cNvPr>
            <p:cNvGrpSpPr/>
            <p:nvPr/>
          </p:nvGrpSpPr>
          <p:grpSpPr>
            <a:xfrm>
              <a:off x="740334" y="5365077"/>
              <a:ext cx="136822" cy="228811"/>
              <a:chOff x="6083934" y="3110361"/>
              <a:chExt cx="270319" cy="452065"/>
            </a:xfrm>
            <a:noFill/>
          </p:grpSpPr>
          <p:sp>
            <p:nvSpPr>
              <p:cNvPr id="125" name="Freeform: Shape 124">
                <a:extLst>
                  <a:ext uri="{FF2B5EF4-FFF2-40B4-BE49-F238E27FC236}">
                    <a16:creationId xmlns:a16="http://schemas.microsoft.com/office/drawing/2014/main" id="{A50F5C7F-22A5-45AE-B321-5A59732D2CD5}"/>
                  </a:ext>
                </a:extLst>
              </p:cNvPr>
              <p:cNvSpPr/>
              <p:nvPr/>
            </p:nvSpPr>
            <p:spPr>
              <a:xfrm>
                <a:off x="6083934" y="3322680"/>
                <a:ext cx="270319" cy="239746"/>
              </a:xfrm>
              <a:custGeom>
                <a:avLst/>
                <a:gdLst>
                  <a:gd name="connsiteX0" fmla="*/ 0 w 270319"/>
                  <a:gd name="connsiteY0" fmla="*/ 0 h 239744"/>
                  <a:gd name="connsiteX1" fmla="*/ 270320 w 270319"/>
                  <a:gd name="connsiteY1" fmla="*/ 0 h 239744"/>
                  <a:gd name="connsiteX2" fmla="*/ 270320 w 270319"/>
                  <a:gd name="connsiteY2" fmla="*/ 239744 h 239744"/>
                  <a:gd name="connsiteX3" fmla="*/ 0 w 270319"/>
                  <a:gd name="connsiteY3" fmla="*/ 239744 h 239744"/>
                </a:gdLst>
                <a:ahLst/>
                <a:cxnLst>
                  <a:cxn ang="0">
                    <a:pos x="connsiteX0" y="connsiteY0"/>
                  </a:cxn>
                  <a:cxn ang="0">
                    <a:pos x="connsiteX1" y="connsiteY1"/>
                  </a:cxn>
                  <a:cxn ang="0">
                    <a:pos x="connsiteX2" y="connsiteY2"/>
                  </a:cxn>
                  <a:cxn ang="0">
                    <a:pos x="connsiteX3" y="connsiteY3"/>
                  </a:cxn>
                </a:cxnLst>
                <a:rect l="l" t="t" r="r" b="b"/>
                <a:pathLst>
                  <a:path w="270319" h="239744">
                    <a:moveTo>
                      <a:pt x="0" y="0"/>
                    </a:moveTo>
                    <a:lnTo>
                      <a:pt x="270320" y="0"/>
                    </a:lnTo>
                    <a:lnTo>
                      <a:pt x="270320" y="239744"/>
                    </a:lnTo>
                    <a:lnTo>
                      <a:pt x="0" y="239744"/>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6" name="Freeform: Shape 125">
                <a:extLst>
                  <a:ext uri="{FF2B5EF4-FFF2-40B4-BE49-F238E27FC236}">
                    <a16:creationId xmlns:a16="http://schemas.microsoft.com/office/drawing/2014/main" id="{D28A0B82-098F-40BC-9E9B-6DB10CCC2C88}"/>
                  </a:ext>
                </a:extLst>
              </p:cNvPr>
              <p:cNvSpPr/>
              <p:nvPr/>
            </p:nvSpPr>
            <p:spPr>
              <a:xfrm>
                <a:off x="6103651" y="3110361"/>
                <a:ext cx="230884" cy="212312"/>
              </a:xfrm>
              <a:custGeom>
                <a:avLst/>
                <a:gdLst>
                  <a:gd name="connsiteX0" fmla="*/ 0 w 230885"/>
                  <a:gd name="connsiteY0" fmla="*/ 212312 h 212312"/>
                  <a:gd name="connsiteX1" fmla="*/ 0 w 230885"/>
                  <a:gd name="connsiteY1" fmla="*/ 115443 h 212312"/>
                  <a:gd name="connsiteX2" fmla="*/ 115443 w 230885"/>
                  <a:gd name="connsiteY2" fmla="*/ 0 h 212312"/>
                  <a:gd name="connsiteX3" fmla="*/ 115443 w 230885"/>
                  <a:gd name="connsiteY3" fmla="*/ 0 h 212312"/>
                  <a:gd name="connsiteX4" fmla="*/ 230886 w 230885"/>
                  <a:gd name="connsiteY4" fmla="*/ 115443 h 212312"/>
                  <a:gd name="connsiteX5" fmla="*/ 230886 w 230885"/>
                  <a:gd name="connsiteY5" fmla="*/ 204788 h 21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85" h="212312">
                    <a:moveTo>
                      <a:pt x="0" y="212312"/>
                    </a:moveTo>
                    <a:lnTo>
                      <a:pt x="0" y="115443"/>
                    </a:lnTo>
                    <a:cubicBezTo>
                      <a:pt x="0" y="51721"/>
                      <a:pt x="51721" y="0"/>
                      <a:pt x="115443" y="0"/>
                    </a:cubicBezTo>
                    <a:lnTo>
                      <a:pt x="115443" y="0"/>
                    </a:lnTo>
                    <a:cubicBezTo>
                      <a:pt x="179165" y="0"/>
                      <a:pt x="230886" y="51721"/>
                      <a:pt x="230886" y="115443"/>
                    </a:cubicBezTo>
                    <a:lnTo>
                      <a:pt x="230886" y="20478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7" name="Freeform: Shape 126">
                <a:extLst>
                  <a:ext uri="{FF2B5EF4-FFF2-40B4-BE49-F238E27FC236}">
                    <a16:creationId xmlns:a16="http://schemas.microsoft.com/office/drawing/2014/main" id="{9564B05F-B028-454E-B43C-3937FA16D6E1}"/>
                  </a:ext>
                </a:extLst>
              </p:cNvPr>
              <p:cNvSpPr/>
              <p:nvPr/>
            </p:nvSpPr>
            <p:spPr>
              <a:xfrm>
                <a:off x="6188233" y="3377915"/>
                <a:ext cx="61721" cy="61721"/>
              </a:xfrm>
              <a:custGeom>
                <a:avLst/>
                <a:gdLst>
                  <a:gd name="connsiteX0" fmla="*/ 61722 w 61721"/>
                  <a:gd name="connsiteY0" fmla="*/ 30861 h 61722"/>
                  <a:gd name="connsiteX1" fmla="*/ 30861 w 61721"/>
                  <a:gd name="connsiteY1" fmla="*/ 61722 h 61722"/>
                  <a:gd name="connsiteX2" fmla="*/ 0 w 61721"/>
                  <a:gd name="connsiteY2" fmla="*/ 30861 h 61722"/>
                  <a:gd name="connsiteX3" fmla="*/ 30861 w 61721"/>
                  <a:gd name="connsiteY3" fmla="*/ 0 h 61722"/>
                  <a:gd name="connsiteX4" fmla="*/ 61722 w 61721"/>
                  <a:gd name="connsiteY4" fmla="*/ 30861 h 6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 h="61722">
                    <a:moveTo>
                      <a:pt x="61722" y="30861"/>
                    </a:moveTo>
                    <a:cubicBezTo>
                      <a:pt x="61722" y="47905"/>
                      <a:pt x="47905" y="61722"/>
                      <a:pt x="30861" y="61722"/>
                    </a:cubicBezTo>
                    <a:cubicBezTo>
                      <a:pt x="13817" y="61722"/>
                      <a:pt x="0" y="47905"/>
                      <a:pt x="0" y="30861"/>
                    </a:cubicBezTo>
                    <a:cubicBezTo>
                      <a:pt x="0" y="13817"/>
                      <a:pt x="13817" y="0"/>
                      <a:pt x="30861" y="0"/>
                    </a:cubicBezTo>
                    <a:cubicBezTo>
                      <a:pt x="47905" y="0"/>
                      <a:pt x="61722" y="13817"/>
                      <a:pt x="61722" y="30861"/>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8" name="Freeform: Shape 127">
                <a:extLst>
                  <a:ext uri="{FF2B5EF4-FFF2-40B4-BE49-F238E27FC236}">
                    <a16:creationId xmlns:a16="http://schemas.microsoft.com/office/drawing/2014/main" id="{6D405E73-BCE7-4A8C-BE0F-D3B9B6FC4812}"/>
                  </a:ext>
                </a:extLst>
              </p:cNvPr>
              <p:cNvSpPr/>
              <p:nvPr/>
            </p:nvSpPr>
            <p:spPr>
              <a:xfrm>
                <a:off x="6219094" y="3447889"/>
                <a:ext cx="9525" cy="70388"/>
              </a:xfrm>
              <a:custGeom>
                <a:avLst/>
                <a:gdLst>
                  <a:gd name="connsiteX0" fmla="*/ 0 w 9525"/>
                  <a:gd name="connsiteY0" fmla="*/ 70390 h 70389"/>
                  <a:gd name="connsiteX1" fmla="*/ 0 w 9525"/>
                  <a:gd name="connsiteY1" fmla="*/ 0 h 70389"/>
                </a:gdLst>
                <a:ahLst/>
                <a:cxnLst>
                  <a:cxn ang="0">
                    <a:pos x="connsiteX0" y="connsiteY0"/>
                  </a:cxn>
                  <a:cxn ang="0">
                    <a:pos x="connsiteX1" y="connsiteY1"/>
                  </a:cxn>
                </a:cxnLst>
                <a:rect l="l" t="t" r="r" b="b"/>
                <a:pathLst>
                  <a:path w="9525" h="70389">
                    <a:moveTo>
                      <a:pt x="0" y="70390"/>
                    </a:move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156" name="Group 155">
            <a:extLst>
              <a:ext uri="{FF2B5EF4-FFF2-40B4-BE49-F238E27FC236}">
                <a16:creationId xmlns:a16="http://schemas.microsoft.com/office/drawing/2014/main" id="{1D01EFF4-6264-43AD-8E94-91AA28BA1024}"/>
              </a:ext>
            </a:extLst>
          </p:cNvPr>
          <p:cNvGrpSpPr/>
          <p:nvPr/>
        </p:nvGrpSpPr>
        <p:grpSpPr>
          <a:xfrm>
            <a:off x="3775992" y="1479011"/>
            <a:ext cx="2638316" cy="4221902"/>
            <a:chOff x="3710642" y="1668080"/>
            <a:chExt cx="2586819" cy="3848800"/>
          </a:xfrm>
        </p:grpSpPr>
        <p:sp>
          <p:nvSpPr>
            <p:cNvPr id="157" name="Rectangle 156">
              <a:extLst>
                <a:ext uri="{FF2B5EF4-FFF2-40B4-BE49-F238E27FC236}">
                  <a16:creationId xmlns:a16="http://schemas.microsoft.com/office/drawing/2014/main" id="{C24D89E1-ACCF-422B-8272-A914638ECEA1}"/>
                </a:ext>
              </a:extLst>
            </p:cNvPr>
            <p:cNvSpPr/>
            <p:nvPr/>
          </p:nvSpPr>
          <p:spPr bwMode="auto">
            <a:xfrm>
              <a:off x="4125443" y="2455156"/>
              <a:ext cx="1761068" cy="350311"/>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Optimize IT Cost and Enable New Capabilities</a:t>
              </a:r>
            </a:p>
          </p:txBody>
        </p:sp>
        <p:sp>
          <p:nvSpPr>
            <p:cNvPr id="158" name="Rectangle 157">
              <a:extLst>
                <a:ext uri="{FF2B5EF4-FFF2-40B4-BE49-F238E27FC236}">
                  <a16:creationId xmlns:a16="http://schemas.microsoft.com/office/drawing/2014/main" id="{D34A2695-6783-4F83-A116-E9112D6FFBAA}"/>
                </a:ext>
              </a:extLst>
            </p:cNvPr>
            <p:cNvSpPr/>
            <p:nvPr/>
          </p:nvSpPr>
          <p:spPr bwMode="auto">
            <a:xfrm>
              <a:off x="3967802" y="2851909"/>
              <a:ext cx="2285193" cy="21113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Compute Optimization </a:t>
              </a:r>
              <a:r>
                <a:rPr lang="en-US" sz="1020" kern="0">
                  <a:solidFill>
                    <a:srgbClr val="000000"/>
                  </a:solidFill>
                  <a:latin typeface="Segoe UI"/>
                </a:rPr>
                <a:t>with auto scalability</a:t>
              </a:r>
            </a:p>
            <a:p>
              <a:pPr defTabSz="931946" fontAlgn="base">
                <a:spcBef>
                  <a:spcPts val="612"/>
                </a:spcBef>
                <a:spcAft>
                  <a:spcPct val="0"/>
                </a:spcAft>
                <a:defRPr/>
              </a:pPr>
              <a:r>
                <a:rPr lang="en-US" sz="1020" kern="0">
                  <a:solidFill>
                    <a:srgbClr val="000000"/>
                  </a:solidFill>
                  <a:latin typeface="Segoe UI Semibold"/>
                </a:rPr>
                <a:t>Application Optimization </a:t>
              </a:r>
              <a:r>
                <a:rPr lang="en-US" sz="1020" kern="0">
                  <a:solidFill>
                    <a:srgbClr val="000000"/>
                  </a:solidFill>
                  <a:latin typeface="Segoe UI"/>
                </a:rPr>
                <a:t>leveraging PaaS services with minimal change</a:t>
              </a:r>
            </a:p>
            <a:p>
              <a:pPr defTabSz="931946" fontAlgn="base">
                <a:spcBef>
                  <a:spcPts val="612"/>
                </a:spcBef>
                <a:spcAft>
                  <a:spcPct val="0"/>
                </a:spcAft>
                <a:defRPr/>
              </a:pPr>
              <a:r>
                <a:rPr lang="en-US" sz="1020" kern="0">
                  <a:solidFill>
                    <a:srgbClr val="000000"/>
                  </a:solidFill>
                  <a:latin typeface="Segoe UI Semibold"/>
                </a:rPr>
                <a:t>Network Optimization </a:t>
              </a:r>
              <a:r>
                <a:rPr lang="en-US" sz="1020" kern="0">
                  <a:solidFill>
                    <a:srgbClr val="000000"/>
                  </a:solidFill>
                  <a:latin typeface="Segoe UI"/>
                </a:rPr>
                <a:t>through new network delivery &amp; consumption </a:t>
              </a:r>
              <a:r>
                <a:rPr lang="en-US" sz="1020">
                  <a:solidFill>
                    <a:srgbClr val="000000"/>
                  </a:solidFill>
                  <a:latin typeface="Segoe UI"/>
                  <a:ea typeface="Segoe UI" pitchFamily="34" charset="0"/>
                  <a:cs typeface="Segoe UI" panose="020B0502040204020203" pitchFamily="34" charset="0"/>
                </a:rPr>
                <a:t>models</a:t>
              </a:r>
            </a:p>
            <a:p>
              <a:pPr defTabSz="931946" fontAlgn="base">
                <a:spcBef>
                  <a:spcPts val="612"/>
                </a:spcBef>
                <a:spcAft>
                  <a:spcPct val="0"/>
                </a:spcAft>
                <a:defRPr/>
              </a:pPr>
              <a:r>
                <a:rPr lang="en-US" sz="1020" kern="0">
                  <a:solidFill>
                    <a:srgbClr val="000000"/>
                  </a:solidFill>
                  <a:latin typeface="Segoe UI Semibold"/>
                </a:rPr>
                <a:t>Database </a:t>
              </a:r>
              <a:r>
                <a:rPr lang="en-US" sz="1020" kern="0">
                  <a:solidFill>
                    <a:srgbClr val="000000"/>
                  </a:solidFill>
                  <a:latin typeface="Segoe UI"/>
                </a:rPr>
                <a:t>optimization with Managed Instances and Cloud Database</a:t>
              </a:r>
            </a:p>
            <a:p>
              <a:pPr defTabSz="931946" fontAlgn="base">
                <a:spcBef>
                  <a:spcPts val="612"/>
                </a:spcBef>
                <a:spcAft>
                  <a:spcPct val="0"/>
                </a:spcAft>
                <a:defRPr/>
              </a:pPr>
              <a:r>
                <a:rPr lang="en-US" sz="1020" kern="0">
                  <a:solidFill>
                    <a:srgbClr val="000000"/>
                  </a:solidFill>
                  <a:latin typeface="Segoe UI Semibold"/>
                </a:rPr>
                <a:t>Cloud Automation </a:t>
              </a:r>
              <a:r>
                <a:rPr lang="en-US" sz="1020" kern="0">
                  <a:solidFill>
                    <a:srgbClr val="000000"/>
                  </a:solidFill>
                  <a:latin typeface="Segoe UI"/>
                </a:rPr>
                <a:t>– Streamline processes using predefined and automated configurations</a:t>
              </a:r>
            </a:p>
          </p:txBody>
        </p:sp>
        <p:grpSp>
          <p:nvGrpSpPr>
            <p:cNvPr id="159" name="Group 158">
              <a:extLst>
                <a:ext uri="{FF2B5EF4-FFF2-40B4-BE49-F238E27FC236}">
                  <a16:creationId xmlns:a16="http://schemas.microsoft.com/office/drawing/2014/main" id="{99F9AEB5-A1DA-4F1A-8236-A5EF641F5E26}"/>
                </a:ext>
              </a:extLst>
            </p:cNvPr>
            <p:cNvGrpSpPr/>
            <p:nvPr/>
          </p:nvGrpSpPr>
          <p:grpSpPr>
            <a:xfrm>
              <a:off x="4701088" y="1820607"/>
              <a:ext cx="662099" cy="581043"/>
              <a:chOff x="4874585" y="1878482"/>
              <a:chExt cx="662099" cy="581043"/>
            </a:xfrm>
          </p:grpSpPr>
          <p:sp>
            <p:nvSpPr>
              <p:cNvPr id="173" name="Oval 172">
                <a:extLst>
                  <a:ext uri="{FF2B5EF4-FFF2-40B4-BE49-F238E27FC236}">
                    <a16:creationId xmlns:a16="http://schemas.microsoft.com/office/drawing/2014/main" id="{3CD29D8E-4F8A-4622-AD24-9717BA85ADF2}"/>
                  </a:ext>
                </a:extLst>
              </p:cNvPr>
              <p:cNvSpPr>
                <a:spLocks/>
              </p:cNvSpPr>
              <p:nvPr/>
            </p:nvSpPr>
            <p:spPr>
              <a:xfrm>
                <a:off x="4904957" y="1921788"/>
                <a:ext cx="631727" cy="537737"/>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174" name="Oval 173">
                <a:extLst>
                  <a:ext uri="{FF2B5EF4-FFF2-40B4-BE49-F238E27FC236}">
                    <a16:creationId xmlns:a16="http://schemas.microsoft.com/office/drawing/2014/main" id="{9A21C5F7-C41E-4995-9973-9422C7390ED5}"/>
                  </a:ext>
                </a:extLst>
              </p:cNvPr>
              <p:cNvSpPr>
                <a:spLocks/>
              </p:cNvSpPr>
              <p:nvPr/>
            </p:nvSpPr>
            <p:spPr>
              <a:xfrm>
                <a:off x="4874585" y="1878482"/>
                <a:ext cx="638042" cy="550562"/>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175" name="algorithm" title="Icon of a heartbeat">
                <a:extLst>
                  <a:ext uri="{FF2B5EF4-FFF2-40B4-BE49-F238E27FC236}">
                    <a16:creationId xmlns:a16="http://schemas.microsoft.com/office/drawing/2014/main" id="{872B4814-73D7-4A94-93F6-C79827725F80}"/>
                  </a:ext>
                </a:extLst>
              </p:cNvPr>
              <p:cNvSpPr>
                <a:spLocks noChangeAspect="1" noEditPoints="1"/>
              </p:cNvSpPr>
              <p:nvPr/>
            </p:nvSpPr>
            <p:spPr bwMode="auto">
              <a:xfrm>
                <a:off x="5035132" y="2016080"/>
                <a:ext cx="332561" cy="31079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1A1A1A"/>
                  </a:solidFill>
                  <a:latin typeface="Segoe UI"/>
                </a:endParaRPr>
              </a:p>
            </p:txBody>
          </p:sp>
        </p:grpSp>
        <p:cxnSp>
          <p:nvCxnSpPr>
            <p:cNvPr id="160" name="Straight Connector 159">
              <a:extLst>
                <a:ext uri="{FF2B5EF4-FFF2-40B4-BE49-F238E27FC236}">
                  <a16:creationId xmlns:a16="http://schemas.microsoft.com/office/drawing/2014/main" id="{6ABC77E8-A248-4D15-899F-E35D2056379A}"/>
                </a:ext>
              </a:extLst>
            </p:cNvPr>
            <p:cNvCxnSpPr>
              <a:cxnSpLocks/>
            </p:cNvCxnSpPr>
            <p:nvPr/>
          </p:nvCxnSpPr>
          <p:spPr>
            <a:xfrm flipV="1">
              <a:off x="6297461" y="1668080"/>
              <a:ext cx="0" cy="3848800"/>
            </a:xfrm>
            <a:prstGeom prst="line">
              <a:avLst/>
            </a:prstGeom>
            <a:noFill/>
            <a:ln w="6350" cap="flat" cmpd="sng" algn="ctr">
              <a:solidFill>
                <a:schemeClr val="bg1">
                  <a:lumMod val="65000"/>
                </a:schemeClr>
              </a:solidFill>
              <a:prstDash val="dash"/>
              <a:headEnd type="oval" w="med" len="med"/>
              <a:tailEnd type="none" w="med" len="med"/>
            </a:ln>
            <a:effectLst/>
          </p:spPr>
        </p:cxnSp>
        <p:grpSp>
          <p:nvGrpSpPr>
            <p:cNvPr id="161" name="Graphic 232">
              <a:extLst>
                <a:ext uri="{FF2B5EF4-FFF2-40B4-BE49-F238E27FC236}">
                  <a16:creationId xmlns:a16="http://schemas.microsoft.com/office/drawing/2014/main" id="{2FB148B1-4272-4E6E-9487-B1F8A459AF8D}"/>
                </a:ext>
              </a:extLst>
            </p:cNvPr>
            <p:cNvGrpSpPr/>
            <p:nvPr/>
          </p:nvGrpSpPr>
          <p:grpSpPr>
            <a:xfrm>
              <a:off x="3723267" y="2979644"/>
              <a:ext cx="216713" cy="165115"/>
              <a:chOff x="6018212" y="3344862"/>
              <a:chExt cx="400050" cy="304800"/>
            </a:xfrm>
          </p:grpSpPr>
          <p:sp>
            <p:nvSpPr>
              <p:cNvPr id="166" name="Freeform: Shape 165">
                <a:extLst>
                  <a:ext uri="{FF2B5EF4-FFF2-40B4-BE49-F238E27FC236}">
                    <a16:creationId xmlns:a16="http://schemas.microsoft.com/office/drawing/2014/main" id="{B45757A7-ED24-4CE4-9E2E-60183AB07989}"/>
                  </a:ext>
                </a:extLst>
              </p:cNvPr>
              <p:cNvSpPr/>
              <p:nvPr/>
            </p:nvSpPr>
            <p:spPr>
              <a:xfrm>
                <a:off x="6251765" y="3598417"/>
                <a:ext cx="9525" cy="50577"/>
              </a:xfrm>
              <a:custGeom>
                <a:avLst/>
                <a:gdLst>
                  <a:gd name="connsiteX0" fmla="*/ 0 w 9525"/>
                  <a:gd name="connsiteY0" fmla="*/ 0 h 50577"/>
                  <a:gd name="connsiteX1" fmla="*/ 0 w 9525"/>
                  <a:gd name="connsiteY1" fmla="*/ 50578 h 50577"/>
                </a:gdLst>
                <a:ahLst/>
                <a:cxnLst>
                  <a:cxn ang="0">
                    <a:pos x="connsiteX0" y="connsiteY0"/>
                  </a:cxn>
                  <a:cxn ang="0">
                    <a:pos x="connsiteX1" y="connsiteY1"/>
                  </a:cxn>
                </a:cxnLst>
                <a:rect l="l" t="t" r="r" b="b"/>
                <a:pathLst>
                  <a:path w="9525" h="50577">
                    <a:moveTo>
                      <a:pt x="0" y="0"/>
                    </a:moveTo>
                    <a:lnTo>
                      <a:pt x="0" y="5057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67" name="Freeform: Shape 166">
                <a:extLst>
                  <a:ext uri="{FF2B5EF4-FFF2-40B4-BE49-F238E27FC236}">
                    <a16:creationId xmlns:a16="http://schemas.microsoft.com/office/drawing/2014/main" id="{AFCA3232-4BA8-43D4-A7B2-35538B936A13}"/>
                  </a:ext>
                </a:extLst>
              </p:cNvPr>
              <p:cNvSpPr/>
              <p:nvPr/>
            </p:nvSpPr>
            <p:spPr>
              <a:xfrm>
                <a:off x="6178041" y="3648995"/>
                <a:ext cx="155829" cy="9525"/>
              </a:xfrm>
              <a:custGeom>
                <a:avLst/>
                <a:gdLst>
                  <a:gd name="connsiteX0" fmla="*/ 0 w 155829"/>
                  <a:gd name="connsiteY0" fmla="*/ 0 h 9525"/>
                  <a:gd name="connsiteX1" fmla="*/ 155829 w 155829"/>
                  <a:gd name="connsiteY1" fmla="*/ 0 h 9525"/>
                </a:gdLst>
                <a:ahLst/>
                <a:cxnLst>
                  <a:cxn ang="0">
                    <a:pos x="connsiteX0" y="connsiteY0"/>
                  </a:cxn>
                  <a:cxn ang="0">
                    <a:pos x="connsiteX1" y="connsiteY1"/>
                  </a:cxn>
                </a:cxnLst>
                <a:rect l="l" t="t" r="r" b="b"/>
                <a:pathLst>
                  <a:path w="155829" h="9525">
                    <a:moveTo>
                      <a:pt x="0" y="0"/>
                    </a:moveTo>
                    <a:lnTo>
                      <a:pt x="15582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68" name="Freeform: Shape 167">
                <a:extLst>
                  <a:ext uri="{FF2B5EF4-FFF2-40B4-BE49-F238E27FC236}">
                    <a16:creationId xmlns:a16="http://schemas.microsoft.com/office/drawing/2014/main" id="{9252D7FC-F9F9-4BBA-BA2D-E0B8513D4BF2}"/>
                  </a:ext>
                </a:extLst>
              </p:cNvPr>
              <p:cNvSpPr/>
              <p:nvPr/>
            </p:nvSpPr>
            <p:spPr>
              <a:xfrm>
                <a:off x="6100793" y="3349719"/>
                <a:ext cx="310229" cy="248412"/>
              </a:xfrm>
              <a:custGeom>
                <a:avLst/>
                <a:gdLst>
                  <a:gd name="connsiteX0" fmla="*/ 0 w 310229"/>
                  <a:gd name="connsiteY0" fmla="*/ 107347 h 248412"/>
                  <a:gd name="connsiteX1" fmla="*/ 0 w 310229"/>
                  <a:gd name="connsiteY1" fmla="*/ 13049 h 248412"/>
                  <a:gd name="connsiteX2" fmla="*/ 10573 w 310229"/>
                  <a:gd name="connsiteY2" fmla="*/ 0 h 248412"/>
                  <a:gd name="connsiteX3" fmla="*/ 299657 w 310229"/>
                  <a:gd name="connsiteY3" fmla="*/ 0 h 248412"/>
                  <a:gd name="connsiteX4" fmla="*/ 310229 w 310229"/>
                  <a:gd name="connsiteY4" fmla="*/ 13049 h 248412"/>
                  <a:gd name="connsiteX5" fmla="*/ 310229 w 310229"/>
                  <a:gd name="connsiteY5" fmla="*/ 235363 h 248412"/>
                  <a:gd name="connsiteX6" fmla="*/ 299657 w 310229"/>
                  <a:gd name="connsiteY6" fmla="*/ 248412 h 248412"/>
                  <a:gd name="connsiteX7" fmla="*/ 44577 w 310229"/>
                  <a:gd name="connsiteY7" fmla="*/ 248412 h 24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229" h="248412">
                    <a:moveTo>
                      <a:pt x="0" y="107347"/>
                    </a:moveTo>
                    <a:lnTo>
                      <a:pt x="0" y="13049"/>
                    </a:lnTo>
                    <a:cubicBezTo>
                      <a:pt x="0" y="5906"/>
                      <a:pt x="4763" y="0"/>
                      <a:pt x="10573" y="0"/>
                    </a:cubicBezTo>
                    <a:lnTo>
                      <a:pt x="299657" y="0"/>
                    </a:lnTo>
                    <a:cubicBezTo>
                      <a:pt x="305467" y="0"/>
                      <a:pt x="310229" y="5810"/>
                      <a:pt x="310229" y="13049"/>
                    </a:cubicBezTo>
                    <a:lnTo>
                      <a:pt x="310229" y="235363"/>
                    </a:lnTo>
                    <a:cubicBezTo>
                      <a:pt x="310229" y="242507"/>
                      <a:pt x="305467" y="248412"/>
                      <a:pt x="299657" y="248412"/>
                    </a:cubicBezTo>
                    <a:lnTo>
                      <a:pt x="44577" y="248412"/>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69" name="Freeform: Shape 168">
                <a:extLst>
                  <a:ext uri="{FF2B5EF4-FFF2-40B4-BE49-F238E27FC236}">
                    <a16:creationId xmlns:a16="http://schemas.microsoft.com/office/drawing/2014/main" id="{97EF2B48-2BCA-47F5-B35D-0763634BFC3E}"/>
                  </a:ext>
                </a:extLst>
              </p:cNvPr>
              <p:cNvSpPr/>
              <p:nvPr/>
            </p:nvSpPr>
            <p:spPr>
              <a:xfrm>
                <a:off x="6145751" y="3559650"/>
                <a:ext cx="262985" cy="9525"/>
              </a:xfrm>
              <a:custGeom>
                <a:avLst/>
                <a:gdLst>
                  <a:gd name="connsiteX0" fmla="*/ 0 w 262985"/>
                  <a:gd name="connsiteY0" fmla="*/ 0 h 9525"/>
                  <a:gd name="connsiteX1" fmla="*/ 262985 w 262985"/>
                  <a:gd name="connsiteY1" fmla="*/ 0 h 9525"/>
                </a:gdLst>
                <a:ahLst/>
                <a:cxnLst>
                  <a:cxn ang="0">
                    <a:pos x="connsiteX0" y="connsiteY0"/>
                  </a:cxn>
                  <a:cxn ang="0">
                    <a:pos x="connsiteX1" y="connsiteY1"/>
                  </a:cxn>
                </a:cxnLst>
                <a:rect l="l" t="t" r="r" b="b"/>
                <a:pathLst>
                  <a:path w="262985" h="9525">
                    <a:moveTo>
                      <a:pt x="0" y="0"/>
                    </a:moveTo>
                    <a:lnTo>
                      <a:pt x="262985"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70" name="Freeform: Shape 169">
                <a:extLst>
                  <a:ext uri="{FF2B5EF4-FFF2-40B4-BE49-F238E27FC236}">
                    <a16:creationId xmlns:a16="http://schemas.microsoft.com/office/drawing/2014/main" id="{30D44F7B-6030-433F-AC76-038D056052E2}"/>
                  </a:ext>
                </a:extLst>
              </p:cNvPr>
              <p:cNvSpPr/>
              <p:nvPr/>
            </p:nvSpPr>
            <p:spPr>
              <a:xfrm>
                <a:off x="6023165" y="3597941"/>
                <a:ext cx="104203" cy="9525"/>
              </a:xfrm>
              <a:custGeom>
                <a:avLst/>
                <a:gdLst>
                  <a:gd name="connsiteX0" fmla="*/ 0 w 104203"/>
                  <a:gd name="connsiteY0" fmla="*/ 0 h 9525"/>
                  <a:gd name="connsiteX1" fmla="*/ 104204 w 104203"/>
                  <a:gd name="connsiteY1" fmla="*/ 0 h 9525"/>
                </a:gdLst>
                <a:ahLst/>
                <a:cxnLst>
                  <a:cxn ang="0">
                    <a:pos x="connsiteX0" y="connsiteY0"/>
                  </a:cxn>
                  <a:cxn ang="0">
                    <a:pos x="connsiteX1" y="connsiteY1"/>
                  </a:cxn>
                </a:cxnLst>
                <a:rect l="l" t="t" r="r" b="b"/>
                <a:pathLst>
                  <a:path w="104203" h="9525">
                    <a:moveTo>
                      <a:pt x="0" y="0"/>
                    </a:moveTo>
                    <a:lnTo>
                      <a:pt x="104204"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71" name="Freeform: Shape 170">
                <a:extLst>
                  <a:ext uri="{FF2B5EF4-FFF2-40B4-BE49-F238E27FC236}">
                    <a16:creationId xmlns:a16="http://schemas.microsoft.com/office/drawing/2014/main" id="{3F5E7C88-FA29-463F-ADB9-240083310060}"/>
                  </a:ext>
                </a:extLst>
              </p:cNvPr>
              <p:cNvSpPr/>
              <p:nvPr/>
            </p:nvSpPr>
            <p:spPr>
              <a:xfrm>
                <a:off x="6023069" y="3472782"/>
                <a:ext cx="105727" cy="168973"/>
              </a:xfrm>
              <a:custGeom>
                <a:avLst/>
                <a:gdLst>
                  <a:gd name="connsiteX0" fmla="*/ 61913 w 105727"/>
                  <a:gd name="connsiteY0" fmla="*/ 168974 h 168973"/>
                  <a:gd name="connsiteX1" fmla="*/ 43815 w 105727"/>
                  <a:gd name="connsiteY1" fmla="*/ 168974 h 168973"/>
                  <a:gd name="connsiteX2" fmla="*/ 0 w 105727"/>
                  <a:gd name="connsiteY2" fmla="*/ 125158 h 168973"/>
                  <a:gd name="connsiteX3" fmla="*/ 0 w 105727"/>
                  <a:gd name="connsiteY3" fmla="*/ 43815 h 168973"/>
                  <a:gd name="connsiteX4" fmla="*/ 43815 w 105727"/>
                  <a:gd name="connsiteY4" fmla="*/ 0 h 168973"/>
                  <a:gd name="connsiteX5" fmla="*/ 61913 w 105727"/>
                  <a:gd name="connsiteY5" fmla="*/ 0 h 168973"/>
                  <a:gd name="connsiteX6" fmla="*/ 105728 w 105727"/>
                  <a:gd name="connsiteY6" fmla="*/ 43815 h 168973"/>
                  <a:gd name="connsiteX7" fmla="*/ 105728 w 105727"/>
                  <a:gd name="connsiteY7" fmla="*/ 125158 h 168973"/>
                  <a:gd name="connsiteX8" fmla="*/ 61913 w 105727"/>
                  <a:gd name="connsiteY8" fmla="*/ 168974 h 16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27" h="168973">
                    <a:moveTo>
                      <a:pt x="61913" y="168974"/>
                    </a:moveTo>
                    <a:lnTo>
                      <a:pt x="43815" y="168974"/>
                    </a:lnTo>
                    <a:cubicBezTo>
                      <a:pt x="19622" y="168974"/>
                      <a:pt x="0" y="149352"/>
                      <a:pt x="0" y="125158"/>
                    </a:cubicBezTo>
                    <a:lnTo>
                      <a:pt x="0" y="43815"/>
                    </a:lnTo>
                    <a:cubicBezTo>
                      <a:pt x="0" y="19621"/>
                      <a:pt x="19622" y="0"/>
                      <a:pt x="43815" y="0"/>
                    </a:cubicBezTo>
                    <a:lnTo>
                      <a:pt x="61913" y="0"/>
                    </a:lnTo>
                    <a:cubicBezTo>
                      <a:pt x="86106" y="0"/>
                      <a:pt x="105728" y="19621"/>
                      <a:pt x="105728" y="43815"/>
                    </a:cubicBezTo>
                    <a:lnTo>
                      <a:pt x="105728" y="125158"/>
                    </a:lnTo>
                    <a:cubicBezTo>
                      <a:pt x="105728" y="149352"/>
                      <a:pt x="86106" y="168974"/>
                      <a:pt x="61913" y="168974"/>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72" name="Freeform: Shape 171">
                <a:extLst>
                  <a:ext uri="{FF2B5EF4-FFF2-40B4-BE49-F238E27FC236}">
                    <a16:creationId xmlns:a16="http://schemas.microsoft.com/office/drawing/2014/main" id="{46B8C9E9-6692-44F3-ACE0-BD58676DCB6C}"/>
                  </a:ext>
                </a:extLst>
              </p:cNvPr>
              <p:cNvSpPr/>
              <p:nvPr/>
            </p:nvSpPr>
            <p:spPr>
              <a:xfrm>
                <a:off x="6067742" y="3614229"/>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162" name="arrow_5" title="Icon of two arrows pointing across from each other">
              <a:extLst>
                <a:ext uri="{FF2B5EF4-FFF2-40B4-BE49-F238E27FC236}">
                  <a16:creationId xmlns:a16="http://schemas.microsoft.com/office/drawing/2014/main" id="{32D05EF7-C8B6-4A5A-8E92-8917FF7CCE38}"/>
                </a:ext>
              </a:extLst>
            </p:cNvPr>
            <p:cNvSpPr>
              <a:spLocks noChangeAspect="1" noEditPoints="1"/>
            </p:cNvSpPr>
            <p:nvPr/>
          </p:nvSpPr>
          <p:spPr bwMode="auto">
            <a:xfrm>
              <a:off x="3711799" y="3266908"/>
              <a:ext cx="239648" cy="24061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63" name="signal_3" title="Icon of a communication tower with signal lines">
              <a:extLst>
                <a:ext uri="{FF2B5EF4-FFF2-40B4-BE49-F238E27FC236}">
                  <a16:creationId xmlns:a16="http://schemas.microsoft.com/office/drawing/2014/main" id="{E2533F40-64E8-45C9-8D4B-005FFDF32A63}"/>
                </a:ext>
              </a:extLst>
            </p:cNvPr>
            <p:cNvSpPr>
              <a:spLocks noChangeAspect="1" noEditPoints="1"/>
            </p:cNvSpPr>
            <p:nvPr/>
          </p:nvSpPr>
          <p:spPr bwMode="auto">
            <a:xfrm>
              <a:off x="3749739" y="3715610"/>
              <a:ext cx="163768" cy="224622"/>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4" name="network_3" title="Icon of a server connected to a network">
              <a:extLst>
                <a:ext uri="{FF2B5EF4-FFF2-40B4-BE49-F238E27FC236}">
                  <a16:creationId xmlns:a16="http://schemas.microsoft.com/office/drawing/2014/main" id="{1793826D-C439-47BF-BE16-0D2F44FF42C1}"/>
                </a:ext>
              </a:extLst>
            </p:cNvPr>
            <p:cNvSpPr>
              <a:spLocks noChangeAspect="1" noEditPoints="1"/>
            </p:cNvSpPr>
            <p:nvPr/>
          </p:nvSpPr>
          <p:spPr bwMode="auto">
            <a:xfrm>
              <a:off x="3728426" y="4137562"/>
              <a:ext cx="206394" cy="2141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5" name="Graphic 13">
              <a:extLst>
                <a:ext uri="{FF2B5EF4-FFF2-40B4-BE49-F238E27FC236}">
                  <a16:creationId xmlns:a16="http://schemas.microsoft.com/office/drawing/2014/main" id="{C650E4D5-21CD-4725-A582-D3B7DF1B8642}"/>
                </a:ext>
              </a:extLst>
            </p:cNvPr>
            <p:cNvSpPr/>
            <p:nvPr/>
          </p:nvSpPr>
          <p:spPr>
            <a:xfrm>
              <a:off x="3710642" y="4572692"/>
              <a:ext cx="241962" cy="164470"/>
            </a:xfrm>
            <a:custGeom>
              <a:avLst/>
              <a:gdLst>
                <a:gd name="connsiteX0" fmla="*/ 249460 w 420243"/>
                <a:gd name="connsiteY0" fmla="*/ 58198 h 285654"/>
                <a:gd name="connsiteX1" fmla="*/ 341376 w 420243"/>
                <a:gd name="connsiteY1" fmla="*/ 118491 h 285654"/>
                <a:gd name="connsiteX2" fmla="*/ 341662 w 420243"/>
                <a:gd name="connsiteY2" fmla="*/ 119158 h 285654"/>
                <a:gd name="connsiteX3" fmla="*/ 344900 w 420243"/>
                <a:gd name="connsiteY3" fmla="*/ 129921 h 285654"/>
                <a:gd name="connsiteX4" fmla="*/ 420243 w 420243"/>
                <a:gd name="connsiteY4" fmla="*/ 207931 h 285654"/>
                <a:gd name="connsiteX5" fmla="*/ 349377 w 420243"/>
                <a:gd name="connsiteY5" fmla="*/ 285369 h 285654"/>
                <a:gd name="connsiteX6" fmla="*/ 349091 w 420243"/>
                <a:gd name="connsiteY6" fmla="*/ 285369 h 285654"/>
                <a:gd name="connsiteX7" fmla="*/ 344329 w 420243"/>
                <a:gd name="connsiteY7" fmla="*/ 285655 h 285654"/>
                <a:gd name="connsiteX8" fmla="*/ 342710 w 420243"/>
                <a:gd name="connsiteY8" fmla="*/ 285655 h 285654"/>
                <a:gd name="connsiteX9" fmla="*/ 67532 w 420243"/>
                <a:gd name="connsiteY9" fmla="*/ 285655 h 285654"/>
                <a:gd name="connsiteX10" fmla="*/ 65627 w 420243"/>
                <a:gd name="connsiteY10" fmla="*/ 285369 h 285654"/>
                <a:gd name="connsiteX11" fmla="*/ 58960 w 420243"/>
                <a:gd name="connsiteY11" fmla="*/ 284702 h 285654"/>
                <a:gd name="connsiteX12" fmla="*/ 58293 w 420243"/>
                <a:gd name="connsiteY12" fmla="*/ 284702 h 285654"/>
                <a:gd name="connsiteX13" fmla="*/ 15812 w 420243"/>
                <a:gd name="connsiteY13" fmla="*/ 233172 h 285654"/>
                <a:gd name="connsiteX14" fmla="*/ 57912 w 420243"/>
                <a:gd name="connsiteY14" fmla="*/ 182023 h 285654"/>
                <a:gd name="connsiteX15" fmla="*/ 58198 w 420243"/>
                <a:gd name="connsiteY15" fmla="*/ 181356 h 285654"/>
                <a:gd name="connsiteX16" fmla="*/ 134207 w 420243"/>
                <a:gd name="connsiteY16" fmla="*/ 120110 h 285654"/>
                <a:gd name="connsiteX17" fmla="*/ 155924 w 420243"/>
                <a:gd name="connsiteY17" fmla="*/ 123254 h 285654"/>
                <a:gd name="connsiteX18" fmla="*/ 157544 w 420243"/>
                <a:gd name="connsiteY18" fmla="*/ 119158 h 285654"/>
                <a:gd name="connsiteX19" fmla="*/ 157544 w 420243"/>
                <a:gd name="connsiteY19" fmla="*/ 118491 h 285654"/>
                <a:gd name="connsiteX20" fmla="*/ 249460 w 420243"/>
                <a:gd name="connsiteY20" fmla="*/ 58198 h 285654"/>
                <a:gd name="connsiteX21" fmla="*/ 249460 w 420243"/>
                <a:gd name="connsiteY21" fmla="*/ 58198 h 285654"/>
                <a:gd name="connsiteX22" fmla="*/ 327565 w 420243"/>
                <a:gd name="connsiteY22" fmla="*/ 92678 h 285654"/>
                <a:gd name="connsiteX23" fmla="*/ 254508 w 420243"/>
                <a:gd name="connsiteY23" fmla="*/ 33242 h 285654"/>
                <a:gd name="connsiteX24" fmla="*/ 251651 w 420243"/>
                <a:gd name="connsiteY24" fmla="*/ 32385 h 285654"/>
                <a:gd name="connsiteX25" fmla="*/ 190786 w 420243"/>
                <a:gd name="connsiteY25" fmla="*/ 0 h 285654"/>
                <a:gd name="connsiteX26" fmla="*/ 119253 w 420243"/>
                <a:gd name="connsiteY26" fmla="*/ 58579 h 285654"/>
                <a:gd name="connsiteX27" fmla="*/ 118967 w 420243"/>
                <a:gd name="connsiteY27" fmla="*/ 59341 h 285654"/>
                <a:gd name="connsiteX28" fmla="*/ 118396 w 420243"/>
                <a:gd name="connsiteY28" fmla="*/ 66294 h 285654"/>
                <a:gd name="connsiteX29" fmla="*/ 116395 w 420243"/>
                <a:gd name="connsiteY29" fmla="*/ 68104 h 285654"/>
                <a:gd name="connsiteX30" fmla="*/ 115824 w 420243"/>
                <a:gd name="connsiteY30" fmla="*/ 68104 h 285654"/>
                <a:gd name="connsiteX31" fmla="*/ 71533 w 420243"/>
                <a:gd name="connsiteY31" fmla="*/ 86106 h 285654"/>
                <a:gd name="connsiteX32" fmla="*/ 71247 w 420243"/>
                <a:gd name="connsiteY32" fmla="*/ 86392 h 285654"/>
                <a:gd name="connsiteX33" fmla="*/ 70866 w 420243"/>
                <a:gd name="connsiteY33" fmla="*/ 86963 h 285654"/>
                <a:gd name="connsiteX34" fmla="*/ 68104 w 420243"/>
                <a:gd name="connsiteY34" fmla="*/ 90011 h 285654"/>
                <a:gd name="connsiteX35" fmla="*/ 66675 w 420243"/>
                <a:gd name="connsiteY35" fmla="*/ 90678 h 285654"/>
                <a:gd name="connsiteX36" fmla="*/ 0 w 420243"/>
                <a:gd name="connsiteY36" fmla="*/ 158306 h 285654"/>
                <a:gd name="connsiteX37" fmla="*/ 20479 w 420243"/>
                <a:gd name="connsiteY37" fmla="*/ 206978 h 28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0243" h="285654">
                  <a:moveTo>
                    <a:pt x="249460" y="58198"/>
                  </a:moveTo>
                  <a:cubicBezTo>
                    <a:pt x="289655" y="58198"/>
                    <a:pt x="325755" y="81915"/>
                    <a:pt x="341376" y="118491"/>
                  </a:cubicBezTo>
                  <a:cubicBezTo>
                    <a:pt x="341376" y="118491"/>
                    <a:pt x="341376" y="118777"/>
                    <a:pt x="341662" y="119158"/>
                  </a:cubicBezTo>
                  <a:cubicBezTo>
                    <a:pt x="341662" y="119158"/>
                    <a:pt x="341662" y="119158"/>
                    <a:pt x="344900" y="129921"/>
                  </a:cubicBezTo>
                  <a:cubicBezTo>
                    <a:pt x="386715" y="132112"/>
                    <a:pt x="420243" y="166211"/>
                    <a:pt x="420243" y="207931"/>
                  </a:cubicBezTo>
                  <a:cubicBezTo>
                    <a:pt x="420243" y="248031"/>
                    <a:pt x="389573" y="281178"/>
                    <a:pt x="349377" y="285369"/>
                  </a:cubicBezTo>
                  <a:cubicBezTo>
                    <a:pt x="349091" y="285369"/>
                    <a:pt x="349091" y="285369"/>
                    <a:pt x="349091" y="285369"/>
                  </a:cubicBezTo>
                  <a:cubicBezTo>
                    <a:pt x="349091" y="285369"/>
                    <a:pt x="349091" y="285369"/>
                    <a:pt x="344329" y="285655"/>
                  </a:cubicBezTo>
                  <a:cubicBezTo>
                    <a:pt x="343662" y="285655"/>
                    <a:pt x="343376" y="285655"/>
                    <a:pt x="342710" y="285655"/>
                  </a:cubicBezTo>
                  <a:cubicBezTo>
                    <a:pt x="342710" y="285655"/>
                    <a:pt x="342710" y="285655"/>
                    <a:pt x="67532" y="285655"/>
                  </a:cubicBezTo>
                  <a:cubicBezTo>
                    <a:pt x="66866" y="285655"/>
                    <a:pt x="66294" y="285655"/>
                    <a:pt x="65627" y="285369"/>
                  </a:cubicBezTo>
                  <a:cubicBezTo>
                    <a:pt x="65627" y="285369"/>
                    <a:pt x="65627" y="285369"/>
                    <a:pt x="58960" y="284702"/>
                  </a:cubicBezTo>
                  <a:cubicBezTo>
                    <a:pt x="58674" y="284702"/>
                    <a:pt x="58293" y="284702"/>
                    <a:pt x="58293" y="284702"/>
                  </a:cubicBezTo>
                  <a:cubicBezTo>
                    <a:pt x="33719" y="279654"/>
                    <a:pt x="15812" y="258128"/>
                    <a:pt x="15812" y="233172"/>
                  </a:cubicBezTo>
                  <a:cubicBezTo>
                    <a:pt x="15812" y="208502"/>
                    <a:pt x="33719" y="187071"/>
                    <a:pt x="57912" y="182023"/>
                  </a:cubicBezTo>
                  <a:cubicBezTo>
                    <a:pt x="57912" y="181737"/>
                    <a:pt x="58198" y="181356"/>
                    <a:pt x="58198" y="181356"/>
                  </a:cubicBezTo>
                  <a:cubicBezTo>
                    <a:pt x="65532" y="146018"/>
                    <a:pt x="97441" y="120110"/>
                    <a:pt x="134207" y="120110"/>
                  </a:cubicBezTo>
                  <a:cubicBezTo>
                    <a:pt x="141542" y="120110"/>
                    <a:pt x="148876" y="121063"/>
                    <a:pt x="155924" y="123254"/>
                  </a:cubicBezTo>
                  <a:cubicBezTo>
                    <a:pt x="155924" y="123254"/>
                    <a:pt x="155924" y="123254"/>
                    <a:pt x="157544" y="119158"/>
                  </a:cubicBezTo>
                  <a:cubicBezTo>
                    <a:pt x="157544" y="118872"/>
                    <a:pt x="157544" y="118491"/>
                    <a:pt x="157544" y="118491"/>
                  </a:cubicBezTo>
                  <a:cubicBezTo>
                    <a:pt x="173165" y="81915"/>
                    <a:pt x="209264" y="58198"/>
                    <a:pt x="249460" y="58198"/>
                  </a:cubicBezTo>
                  <a:lnTo>
                    <a:pt x="249460" y="58198"/>
                  </a:lnTo>
                  <a:close/>
                  <a:moveTo>
                    <a:pt x="327565" y="92678"/>
                  </a:moveTo>
                  <a:cubicBezTo>
                    <a:pt x="324136" y="61341"/>
                    <a:pt x="286703" y="33242"/>
                    <a:pt x="254508" y="33242"/>
                  </a:cubicBezTo>
                  <a:lnTo>
                    <a:pt x="251651" y="32385"/>
                  </a:lnTo>
                  <a:cubicBezTo>
                    <a:pt x="237935" y="12097"/>
                    <a:pt x="215170" y="0"/>
                    <a:pt x="190786" y="0"/>
                  </a:cubicBezTo>
                  <a:cubicBezTo>
                    <a:pt x="156210" y="0"/>
                    <a:pt x="126111" y="24670"/>
                    <a:pt x="119253" y="58579"/>
                  </a:cubicBezTo>
                  <a:cubicBezTo>
                    <a:pt x="119158" y="58865"/>
                    <a:pt x="119063" y="59055"/>
                    <a:pt x="118967" y="59341"/>
                  </a:cubicBezTo>
                  <a:lnTo>
                    <a:pt x="118396" y="66294"/>
                  </a:lnTo>
                  <a:cubicBezTo>
                    <a:pt x="118301" y="67342"/>
                    <a:pt x="117443" y="68104"/>
                    <a:pt x="116395" y="68104"/>
                  </a:cubicBezTo>
                  <a:lnTo>
                    <a:pt x="115824" y="68104"/>
                  </a:lnTo>
                  <a:cubicBezTo>
                    <a:pt x="98965" y="68104"/>
                    <a:pt x="83249" y="74486"/>
                    <a:pt x="71533" y="86106"/>
                  </a:cubicBezTo>
                  <a:cubicBezTo>
                    <a:pt x="71342" y="86201"/>
                    <a:pt x="71342" y="86297"/>
                    <a:pt x="71247" y="86392"/>
                  </a:cubicBezTo>
                  <a:cubicBezTo>
                    <a:pt x="71152" y="86582"/>
                    <a:pt x="71057" y="86773"/>
                    <a:pt x="70866" y="86963"/>
                  </a:cubicBezTo>
                  <a:lnTo>
                    <a:pt x="68104" y="90011"/>
                  </a:lnTo>
                  <a:cubicBezTo>
                    <a:pt x="67723" y="90392"/>
                    <a:pt x="67247" y="90678"/>
                    <a:pt x="66675" y="90678"/>
                  </a:cubicBezTo>
                  <a:cubicBezTo>
                    <a:pt x="29909" y="91250"/>
                    <a:pt x="0" y="121634"/>
                    <a:pt x="0" y="158306"/>
                  </a:cubicBezTo>
                  <a:cubicBezTo>
                    <a:pt x="0" y="177356"/>
                    <a:pt x="7715" y="194596"/>
                    <a:pt x="20479" y="20697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grpSp>
      <p:grpSp>
        <p:nvGrpSpPr>
          <p:cNvPr id="176" name="Group 175">
            <a:extLst>
              <a:ext uri="{FF2B5EF4-FFF2-40B4-BE49-F238E27FC236}">
                <a16:creationId xmlns:a16="http://schemas.microsoft.com/office/drawing/2014/main" id="{919DBA56-5988-410E-8A9A-22C37397BBB6}"/>
              </a:ext>
            </a:extLst>
          </p:cNvPr>
          <p:cNvGrpSpPr/>
          <p:nvPr/>
        </p:nvGrpSpPr>
        <p:grpSpPr>
          <a:xfrm>
            <a:off x="6499533" y="1479011"/>
            <a:ext cx="2661172" cy="3892894"/>
            <a:chOff x="6371805" y="1450143"/>
            <a:chExt cx="2609229" cy="3816909"/>
          </a:xfrm>
        </p:grpSpPr>
        <p:cxnSp>
          <p:nvCxnSpPr>
            <p:cNvPr id="177" name="Straight Connector 176">
              <a:extLst>
                <a:ext uri="{FF2B5EF4-FFF2-40B4-BE49-F238E27FC236}">
                  <a16:creationId xmlns:a16="http://schemas.microsoft.com/office/drawing/2014/main" id="{0CEEA445-6036-4E9D-91FC-133492AAA7EE}"/>
                </a:ext>
              </a:extLst>
            </p:cNvPr>
            <p:cNvCxnSpPr>
              <a:cxnSpLocks/>
            </p:cNvCxnSpPr>
            <p:nvPr/>
          </p:nvCxnSpPr>
          <p:spPr>
            <a:xfrm flipV="1">
              <a:off x="8981034" y="1450143"/>
              <a:ext cx="0" cy="3816909"/>
            </a:xfrm>
            <a:prstGeom prst="line">
              <a:avLst/>
            </a:prstGeom>
            <a:noFill/>
            <a:ln w="6350" cap="flat" cmpd="sng" algn="ctr">
              <a:solidFill>
                <a:schemeClr val="bg1">
                  <a:lumMod val="65000"/>
                </a:schemeClr>
              </a:solidFill>
              <a:prstDash val="dash"/>
              <a:headEnd type="oval" w="med" len="med"/>
              <a:tailEnd type="none" w="med" len="med"/>
            </a:ln>
            <a:effectLst/>
          </p:spPr>
        </p:cxnSp>
        <p:sp>
          <p:nvSpPr>
            <p:cNvPr id="178" name="Rectangle 177">
              <a:extLst>
                <a:ext uri="{FF2B5EF4-FFF2-40B4-BE49-F238E27FC236}">
                  <a16:creationId xmlns:a16="http://schemas.microsoft.com/office/drawing/2014/main" id="{C48BF33F-688E-4848-9671-09B8BAD1D895}"/>
                </a:ext>
              </a:extLst>
            </p:cNvPr>
            <p:cNvSpPr/>
            <p:nvPr/>
          </p:nvSpPr>
          <p:spPr bwMode="auto">
            <a:xfrm>
              <a:off x="6647464" y="2782424"/>
              <a:ext cx="2161970" cy="20870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Highly Productive Development -  </a:t>
              </a:r>
              <a:r>
                <a:rPr lang="en-US" sz="1020" kern="0">
                  <a:solidFill>
                    <a:srgbClr val="000000"/>
                  </a:solidFill>
                  <a:latin typeface="Segoe UI"/>
                </a:rPr>
                <a:t>Fully Managed Development Platform</a:t>
              </a:r>
            </a:p>
            <a:p>
              <a:pPr defTabSz="931946" fontAlgn="base">
                <a:spcBef>
                  <a:spcPts val="612"/>
                </a:spcBef>
                <a:spcAft>
                  <a:spcPct val="0"/>
                </a:spcAft>
                <a:defRPr/>
              </a:pPr>
              <a:r>
                <a:rPr lang="en-US" sz="1020" kern="0">
                  <a:solidFill>
                    <a:srgbClr val="000000"/>
                  </a:solidFill>
                  <a:latin typeface="Segoe UI Semibold"/>
                </a:rPr>
                <a:t>Build Intelligent apps </a:t>
              </a:r>
              <a:r>
                <a:rPr lang="en-US" sz="1020" kern="0">
                  <a:solidFill>
                    <a:srgbClr val="000000"/>
                  </a:solidFill>
                  <a:latin typeface="Segoe UI"/>
                </a:rPr>
                <a:t>– Fast access to advanced technologies (AI, Blockchain, IoT, HPC)</a:t>
              </a:r>
            </a:p>
            <a:p>
              <a:pPr defTabSz="931946" fontAlgn="base">
                <a:spcBef>
                  <a:spcPts val="612"/>
                </a:spcBef>
                <a:spcAft>
                  <a:spcPct val="0"/>
                </a:spcAft>
                <a:defRPr/>
              </a:pPr>
              <a:r>
                <a:rPr lang="en-US" sz="1020" kern="0">
                  <a:solidFill>
                    <a:srgbClr val="000000"/>
                  </a:solidFill>
                  <a:latin typeface="Segoe UI Semibold"/>
                </a:rPr>
                <a:t>Cloud-based Data and </a:t>
              </a:r>
              <a:r>
                <a:rPr lang="en-US" sz="1020" kern="0">
                  <a:solidFill>
                    <a:srgbClr val="000000"/>
                  </a:solidFill>
                  <a:latin typeface="Segoe UI"/>
                </a:rPr>
                <a:t>Analytics to improve customer experience</a:t>
              </a:r>
            </a:p>
            <a:p>
              <a:pPr defTabSz="931946" fontAlgn="base">
                <a:spcBef>
                  <a:spcPts val="612"/>
                </a:spcBef>
                <a:spcAft>
                  <a:spcPct val="0"/>
                </a:spcAft>
                <a:defRPr/>
              </a:pPr>
              <a:r>
                <a:rPr lang="en-US" sz="1020" kern="0">
                  <a:solidFill>
                    <a:srgbClr val="000000"/>
                  </a:solidFill>
                  <a:latin typeface="Segoe UI Semibold"/>
                </a:rPr>
                <a:t>DevOps capabilities </a:t>
              </a:r>
              <a:r>
                <a:rPr lang="en-US" sz="1020" kern="0">
                  <a:solidFill>
                    <a:srgbClr val="000000"/>
                  </a:solidFill>
                  <a:latin typeface="Segoe UI"/>
                </a:rPr>
                <a:t>for continuous and faster software delivery</a:t>
              </a:r>
            </a:p>
          </p:txBody>
        </p:sp>
        <p:sp>
          <p:nvSpPr>
            <p:cNvPr id="179" name="Rectangle 178">
              <a:extLst>
                <a:ext uri="{FF2B5EF4-FFF2-40B4-BE49-F238E27FC236}">
                  <a16:creationId xmlns:a16="http://schemas.microsoft.com/office/drawing/2014/main" id="{2E69F718-6281-4D04-8E41-5B39EC3DE6D5}"/>
                </a:ext>
              </a:extLst>
            </p:cNvPr>
            <p:cNvSpPr/>
            <p:nvPr/>
          </p:nvSpPr>
          <p:spPr bwMode="auto">
            <a:xfrm>
              <a:off x="6687463" y="2335919"/>
              <a:ext cx="1960505" cy="376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Modernization of</a:t>
              </a:r>
              <a:br>
                <a:rPr lang="en-US" sz="1224" kern="0">
                  <a:solidFill>
                    <a:srgbClr val="0078D4"/>
                  </a:solidFill>
                  <a:latin typeface="Segoe UI Semibold"/>
                  <a:cs typeface="Segoe UI" panose="020B0502040204020203" pitchFamily="34" charset="0"/>
                </a:rPr>
              </a:br>
              <a:r>
                <a:rPr lang="en-US" sz="1224" kern="0">
                  <a:solidFill>
                    <a:srgbClr val="0078D4"/>
                  </a:solidFill>
                  <a:latin typeface="Segoe UI Semibold"/>
                  <a:cs typeface="Segoe UI" panose="020B0502040204020203" pitchFamily="34" charset="0"/>
                </a:rPr>
                <a:t>Apps and Data Platforms</a:t>
              </a:r>
            </a:p>
          </p:txBody>
        </p:sp>
        <p:grpSp>
          <p:nvGrpSpPr>
            <p:cNvPr id="180" name="Group 179">
              <a:extLst>
                <a:ext uri="{FF2B5EF4-FFF2-40B4-BE49-F238E27FC236}">
                  <a16:creationId xmlns:a16="http://schemas.microsoft.com/office/drawing/2014/main" id="{A741F2EE-855F-4EFC-95FD-3BE798FC3992}"/>
                </a:ext>
              </a:extLst>
            </p:cNvPr>
            <p:cNvGrpSpPr/>
            <p:nvPr/>
          </p:nvGrpSpPr>
          <p:grpSpPr>
            <a:xfrm>
              <a:off x="7358103" y="1587108"/>
              <a:ext cx="670486" cy="660679"/>
              <a:chOff x="7466978" y="1847657"/>
              <a:chExt cx="670486" cy="587061"/>
            </a:xfrm>
          </p:grpSpPr>
          <p:sp>
            <p:nvSpPr>
              <p:cNvPr id="235" name="Oval 234">
                <a:extLst>
                  <a:ext uri="{FF2B5EF4-FFF2-40B4-BE49-F238E27FC236}">
                    <a16:creationId xmlns:a16="http://schemas.microsoft.com/office/drawing/2014/main" id="{57C276B5-6CB2-4280-8468-ADA03234F17D}"/>
                  </a:ext>
                </a:extLst>
              </p:cNvPr>
              <p:cNvSpPr>
                <a:spLocks/>
              </p:cNvSpPr>
              <p:nvPr/>
            </p:nvSpPr>
            <p:spPr>
              <a:xfrm>
                <a:off x="7507201" y="1887482"/>
                <a:ext cx="630263" cy="547236"/>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236" name="Oval 235">
                <a:extLst>
                  <a:ext uri="{FF2B5EF4-FFF2-40B4-BE49-F238E27FC236}">
                    <a16:creationId xmlns:a16="http://schemas.microsoft.com/office/drawing/2014/main" id="{28AD8224-E03D-446E-B598-58867098ED8E}"/>
                  </a:ext>
                </a:extLst>
              </p:cNvPr>
              <p:cNvSpPr>
                <a:spLocks/>
              </p:cNvSpPr>
              <p:nvPr/>
            </p:nvSpPr>
            <p:spPr>
              <a:xfrm>
                <a:off x="7466978" y="1847657"/>
                <a:ext cx="649224" cy="556581"/>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237" name="Intelligence" title="Icon of circles connected by crossing lines">
                <a:extLst>
                  <a:ext uri="{FF2B5EF4-FFF2-40B4-BE49-F238E27FC236}">
                    <a16:creationId xmlns:a16="http://schemas.microsoft.com/office/drawing/2014/main" id="{F0653C53-9C10-4760-B627-E35E4D3380AE}"/>
                  </a:ext>
                </a:extLst>
              </p:cNvPr>
              <p:cNvSpPr>
                <a:spLocks noChangeAspect="1" noEditPoints="1"/>
              </p:cNvSpPr>
              <p:nvPr/>
            </p:nvSpPr>
            <p:spPr bwMode="auto">
              <a:xfrm>
                <a:off x="7664067" y="2021051"/>
                <a:ext cx="319124" cy="245805"/>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714" kern="0">
                  <a:gradFill>
                    <a:gsLst>
                      <a:gs pos="0">
                        <a:srgbClr val="505050"/>
                      </a:gs>
                      <a:gs pos="100000">
                        <a:srgbClr val="505050"/>
                      </a:gs>
                    </a:gsLst>
                    <a:lin ang="5400000" scaled="1"/>
                  </a:gradFill>
                  <a:latin typeface="Segoe UI"/>
                </a:endParaRPr>
              </a:p>
            </p:txBody>
          </p:sp>
        </p:grpSp>
        <p:grpSp>
          <p:nvGrpSpPr>
            <p:cNvPr id="181" name="Graphic 51">
              <a:extLst>
                <a:ext uri="{FF2B5EF4-FFF2-40B4-BE49-F238E27FC236}">
                  <a16:creationId xmlns:a16="http://schemas.microsoft.com/office/drawing/2014/main" id="{D9AFB644-AD10-46EE-89AA-FAD304131463}"/>
                </a:ext>
              </a:extLst>
            </p:cNvPr>
            <p:cNvGrpSpPr/>
            <p:nvPr/>
          </p:nvGrpSpPr>
          <p:grpSpPr>
            <a:xfrm>
              <a:off x="6390213" y="2941644"/>
              <a:ext cx="212689" cy="246840"/>
              <a:chOff x="6065837" y="3340099"/>
              <a:chExt cx="304800" cy="314325"/>
            </a:xfrm>
          </p:grpSpPr>
          <p:sp>
            <p:nvSpPr>
              <p:cNvPr id="214" name="Freeform: Shape 213">
                <a:extLst>
                  <a:ext uri="{FF2B5EF4-FFF2-40B4-BE49-F238E27FC236}">
                    <a16:creationId xmlns:a16="http://schemas.microsoft.com/office/drawing/2014/main" id="{F6B00BE2-A037-4180-870E-8639E87D8761}"/>
                  </a:ext>
                </a:extLst>
              </p:cNvPr>
              <p:cNvSpPr/>
              <p:nvPr/>
            </p:nvSpPr>
            <p:spPr>
              <a:xfrm>
                <a:off x="6197377" y="3366102"/>
                <a:ext cx="37909" cy="37909"/>
              </a:xfrm>
              <a:custGeom>
                <a:avLst/>
                <a:gdLst>
                  <a:gd name="connsiteX0" fmla="*/ 37910 w 37909"/>
                  <a:gd name="connsiteY0" fmla="*/ 18955 h 37909"/>
                  <a:gd name="connsiteX1" fmla="*/ 18955 w 37909"/>
                  <a:gd name="connsiteY1" fmla="*/ 37909 h 37909"/>
                  <a:gd name="connsiteX2" fmla="*/ 0 w 37909"/>
                  <a:gd name="connsiteY2" fmla="*/ 18955 h 37909"/>
                  <a:gd name="connsiteX3" fmla="*/ 18955 w 37909"/>
                  <a:gd name="connsiteY3" fmla="*/ 0 h 37909"/>
                  <a:gd name="connsiteX4" fmla="*/ 37910 w 37909"/>
                  <a:gd name="connsiteY4" fmla="*/ 18955 h 37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09" h="37909">
                    <a:moveTo>
                      <a:pt x="37910" y="18955"/>
                    </a:moveTo>
                    <a:cubicBezTo>
                      <a:pt x="37910" y="29423"/>
                      <a:pt x="29423" y="37909"/>
                      <a:pt x="18955" y="37909"/>
                    </a:cubicBezTo>
                    <a:cubicBezTo>
                      <a:pt x="8486" y="37909"/>
                      <a:pt x="0" y="29423"/>
                      <a:pt x="0" y="18955"/>
                    </a:cubicBezTo>
                    <a:cubicBezTo>
                      <a:pt x="0" y="8486"/>
                      <a:pt x="8486" y="0"/>
                      <a:pt x="18955" y="0"/>
                    </a:cubicBezTo>
                    <a:cubicBezTo>
                      <a:pt x="29423" y="0"/>
                      <a:pt x="37910" y="8486"/>
                      <a:pt x="37910" y="18955"/>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15" name="Freeform: Shape 214">
                <a:extLst>
                  <a:ext uri="{FF2B5EF4-FFF2-40B4-BE49-F238E27FC236}">
                    <a16:creationId xmlns:a16="http://schemas.microsoft.com/office/drawing/2014/main" id="{8F00EE9E-2209-438E-910C-1A29A8AAF97B}"/>
                  </a:ext>
                </a:extLst>
              </p:cNvPr>
              <p:cNvSpPr/>
              <p:nvPr/>
            </p:nvSpPr>
            <p:spPr>
              <a:xfrm>
                <a:off x="6178136" y="3344956"/>
                <a:ext cx="76295" cy="80009"/>
              </a:xfrm>
              <a:custGeom>
                <a:avLst/>
                <a:gdLst>
                  <a:gd name="connsiteX0" fmla="*/ 71438 w 76295"/>
                  <a:gd name="connsiteY0" fmla="*/ 40100 h 80009"/>
                  <a:gd name="connsiteX1" fmla="*/ 69818 w 76295"/>
                  <a:gd name="connsiteY1" fmla="*/ 29909 h 80009"/>
                  <a:gd name="connsiteX2" fmla="*/ 76295 w 76295"/>
                  <a:gd name="connsiteY2" fmla="*/ 26194 h 80009"/>
                  <a:gd name="connsiteX3" fmla="*/ 69342 w 76295"/>
                  <a:gd name="connsiteY3" fmla="*/ 14097 h 80009"/>
                  <a:gd name="connsiteX4" fmla="*/ 62865 w 76295"/>
                  <a:gd name="connsiteY4" fmla="*/ 17907 h 80009"/>
                  <a:gd name="connsiteX5" fmla="*/ 45149 w 76295"/>
                  <a:gd name="connsiteY5" fmla="*/ 7620 h 80009"/>
                  <a:gd name="connsiteX6" fmla="*/ 45149 w 76295"/>
                  <a:gd name="connsiteY6" fmla="*/ 0 h 80009"/>
                  <a:gd name="connsiteX7" fmla="*/ 31147 w 76295"/>
                  <a:gd name="connsiteY7" fmla="*/ 0 h 80009"/>
                  <a:gd name="connsiteX8" fmla="*/ 31147 w 76295"/>
                  <a:gd name="connsiteY8" fmla="*/ 7525 h 80009"/>
                  <a:gd name="connsiteX9" fmla="*/ 13430 w 76295"/>
                  <a:gd name="connsiteY9" fmla="*/ 17812 h 80009"/>
                  <a:gd name="connsiteX10" fmla="*/ 6953 w 76295"/>
                  <a:gd name="connsiteY10" fmla="*/ 14002 h 80009"/>
                  <a:gd name="connsiteX11" fmla="*/ 0 w 76295"/>
                  <a:gd name="connsiteY11" fmla="*/ 26099 h 80009"/>
                  <a:gd name="connsiteX12" fmla="*/ 6477 w 76295"/>
                  <a:gd name="connsiteY12" fmla="*/ 29813 h 80009"/>
                  <a:gd name="connsiteX13" fmla="*/ 4858 w 76295"/>
                  <a:gd name="connsiteY13" fmla="*/ 40005 h 80009"/>
                  <a:gd name="connsiteX14" fmla="*/ 6477 w 76295"/>
                  <a:gd name="connsiteY14" fmla="*/ 50197 h 80009"/>
                  <a:gd name="connsiteX15" fmla="*/ 0 w 76295"/>
                  <a:gd name="connsiteY15" fmla="*/ 53912 h 80009"/>
                  <a:gd name="connsiteX16" fmla="*/ 6953 w 76295"/>
                  <a:gd name="connsiteY16" fmla="*/ 66008 h 80009"/>
                  <a:gd name="connsiteX17" fmla="*/ 13430 w 76295"/>
                  <a:gd name="connsiteY17" fmla="*/ 62198 h 80009"/>
                  <a:gd name="connsiteX18" fmla="*/ 31147 w 76295"/>
                  <a:gd name="connsiteY18" fmla="*/ 72485 h 80009"/>
                  <a:gd name="connsiteX19" fmla="*/ 31147 w 76295"/>
                  <a:gd name="connsiteY19" fmla="*/ 80010 h 80009"/>
                  <a:gd name="connsiteX20" fmla="*/ 45149 w 76295"/>
                  <a:gd name="connsiteY20" fmla="*/ 80010 h 80009"/>
                  <a:gd name="connsiteX21" fmla="*/ 45149 w 76295"/>
                  <a:gd name="connsiteY21" fmla="*/ 72676 h 80009"/>
                  <a:gd name="connsiteX22" fmla="*/ 62865 w 76295"/>
                  <a:gd name="connsiteY22" fmla="*/ 62389 h 80009"/>
                  <a:gd name="connsiteX23" fmla="*/ 69342 w 76295"/>
                  <a:gd name="connsiteY23" fmla="*/ 66199 h 80009"/>
                  <a:gd name="connsiteX24" fmla="*/ 76295 w 76295"/>
                  <a:gd name="connsiteY24" fmla="*/ 54102 h 80009"/>
                  <a:gd name="connsiteX25" fmla="*/ 69818 w 76295"/>
                  <a:gd name="connsiteY25" fmla="*/ 50387 h 80009"/>
                  <a:gd name="connsiteX26" fmla="*/ 71438 w 76295"/>
                  <a:gd name="connsiteY26" fmla="*/ 4010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95" h="80009">
                    <a:moveTo>
                      <a:pt x="71438" y="40100"/>
                    </a:moveTo>
                    <a:cubicBezTo>
                      <a:pt x="71438" y="36576"/>
                      <a:pt x="70866" y="33052"/>
                      <a:pt x="69818" y="29909"/>
                    </a:cubicBezTo>
                    <a:lnTo>
                      <a:pt x="76295" y="26194"/>
                    </a:lnTo>
                    <a:lnTo>
                      <a:pt x="69342" y="14097"/>
                    </a:lnTo>
                    <a:lnTo>
                      <a:pt x="62865" y="17907"/>
                    </a:lnTo>
                    <a:cubicBezTo>
                      <a:pt x="58293" y="12859"/>
                      <a:pt x="52102" y="9144"/>
                      <a:pt x="45149" y="7620"/>
                    </a:cubicBezTo>
                    <a:lnTo>
                      <a:pt x="45149" y="0"/>
                    </a:lnTo>
                    <a:lnTo>
                      <a:pt x="31147" y="0"/>
                    </a:lnTo>
                    <a:lnTo>
                      <a:pt x="31147" y="7525"/>
                    </a:lnTo>
                    <a:cubicBezTo>
                      <a:pt x="24194" y="9049"/>
                      <a:pt x="18097" y="12668"/>
                      <a:pt x="13430" y="17812"/>
                    </a:cubicBezTo>
                    <a:lnTo>
                      <a:pt x="6953" y="14002"/>
                    </a:lnTo>
                    <a:lnTo>
                      <a:pt x="0" y="26099"/>
                    </a:lnTo>
                    <a:lnTo>
                      <a:pt x="6477" y="29813"/>
                    </a:lnTo>
                    <a:cubicBezTo>
                      <a:pt x="5429" y="33052"/>
                      <a:pt x="4858" y="36481"/>
                      <a:pt x="4858" y="40005"/>
                    </a:cubicBezTo>
                    <a:cubicBezTo>
                      <a:pt x="4858" y="43529"/>
                      <a:pt x="5429" y="47054"/>
                      <a:pt x="6477" y="50197"/>
                    </a:cubicBezTo>
                    <a:lnTo>
                      <a:pt x="0" y="53912"/>
                    </a:lnTo>
                    <a:lnTo>
                      <a:pt x="6953" y="66008"/>
                    </a:lnTo>
                    <a:lnTo>
                      <a:pt x="13430" y="62198"/>
                    </a:lnTo>
                    <a:cubicBezTo>
                      <a:pt x="18002" y="67247"/>
                      <a:pt x="24194" y="70961"/>
                      <a:pt x="31147" y="72485"/>
                    </a:cubicBezTo>
                    <a:lnTo>
                      <a:pt x="31147" y="80010"/>
                    </a:lnTo>
                    <a:lnTo>
                      <a:pt x="45149" y="80010"/>
                    </a:lnTo>
                    <a:lnTo>
                      <a:pt x="45149" y="72676"/>
                    </a:lnTo>
                    <a:cubicBezTo>
                      <a:pt x="52102" y="71152"/>
                      <a:pt x="58198" y="67532"/>
                      <a:pt x="62865" y="62389"/>
                    </a:cubicBezTo>
                    <a:lnTo>
                      <a:pt x="69342" y="66199"/>
                    </a:lnTo>
                    <a:lnTo>
                      <a:pt x="76295" y="54102"/>
                    </a:lnTo>
                    <a:lnTo>
                      <a:pt x="69818" y="50387"/>
                    </a:lnTo>
                    <a:cubicBezTo>
                      <a:pt x="70866" y="47054"/>
                      <a:pt x="71438" y="43625"/>
                      <a:pt x="71438" y="40100"/>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nvGrpSpPr>
              <p:cNvPr id="216" name="Graphic 51">
                <a:extLst>
                  <a:ext uri="{FF2B5EF4-FFF2-40B4-BE49-F238E27FC236}">
                    <a16:creationId xmlns:a16="http://schemas.microsoft.com/office/drawing/2014/main" id="{1E5E59B4-F003-476A-8925-23792DB96F8B}"/>
                  </a:ext>
                </a:extLst>
              </p:cNvPr>
              <p:cNvGrpSpPr/>
              <p:nvPr/>
            </p:nvGrpSpPr>
            <p:grpSpPr>
              <a:xfrm>
                <a:off x="6202996" y="3551268"/>
                <a:ext cx="32480" cy="78009"/>
                <a:chOff x="6202996" y="3551268"/>
                <a:chExt cx="32480" cy="78009"/>
              </a:xfrm>
              <a:noFill/>
            </p:grpSpPr>
            <p:sp>
              <p:nvSpPr>
                <p:cNvPr id="231" name="Freeform: Shape 230">
                  <a:extLst>
                    <a:ext uri="{FF2B5EF4-FFF2-40B4-BE49-F238E27FC236}">
                      <a16:creationId xmlns:a16="http://schemas.microsoft.com/office/drawing/2014/main" id="{4C53B096-5B7F-47EB-98DC-8A680EE0EA89}"/>
                    </a:ext>
                  </a:extLst>
                </p:cNvPr>
                <p:cNvSpPr/>
                <p:nvPr/>
              </p:nvSpPr>
              <p:spPr>
                <a:xfrm>
                  <a:off x="6202996" y="3557745"/>
                  <a:ext cx="32480" cy="32480"/>
                </a:xfrm>
                <a:custGeom>
                  <a:avLst/>
                  <a:gdLst>
                    <a:gd name="connsiteX0" fmla="*/ 16193 w 32480"/>
                    <a:gd name="connsiteY0" fmla="*/ 32480 h 32480"/>
                    <a:gd name="connsiteX1" fmla="*/ 16193 w 32480"/>
                    <a:gd name="connsiteY1" fmla="*/ 32480 h 32480"/>
                    <a:gd name="connsiteX2" fmla="*/ 0 w 32480"/>
                    <a:gd name="connsiteY2" fmla="*/ 16288 h 32480"/>
                    <a:gd name="connsiteX3" fmla="*/ 16193 w 32480"/>
                    <a:gd name="connsiteY3" fmla="*/ 0 h 32480"/>
                    <a:gd name="connsiteX4" fmla="*/ 32480 w 32480"/>
                    <a:gd name="connsiteY4" fmla="*/ 16288 h 3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32480">
                      <a:moveTo>
                        <a:pt x="16193" y="32480"/>
                      </a:moveTo>
                      <a:lnTo>
                        <a:pt x="16193" y="32480"/>
                      </a:lnTo>
                      <a:cubicBezTo>
                        <a:pt x="7239" y="32480"/>
                        <a:pt x="0" y="25241"/>
                        <a:pt x="0" y="16288"/>
                      </a:cubicBezTo>
                      <a:cubicBezTo>
                        <a:pt x="0" y="7334"/>
                        <a:pt x="7239" y="0"/>
                        <a:pt x="16193" y="0"/>
                      </a:cubicBezTo>
                      <a:cubicBezTo>
                        <a:pt x="25146" y="0"/>
                        <a:pt x="32480" y="7239"/>
                        <a:pt x="32480" y="1628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nvGrpSpPr>
                <p:cNvPr id="232" name="Graphic 51">
                  <a:extLst>
                    <a:ext uri="{FF2B5EF4-FFF2-40B4-BE49-F238E27FC236}">
                      <a16:creationId xmlns:a16="http://schemas.microsoft.com/office/drawing/2014/main" id="{26959607-50CA-4AE4-AFE6-04547E17EE46}"/>
                    </a:ext>
                  </a:extLst>
                </p:cNvPr>
                <p:cNvGrpSpPr/>
                <p:nvPr/>
              </p:nvGrpSpPr>
              <p:grpSpPr>
                <a:xfrm>
                  <a:off x="6202996" y="3551268"/>
                  <a:ext cx="32480" cy="78009"/>
                  <a:chOff x="6202996" y="3551268"/>
                  <a:chExt cx="32480" cy="78009"/>
                </a:xfrm>
                <a:noFill/>
              </p:grpSpPr>
              <p:sp>
                <p:nvSpPr>
                  <p:cNvPr id="233" name="Freeform: Shape 232">
                    <a:extLst>
                      <a:ext uri="{FF2B5EF4-FFF2-40B4-BE49-F238E27FC236}">
                        <a16:creationId xmlns:a16="http://schemas.microsoft.com/office/drawing/2014/main" id="{3F314C3C-20FD-4F61-95AE-225A40AE47F8}"/>
                      </a:ext>
                    </a:extLst>
                  </p:cNvPr>
                  <p:cNvSpPr/>
                  <p:nvPr/>
                </p:nvSpPr>
                <p:spPr>
                  <a:xfrm>
                    <a:off x="6202996" y="3590225"/>
                    <a:ext cx="32480" cy="32480"/>
                  </a:xfrm>
                  <a:custGeom>
                    <a:avLst/>
                    <a:gdLst>
                      <a:gd name="connsiteX0" fmla="*/ 16288 w 32480"/>
                      <a:gd name="connsiteY0" fmla="*/ 0 h 32480"/>
                      <a:gd name="connsiteX1" fmla="*/ 16288 w 32480"/>
                      <a:gd name="connsiteY1" fmla="*/ 0 h 32480"/>
                      <a:gd name="connsiteX2" fmla="*/ 32480 w 32480"/>
                      <a:gd name="connsiteY2" fmla="*/ 16192 h 32480"/>
                      <a:gd name="connsiteX3" fmla="*/ 16288 w 32480"/>
                      <a:gd name="connsiteY3" fmla="*/ 32480 h 32480"/>
                      <a:gd name="connsiteX4" fmla="*/ 0 w 32480"/>
                      <a:gd name="connsiteY4" fmla="*/ 16192 h 3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32480">
                        <a:moveTo>
                          <a:pt x="16288" y="0"/>
                        </a:moveTo>
                        <a:lnTo>
                          <a:pt x="16288" y="0"/>
                        </a:lnTo>
                        <a:cubicBezTo>
                          <a:pt x="25241" y="0"/>
                          <a:pt x="32480" y="7239"/>
                          <a:pt x="32480" y="16192"/>
                        </a:cubicBezTo>
                        <a:cubicBezTo>
                          <a:pt x="32480" y="25146"/>
                          <a:pt x="25241" y="32480"/>
                          <a:pt x="16288" y="32480"/>
                        </a:cubicBezTo>
                        <a:cubicBezTo>
                          <a:pt x="7334" y="32480"/>
                          <a:pt x="0" y="25241"/>
                          <a:pt x="0" y="16192"/>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34" name="Freeform: Shape 233">
                    <a:extLst>
                      <a:ext uri="{FF2B5EF4-FFF2-40B4-BE49-F238E27FC236}">
                        <a16:creationId xmlns:a16="http://schemas.microsoft.com/office/drawing/2014/main" id="{DFBDA0B1-34A5-4143-A04E-CAAF1310F284}"/>
                      </a:ext>
                    </a:extLst>
                  </p:cNvPr>
                  <p:cNvSpPr/>
                  <p:nvPr/>
                </p:nvSpPr>
                <p:spPr>
                  <a:xfrm>
                    <a:off x="6218427" y="3551268"/>
                    <a:ext cx="9525" cy="78009"/>
                  </a:xfrm>
                  <a:custGeom>
                    <a:avLst/>
                    <a:gdLst>
                      <a:gd name="connsiteX0" fmla="*/ 0 w 9525"/>
                      <a:gd name="connsiteY0" fmla="*/ 78010 h 78009"/>
                      <a:gd name="connsiteX1" fmla="*/ 0 w 9525"/>
                      <a:gd name="connsiteY1" fmla="*/ 0 h 78009"/>
                    </a:gdLst>
                    <a:ahLst/>
                    <a:cxnLst>
                      <a:cxn ang="0">
                        <a:pos x="connsiteX0" y="connsiteY0"/>
                      </a:cxn>
                      <a:cxn ang="0">
                        <a:pos x="connsiteX1" y="connsiteY1"/>
                      </a:cxn>
                    </a:cxnLst>
                    <a:rect l="l" t="t" r="r" b="b"/>
                    <a:pathLst>
                      <a:path w="9525" h="78009">
                        <a:moveTo>
                          <a:pt x="0" y="7801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sp>
            <p:nvSpPr>
              <p:cNvPr id="217" name="Freeform: Shape 216">
                <a:extLst>
                  <a:ext uri="{FF2B5EF4-FFF2-40B4-BE49-F238E27FC236}">
                    <a16:creationId xmlns:a16="http://schemas.microsoft.com/office/drawing/2014/main" id="{01FFAF68-CB2D-4713-9961-F9C5BE953B09}"/>
                  </a:ext>
                </a:extLst>
              </p:cNvPr>
              <p:cNvSpPr/>
              <p:nvPr/>
            </p:nvSpPr>
            <p:spPr>
              <a:xfrm>
                <a:off x="6082886" y="3484878"/>
                <a:ext cx="64484" cy="156019"/>
              </a:xfrm>
              <a:custGeom>
                <a:avLst/>
                <a:gdLst>
                  <a:gd name="connsiteX0" fmla="*/ 0 w 64484"/>
                  <a:gd name="connsiteY0" fmla="*/ 0 h 156019"/>
                  <a:gd name="connsiteX1" fmla="*/ 0 w 64484"/>
                  <a:gd name="connsiteY1" fmla="*/ 48292 h 156019"/>
                  <a:gd name="connsiteX2" fmla="*/ 64484 w 64484"/>
                  <a:gd name="connsiteY2" fmla="*/ 48292 h 156019"/>
                  <a:gd name="connsiteX3" fmla="*/ 64484 w 64484"/>
                  <a:gd name="connsiteY3" fmla="*/ 156020 h 156019"/>
                </a:gdLst>
                <a:ahLst/>
                <a:cxnLst>
                  <a:cxn ang="0">
                    <a:pos x="connsiteX0" y="connsiteY0"/>
                  </a:cxn>
                  <a:cxn ang="0">
                    <a:pos x="connsiteX1" y="connsiteY1"/>
                  </a:cxn>
                  <a:cxn ang="0">
                    <a:pos x="connsiteX2" y="connsiteY2"/>
                  </a:cxn>
                  <a:cxn ang="0">
                    <a:pos x="connsiteX3" y="connsiteY3"/>
                  </a:cxn>
                </a:cxnLst>
                <a:rect l="l" t="t" r="r" b="b"/>
                <a:pathLst>
                  <a:path w="64484" h="156019">
                    <a:moveTo>
                      <a:pt x="0" y="0"/>
                    </a:moveTo>
                    <a:lnTo>
                      <a:pt x="0" y="48292"/>
                    </a:lnTo>
                    <a:lnTo>
                      <a:pt x="64484" y="48292"/>
                    </a:lnTo>
                    <a:lnTo>
                      <a:pt x="64484" y="15602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18" name="Freeform: Shape 217">
                <a:extLst>
                  <a:ext uri="{FF2B5EF4-FFF2-40B4-BE49-F238E27FC236}">
                    <a16:creationId xmlns:a16="http://schemas.microsoft.com/office/drawing/2014/main" id="{BC25E11E-A2D9-4E36-BAAD-B5A8B13806E7}"/>
                  </a:ext>
                </a:extLst>
              </p:cNvPr>
              <p:cNvSpPr/>
              <p:nvPr/>
            </p:nvSpPr>
            <p:spPr>
              <a:xfrm>
                <a:off x="6111271" y="3464400"/>
                <a:ext cx="56768" cy="176498"/>
              </a:xfrm>
              <a:custGeom>
                <a:avLst/>
                <a:gdLst>
                  <a:gd name="connsiteX0" fmla="*/ 0 w 56768"/>
                  <a:gd name="connsiteY0" fmla="*/ 0 h 176498"/>
                  <a:gd name="connsiteX1" fmla="*/ 0 w 56768"/>
                  <a:gd name="connsiteY1" fmla="*/ 45149 h 176498"/>
                  <a:gd name="connsiteX2" fmla="*/ 56769 w 56768"/>
                  <a:gd name="connsiteY2" fmla="*/ 45149 h 176498"/>
                  <a:gd name="connsiteX3" fmla="*/ 56769 w 56768"/>
                  <a:gd name="connsiteY3" fmla="*/ 176498 h 176498"/>
                </a:gdLst>
                <a:ahLst/>
                <a:cxnLst>
                  <a:cxn ang="0">
                    <a:pos x="connsiteX0" y="connsiteY0"/>
                  </a:cxn>
                  <a:cxn ang="0">
                    <a:pos x="connsiteX1" y="connsiteY1"/>
                  </a:cxn>
                  <a:cxn ang="0">
                    <a:pos x="connsiteX2" y="connsiteY2"/>
                  </a:cxn>
                  <a:cxn ang="0">
                    <a:pos x="connsiteX3" y="connsiteY3"/>
                  </a:cxn>
                </a:cxnLst>
                <a:rect l="l" t="t" r="r" b="b"/>
                <a:pathLst>
                  <a:path w="56768" h="176498">
                    <a:moveTo>
                      <a:pt x="0" y="0"/>
                    </a:moveTo>
                    <a:lnTo>
                      <a:pt x="0" y="45149"/>
                    </a:lnTo>
                    <a:lnTo>
                      <a:pt x="56769" y="45149"/>
                    </a:lnTo>
                    <a:lnTo>
                      <a:pt x="56769" y="17649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19" name="Freeform: Shape 218">
                <a:extLst>
                  <a:ext uri="{FF2B5EF4-FFF2-40B4-BE49-F238E27FC236}">
                    <a16:creationId xmlns:a16="http://schemas.microsoft.com/office/drawing/2014/main" id="{E4F2321F-E815-457F-BD3E-47231A14A155}"/>
                  </a:ext>
                </a:extLst>
              </p:cNvPr>
              <p:cNvSpPr/>
              <p:nvPr/>
            </p:nvSpPr>
            <p:spPr>
              <a:xfrm>
                <a:off x="6139655" y="3422395"/>
                <a:ext cx="48386" cy="63817"/>
              </a:xfrm>
              <a:custGeom>
                <a:avLst/>
                <a:gdLst>
                  <a:gd name="connsiteX0" fmla="*/ 0 w 48386"/>
                  <a:gd name="connsiteY0" fmla="*/ 0 h 63817"/>
                  <a:gd name="connsiteX1" fmla="*/ 0 w 48386"/>
                  <a:gd name="connsiteY1" fmla="*/ 63818 h 63817"/>
                  <a:gd name="connsiteX2" fmla="*/ 48387 w 48386"/>
                  <a:gd name="connsiteY2" fmla="*/ 63818 h 63817"/>
                </a:gdLst>
                <a:ahLst/>
                <a:cxnLst>
                  <a:cxn ang="0">
                    <a:pos x="connsiteX0" y="connsiteY0"/>
                  </a:cxn>
                  <a:cxn ang="0">
                    <a:pos x="connsiteX1" y="connsiteY1"/>
                  </a:cxn>
                  <a:cxn ang="0">
                    <a:pos x="connsiteX2" y="connsiteY2"/>
                  </a:cxn>
                </a:cxnLst>
                <a:rect l="l" t="t" r="r" b="b"/>
                <a:pathLst>
                  <a:path w="48386" h="63817">
                    <a:moveTo>
                      <a:pt x="0" y="0"/>
                    </a:moveTo>
                    <a:lnTo>
                      <a:pt x="0" y="63818"/>
                    </a:lnTo>
                    <a:lnTo>
                      <a:pt x="48387" y="6381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0" name="Freeform: Shape 219">
                <a:extLst>
                  <a:ext uri="{FF2B5EF4-FFF2-40B4-BE49-F238E27FC236}">
                    <a16:creationId xmlns:a16="http://schemas.microsoft.com/office/drawing/2014/main" id="{B256F790-0C61-4F5A-81A4-25C17E739C19}"/>
                  </a:ext>
                </a:extLst>
              </p:cNvPr>
              <p:cNvSpPr/>
              <p:nvPr/>
            </p:nvSpPr>
            <p:spPr>
              <a:xfrm>
                <a:off x="6070694" y="3460780"/>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1" name="Freeform: Shape 220">
                <a:extLst>
                  <a:ext uri="{FF2B5EF4-FFF2-40B4-BE49-F238E27FC236}">
                    <a16:creationId xmlns:a16="http://schemas.microsoft.com/office/drawing/2014/main" id="{624E6A84-E6D2-4BED-A127-72F9394BC21C}"/>
                  </a:ext>
                </a:extLst>
              </p:cNvPr>
              <p:cNvSpPr/>
              <p:nvPr/>
            </p:nvSpPr>
            <p:spPr>
              <a:xfrm>
                <a:off x="6099079" y="3439635"/>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2" name="Freeform: Shape 221">
                <a:extLst>
                  <a:ext uri="{FF2B5EF4-FFF2-40B4-BE49-F238E27FC236}">
                    <a16:creationId xmlns:a16="http://schemas.microsoft.com/office/drawing/2014/main" id="{58827FDC-4A53-46A4-BD8E-6A4568A210A6}"/>
                  </a:ext>
                </a:extLst>
              </p:cNvPr>
              <p:cNvSpPr/>
              <p:nvPr/>
            </p:nvSpPr>
            <p:spPr>
              <a:xfrm>
                <a:off x="6127463" y="3395915"/>
                <a:ext cx="24383" cy="24384"/>
              </a:xfrm>
              <a:custGeom>
                <a:avLst/>
                <a:gdLst>
                  <a:gd name="connsiteX0" fmla="*/ 24384 w 24383"/>
                  <a:gd name="connsiteY0" fmla="*/ 12192 h 24384"/>
                  <a:gd name="connsiteX1" fmla="*/ 12192 w 24383"/>
                  <a:gd name="connsiteY1" fmla="*/ 24384 h 24384"/>
                  <a:gd name="connsiteX2" fmla="*/ 0 w 24383"/>
                  <a:gd name="connsiteY2" fmla="*/ 12192 h 24384"/>
                  <a:gd name="connsiteX3" fmla="*/ 12192 w 24383"/>
                  <a:gd name="connsiteY3" fmla="*/ 0 h 24384"/>
                  <a:gd name="connsiteX4" fmla="*/ 24384 w 24383"/>
                  <a:gd name="connsiteY4" fmla="*/ 1219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24384">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nvGrpSpPr>
              <p:cNvPr id="223" name="Graphic 51">
                <a:extLst>
                  <a:ext uri="{FF2B5EF4-FFF2-40B4-BE49-F238E27FC236}">
                    <a16:creationId xmlns:a16="http://schemas.microsoft.com/office/drawing/2014/main" id="{30E57B11-9740-4A94-AD0B-8D9A487ABE06}"/>
                  </a:ext>
                </a:extLst>
              </p:cNvPr>
              <p:cNvGrpSpPr/>
              <p:nvPr/>
            </p:nvGrpSpPr>
            <p:grpSpPr>
              <a:xfrm>
                <a:off x="6244621" y="3395915"/>
                <a:ext cx="117252" cy="244982"/>
                <a:chOff x="6244621" y="3395915"/>
                <a:chExt cx="117252" cy="244982"/>
              </a:xfrm>
              <a:noFill/>
            </p:grpSpPr>
            <p:sp>
              <p:nvSpPr>
                <p:cNvPr id="225" name="Freeform: Shape 224">
                  <a:extLst>
                    <a:ext uri="{FF2B5EF4-FFF2-40B4-BE49-F238E27FC236}">
                      <a16:creationId xmlns:a16="http://schemas.microsoft.com/office/drawing/2014/main" id="{2DBF2B5C-E052-4BCB-B94C-A09560610B5C}"/>
                    </a:ext>
                  </a:extLst>
                </p:cNvPr>
                <p:cNvSpPr/>
                <p:nvPr/>
              </p:nvSpPr>
              <p:spPr>
                <a:xfrm>
                  <a:off x="6285197" y="3484878"/>
                  <a:ext cx="64484" cy="156019"/>
                </a:xfrm>
                <a:custGeom>
                  <a:avLst/>
                  <a:gdLst>
                    <a:gd name="connsiteX0" fmla="*/ 64484 w 64484"/>
                    <a:gd name="connsiteY0" fmla="*/ 0 h 156019"/>
                    <a:gd name="connsiteX1" fmla="*/ 64484 w 64484"/>
                    <a:gd name="connsiteY1" fmla="*/ 48292 h 156019"/>
                    <a:gd name="connsiteX2" fmla="*/ 0 w 64484"/>
                    <a:gd name="connsiteY2" fmla="*/ 48292 h 156019"/>
                    <a:gd name="connsiteX3" fmla="*/ 0 w 64484"/>
                    <a:gd name="connsiteY3" fmla="*/ 156020 h 156019"/>
                  </a:gdLst>
                  <a:ahLst/>
                  <a:cxnLst>
                    <a:cxn ang="0">
                      <a:pos x="connsiteX0" y="connsiteY0"/>
                    </a:cxn>
                    <a:cxn ang="0">
                      <a:pos x="connsiteX1" y="connsiteY1"/>
                    </a:cxn>
                    <a:cxn ang="0">
                      <a:pos x="connsiteX2" y="connsiteY2"/>
                    </a:cxn>
                    <a:cxn ang="0">
                      <a:pos x="connsiteX3" y="connsiteY3"/>
                    </a:cxn>
                  </a:cxnLst>
                  <a:rect l="l" t="t" r="r" b="b"/>
                  <a:pathLst>
                    <a:path w="64484" h="156019">
                      <a:moveTo>
                        <a:pt x="64484" y="0"/>
                      </a:moveTo>
                      <a:lnTo>
                        <a:pt x="64484" y="48292"/>
                      </a:lnTo>
                      <a:lnTo>
                        <a:pt x="0" y="48292"/>
                      </a:lnTo>
                      <a:lnTo>
                        <a:pt x="0" y="15602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6" name="Freeform: Shape 225">
                  <a:extLst>
                    <a:ext uri="{FF2B5EF4-FFF2-40B4-BE49-F238E27FC236}">
                      <a16:creationId xmlns:a16="http://schemas.microsoft.com/office/drawing/2014/main" id="{ABF000FF-A4C1-41EE-A746-E2F5D5967F7D}"/>
                    </a:ext>
                  </a:extLst>
                </p:cNvPr>
                <p:cNvSpPr/>
                <p:nvPr/>
              </p:nvSpPr>
              <p:spPr>
                <a:xfrm>
                  <a:off x="6264623" y="3464400"/>
                  <a:ext cx="56673" cy="176498"/>
                </a:xfrm>
                <a:custGeom>
                  <a:avLst/>
                  <a:gdLst>
                    <a:gd name="connsiteX0" fmla="*/ 56674 w 56673"/>
                    <a:gd name="connsiteY0" fmla="*/ 0 h 176498"/>
                    <a:gd name="connsiteX1" fmla="*/ 56674 w 56673"/>
                    <a:gd name="connsiteY1" fmla="*/ 45149 h 176498"/>
                    <a:gd name="connsiteX2" fmla="*/ 0 w 56673"/>
                    <a:gd name="connsiteY2" fmla="*/ 45149 h 176498"/>
                    <a:gd name="connsiteX3" fmla="*/ 0 w 56673"/>
                    <a:gd name="connsiteY3" fmla="*/ 176498 h 176498"/>
                  </a:gdLst>
                  <a:ahLst/>
                  <a:cxnLst>
                    <a:cxn ang="0">
                      <a:pos x="connsiteX0" y="connsiteY0"/>
                    </a:cxn>
                    <a:cxn ang="0">
                      <a:pos x="connsiteX1" y="connsiteY1"/>
                    </a:cxn>
                    <a:cxn ang="0">
                      <a:pos x="connsiteX2" y="connsiteY2"/>
                    </a:cxn>
                    <a:cxn ang="0">
                      <a:pos x="connsiteX3" y="connsiteY3"/>
                    </a:cxn>
                  </a:cxnLst>
                  <a:rect l="l" t="t" r="r" b="b"/>
                  <a:pathLst>
                    <a:path w="56673" h="176498">
                      <a:moveTo>
                        <a:pt x="56674" y="0"/>
                      </a:moveTo>
                      <a:lnTo>
                        <a:pt x="56674" y="45149"/>
                      </a:lnTo>
                      <a:lnTo>
                        <a:pt x="0" y="45149"/>
                      </a:lnTo>
                      <a:lnTo>
                        <a:pt x="0" y="17649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7" name="Freeform: Shape 226">
                  <a:extLst>
                    <a:ext uri="{FF2B5EF4-FFF2-40B4-BE49-F238E27FC236}">
                      <a16:creationId xmlns:a16="http://schemas.microsoft.com/office/drawing/2014/main" id="{49057B0F-D1F9-478D-BFB0-4F298594000F}"/>
                    </a:ext>
                  </a:extLst>
                </p:cNvPr>
                <p:cNvSpPr/>
                <p:nvPr/>
              </p:nvSpPr>
              <p:spPr>
                <a:xfrm>
                  <a:off x="6244621" y="3422395"/>
                  <a:ext cx="48291" cy="63817"/>
                </a:xfrm>
                <a:custGeom>
                  <a:avLst/>
                  <a:gdLst>
                    <a:gd name="connsiteX0" fmla="*/ 48292 w 48291"/>
                    <a:gd name="connsiteY0" fmla="*/ 0 h 63817"/>
                    <a:gd name="connsiteX1" fmla="*/ 48292 w 48291"/>
                    <a:gd name="connsiteY1" fmla="*/ 63818 h 63817"/>
                    <a:gd name="connsiteX2" fmla="*/ 0 w 48291"/>
                    <a:gd name="connsiteY2" fmla="*/ 63818 h 63817"/>
                  </a:gdLst>
                  <a:ahLst/>
                  <a:cxnLst>
                    <a:cxn ang="0">
                      <a:pos x="connsiteX0" y="connsiteY0"/>
                    </a:cxn>
                    <a:cxn ang="0">
                      <a:pos x="connsiteX1" y="connsiteY1"/>
                    </a:cxn>
                    <a:cxn ang="0">
                      <a:pos x="connsiteX2" y="connsiteY2"/>
                    </a:cxn>
                  </a:cxnLst>
                  <a:rect l="l" t="t" r="r" b="b"/>
                  <a:pathLst>
                    <a:path w="48291" h="63817">
                      <a:moveTo>
                        <a:pt x="48292" y="0"/>
                      </a:moveTo>
                      <a:lnTo>
                        <a:pt x="48292" y="63818"/>
                      </a:lnTo>
                      <a:lnTo>
                        <a:pt x="0" y="6381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8" name="Freeform: Shape 227">
                  <a:extLst>
                    <a:ext uri="{FF2B5EF4-FFF2-40B4-BE49-F238E27FC236}">
                      <a16:creationId xmlns:a16="http://schemas.microsoft.com/office/drawing/2014/main" id="{9FFE1A36-998F-4E16-95A8-E3270B67C43C}"/>
                    </a:ext>
                  </a:extLst>
                </p:cNvPr>
                <p:cNvSpPr/>
                <p:nvPr/>
              </p:nvSpPr>
              <p:spPr>
                <a:xfrm>
                  <a:off x="6337490" y="3460780"/>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9" name="Freeform: Shape 228">
                  <a:extLst>
                    <a:ext uri="{FF2B5EF4-FFF2-40B4-BE49-F238E27FC236}">
                      <a16:creationId xmlns:a16="http://schemas.microsoft.com/office/drawing/2014/main" id="{51BCCFF7-14E4-499D-BF07-3263C4D6DAD8}"/>
                    </a:ext>
                  </a:extLst>
                </p:cNvPr>
                <p:cNvSpPr/>
                <p:nvPr/>
              </p:nvSpPr>
              <p:spPr>
                <a:xfrm>
                  <a:off x="6309105" y="3439635"/>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30" name="Freeform: Shape 229">
                  <a:extLst>
                    <a:ext uri="{FF2B5EF4-FFF2-40B4-BE49-F238E27FC236}">
                      <a16:creationId xmlns:a16="http://schemas.microsoft.com/office/drawing/2014/main" id="{D05257B3-1B92-49A9-9E65-58650709B7F4}"/>
                    </a:ext>
                  </a:extLst>
                </p:cNvPr>
                <p:cNvSpPr/>
                <p:nvPr/>
              </p:nvSpPr>
              <p:spPr>
                <a:xfrm>
                  <a:off x="6280721" y="3395915"/>
                  <a:ext cx="24384" cy="24384"/>
                </a:xfrm>
                <a:custGeom>
                  <a:avLst/>
                  <a:gdLst>
                    <a:gd name="connsiteX0" fmla="*/ 24384 w 24384"/>
                    <a:gd name="connsiteY0" fmla="*/ 12192 h 24384"/>
                    <a:gd name="connsiteX1" fmla="*/ 12192 w 24384"/>
                    <a:gd name="connsiteY1" fmla="*/ 24384 h 24384"/>
                    <a:gd name="connsiteX2" fmla="*/ 0 w 24384"/>
                    <a:gd name="connsiteY2" fmla="*/ 12192 h 24384"/>
                    <a:gd name="connsiteX3" fmla="*/ 12192 w 24384"/>
                    <a:gd name="connsiteY3" fmla="*/ 0 h 24384"/>
                    <a:gd name="connsiteX4" fmla="*/ 24384 w 24384"/>
                    <a:gd name="connsiteY4" fmla="*/ 1219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224" name="Freeform: Shape 223">
                <a:extLst>
                  <a:ext uri="{FF2B5EF4-FFF2-40B4-BE49-F238E27FC236}">
                    <a16:creationId xmlns:a16="http://schemas.microsoft.com/office/drawing/2014/main" id="{D4A9C70E-72DD-4E32-BA3F-D69C656BCEAC}"/>
                  </a:ext>
                </a:extLst>
              </p:cNvPr>
              <p:cNvSpPr/>
              <p:nvPr/>
            </p:nvSpPr>
            <p:spPr>
              <a:xfrm>
                <a:off x="6087649" y="3645661"/>
                <a:ext cx="255270" cy="9525"/>
              </a:xfrm>
              <a:custGeom>
                <a:avLst/>
                <a:gdLst>
                  <a:gd name="connsiteX0" fmla="*/ 0 w 255270"/>
                  <a:gd name="connsiteY0" fmla="*/ 0 h 9525"/>
                  <a:gd name="connsiteX1" fmla="*/ 255270 w 255270"/>
                  <a:gd name="connsiteY1" fmla="*/ 0 h 9525"/>
                </a:gdLst>
                <a:ahLst/>
                <a:cxnLst>
                  <a:cxn ang="0">
                    <a:pos x="connsiteX0" y="connsiteY0"/>
                  </a:cxn>
                  <a:cxn ang="0">
                    <a:pos x="connsiteX1" y="connsiteY1"/>
                  </a:cxn>
                </a:cxnLst>
                <a:rect l="l" t="t" r="r" b="b"/>
                <a:pathLst>
                  <a:path w="255270" h="9525">
                    <a:moveTo>
                      <a:pt x="0" y="0"/>
                    </a:moveTo>
                    <a:lnTo>
                      <a:pt x="25527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182" name="signal" title="Icon of a communication signal">
              <a:extLst>
                <a:ext uri="{FF2B5EF4-FFF2-40B4-BE49-F238E27FC236}">
                  <a16:creationId xmlns:a16="http://schemas.microsoft.com/office/drawing/2014/main" id="{64A05227-8199-42CB-AC88-B04CB49B00EF}"/>
                </a:ext>
              </a:extLst>
            </p:cNvPr>
            <p:cNvSpPr>
              <a:spLocks noChangeAspect="1" noEditPoints="1"/>
            </p:cNvSpPr>
            <p:nvPr/>
          </p:nvSpPr>
          <p:spPr bwMode="auto">
            <a:xfrm>
              <a:off x="6399945" y="3405363"/>
              <a:ext cx="193224" cy="24680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nvGrpSpPr>
            <p:cNvPr id="183" name="Group 182">
              <a:extLst>
                <a:ext uri="{FF2B5EF4-FFF2-40B4-BE49-F238E27FC236}">
                  <a16:creationId xmlns:a16="http://schemas.microsoft.com/office/drawing/2014/main" id="{EEE4A041-8E30-4156-98FF-C4E18521D30D}"/>
                </a:ext>
              </a:extLst>
            </p:cNvPr>
            <p:cNvGrpSpPr/>
            <p:nvPr/>
          </p:nvGrpSpPr>
          <p:grpSpPr>
            <a:xfrm>
              <a:off x="6371805" y="3895716"/>
              <a:ext cx="249504" cy="275824"/>
              <a:chOff x="5790057" y="3127819"/>
              <a:chExt cx="613599" cy="602741"/>
            </a:xfrm>
          </p:grpSpPr>
          <p:sp>
            <p:nvSpPr>
              <p:cNvPr id="198" name="Freeform: Shape 197">
                <a:extLst>
                  <a:ext uri="{FF2B5EF4-FFF2-40B4-BE49-F238E27FC236}">
                    <a16:creationId xmlns:a16="http://schemas.microsoft.com/office/drawing/2014/main" id="{8923789B-1E0B-4870-9277-359C41853F98}"/>
                  </a:ext>
                </a:extLst>
              </p:cNvPr>
              <p:cNvSpPr/>
              <p:nvPr/>
            </p:nvSpPr>
            <p:spPr>
              <a:xfrm>
                <a:off x="6079998" y="3617785"/>
                <a:ext cx="112776" cy="112775"/>
              </a:xfrm>
              <a:custGeom>
                <a:avLst/>
                <a:gdLst>
                  <a:gd name="connsiteX0" fmla="*/ 112776 w 112776"/>
                  <a:gd name="connsiteY0" fmla="*/ 56388 h 112775"/>
                  <a:gd name="connsiteX1" fmla="*/ 56388 w 112776"/>
                  <a:gd name="connsiteY1" fmla="*/ 112776 h 112775"/>
                  <a:gd name="connsiteX2" fmla="*/ 0 w 112776"/>
                  <a:gd name="connsiteY2" fmla="*/ 56388 h 112775"/>
                  <a:gd name="connsiteX3" fmla="*/ 56388 w 112776"/>
                  <a:gd name="connsiteY3" fmla="*/ 0 h 112775"/>
                  <a:gd name="connsiteX4" fmla="*/ 112776 w 112776"/>
                  <a:gd name="connsiteY4" fmla="*/ 56388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5">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199" name="Freeform: Shape 198">
                <a:extLst>
                  <a:ext uri="{FF2B5EF4-FFF2-40B4-BE49-F238E27FC236}">
                    <a16:creationId xmlns:a16="http://schemas.microsoft.com/office/drawing/2014/main" id="{1266A916-28FC-48E1-AA57-92F893C84AF8}"/>
                  </a:ext>
                </a:extLst>
              </p:cNvPr>
              <p:cNvSpPr/>
              <p:nvPr/>
            </p:nvSpPr>
            <p:spPr>
              <a:xfrm>
                <a:off x="6290881" y="3423094"/>
                <a:ext cx="112775" cy="112776"/>
              </a:xfrm>
              <a:custGeom>
                <a:avLst/>
                <a:gdLst>
                  <a:gd name="connsiteX0" fmla="*/ 112776 w 112775"/>
                  <a:gd name="connsiteY0" fmla="*/ 56388 h 112776"/>
                  <a:gd name="connsiteX1" fmla="*/ 56388 w 112775"/>
                  <a:gd name="connsiteY1" fmla="*/ 112776 h 112776"/>
                  <a:gd name="connsiteX2" fmla="*/ 0 w 112775"/>
                  <a:gd name="connsiteY2" fmla="*/ 56388 h 112776"/>
                  <a:gd name="connsiteX3" fmla="*/ 56388 w 112775"/>
                  <a:gd name="connsiteY3" fmla="*/ 0 h 112776"/>
                  <a:gd name="connsiteX4" fmla="*/ 112776 w 112775"/>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0" name="Freeform: Shape 199">
                <a:extLst>
                  <a:ext uri="{FF2B5EF4-FFF2-40B4-BE49-F238E27FC236}">
                    <a16:creationId xmlns:a16="http://schemas.microsoft.com/office/drawing/2014/main" id="{AE0D00D8-238B-47F0-93FC-5BD61865C0F9}"/>
                  </a:ext>
                </a:extLst>
              </p:cNvPr>
              <p:cNvSpPr/>
              <p:nvPr/>
            </p:nvSpPr>
            <p:spPr>
              <a:xfrm>
                <a:off x="6242685" y="3134486"/>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1" name="Freeform: Shape 200">
                <a:extLst>
                  <a:ext uri="{FF2B5EF4-FFF2-40B4-BE49-F238E27FC236}">
                    <a16:creationId xmlns:a16="http://schemas.microsoft.com/office/drawing/2014/main" id="{255B9B3E-2E30-48C4-8558-7ED82C906C87}"/>
                  </a:ext>
                </a:extLst>
              </p:cNvPr>
              <p:cNvSpPr/>
              <p:nvPr/>
            </p:nvSpPr>
            <p:spPr>
              <a:xfrm>
                <a:off x="5859875" y="3127819"/>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2" name="Freeform: Shape 201">
                <a:extLst>
                  <a:ext uri="{FF2B5EF4-FFF2-40B4-BE49-F238E27FC236}">
                    <a16:creationId xmlns:a16="http://schemas.microsoft.com/office/drawing/2014/main" id="{ABE43C16-B651-40F8-B418-FFD0D0A9885D}"/>
                  </a:ext>
                </a:extLst>
              </p:cNvPr>
              <p:cNvSpPr/>
              <p:nvPr/>
            </p:nvSpPr>
            <p:spPr>
              <a:xfrm>
                <a:off x="5790057" y="3423094"/>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3" name="Freeform: Shape 202">
                <a:extLst>
                  <a:ext uri="{FF2B5EF4-FFF2-40B4-BE49-F238E27FC236}">
                    <a16:creationId xmlns:a16="http://schemas.microsoft.com/office/drawing/2014/main" id="{0C13471F-9513-4D54-8A72-5D422A42C649}"/>
                  </a:ext>
                </a:extLst>
              </p:cNvPr>
              <p:cNvSpPr/>
              <p:nvPr/>
            </p:nvSpPr>
            <p:spPr>
              <a:xfrm>
                <a:off x="6059805" y="3491483"/>
                <a:ext cx="60579" cy="130206"/>
              </a:xfrm>
              <a:custGeom>
                <a:avLst/>
                <a:gdLst>
                  <a:gd name="connsiteX0" fmla="*/ 0 w 60579"/>
                  <a:gd name="connsiteY0" fmla="*/ 0 h 130206"/>
                  <a:gd name="connsiteX1" fmla="*/ 60579 w 60579"/>
                  <a:gd name="connsiteY1" fmla="*/ 130207 h 130206"/>
                </a:gdLst>
                <a:ahLst/>
                <a:cxnLst>
                  <a:cxn ang="0">
                    <a:pos x="connsiteX0" y="connsiteY0"/>
                  </a:cxn>
                  <a:cxn ang="0">
                    <a:pos x="connsiteX1" y="connsiteY1"/>
                  </a:cxn>
                </a:cxnLst>
                <a:rect l="l" t="t" r="r" b="b"/>
                <a:pathLst>
                  <a:path w="60579" h="130206">
                    <a:moveTo>
                      <a:pt x="0" y="0"/>
                    </a:moveTo>
                    <a:lnTo>
                      <a:pt x="60579" y="13020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4" name="Freeform: Shape 203">
                <a:extLst>
                  <a:ext uri="{FF2B5EF4-FFF2-40B4-BE49-F238E27FC236}">
                    <a16:creationId xmlns:a16="http://schemas.microsoft.com/office/drawing/2014/main" id="{8D0C9B0B-A784-41FC-A191-C128ABBCACA9}"/>
                  </a:ext>
                </a:extLst>
              </p:cNvPr>
              <p:cNvSpPr/>
              <p:nvPr/>
            </p:nvSpPr>
            <p:spPr>
              <a:xfrm>
                <a:off x="5940456" y="3235165"/>
                <a:ext cx="41528" cy="89154"/>
              </a:xfrm>
              <a:custGeom>
                <a:avLst/>
                <a:gdLst>
                  <a:gd name="connsiteX0" fmla="*/ 0 w 41528"/>
                  <a:gd name="connsiteY0" fmla="*/ 0 h 89154"/>
                  <a:gd name="connsiteX1" fmla="*/ 41529 w 41528"/>
                  <a:gd name="connsiteY1" fmla="*/ 89154 h 89154"/>
                </a:gdLst>
                <a:ahLst/>
                <a:cxnLst>
                  <a:cxn ang="0">
                    <a:pos x="connsiteX0" y="connsiteY0"/>
                  </a:cxn>
                  <a:cxn ang="0">
                    <a:pos x="connsiteX1" y="connsiteY1"/>
                  </a:cxn>
                </a:cxnLst>
                <a:rect l="l" t="t" r="r" b="b"/>
                <a:pathLst>
                  <a:path w="41528" h="89154">
                    <a:moveTo>
                      <a:pt x="0" y="0"/>
                    </a:moveTo>
                    <a:lnTo>
                      <a:pt x="41529" y="89154"/>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5" name="Freeform: Shape 204">
                <a:extLst>
                  <a:ext uri="{FF2B5EF4-FFF2-40B4-BE49-F238E27FC236}">
                    <a16:creationId xmlns:a16="http://schemas.microsoft.com/office/drawing/2014/main" id="{0F2DEB63-32F2-438B-8B92-735E696BFDFC}"/>
                  </a:ext>
                </a:extLst>
              </p:cNvPr>
              <p:cNvSpPr/>
              <p:nvPr/>
            </p:nvSpPr>
            <p:spPr>
              <a:xfrm>
                <a:off x="5972746" y="3184207"/>
                <a:ext cx="270319" cy="9525"/>
              </a:xfrm>
              <a:custGeom>
                <a:avLst/>
                <a:gdLst>
                  <a:gd name="connsiteX0" fmla="*/ 0 w 270319"/>
                  <a:gd name="connsiteY0" fmla="*/ 0 h 9525"/>
                  <a:gd name="connsiteX1" fmla="*/ 270320 w 270319"/>
                  <a:gd name="connsiteY1" fmla="*/ 0 h 9525"/>
                </a:gdLst>
                <a:ahLst/>
                <a:cxnLst>
                  <a:cxn ang="0">
                    <a:pos x="connsiteX0" y="connsiteY0"/>
                  </a:cxn>
                  <a:cxn ang="0">
                    <a:pos x="connsiteX1" y="connsiteY1"/>
                  </a:cxn>
                </a:cxnLst>
                <a:rect l="l" t="t" r="r" b="b"/>
                <a:pathLst>
                  <a:path w="270319" h="9525">
                    <a:moveTo>
                      <a:pt x="0" y="0"/>
                    </a:moveTo>
                    <a:lnTo>
                      <a:pt x="27032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6" name="Freeform: Shape 205">
                <a:extLst>
                  <a:ext uri="{FF2B5EF4-FFF2-40B4-BE49-F238E27FC236}">
                    <a16:creationId xmlns:a16="http://schemas.microsoft.com/office/drawing/2014/main" id="{6774119D-5B21-47D6-9ADE-563739D742B5}"/>
                  </a:ext>
                </a:extLst>
              </p:cNvPr>
              <p:cNvSpPr/>
              <p:nvPr/>
            </p:nvSpPr>
            <p:spPr>
              <a:xfrm>
                <a:off x="6315551" y="3244786"/>
                <a:ext cx="26289" cy="178308"/>
              </a:xfrm>
              <a:custGeom>
                <a:avLst/>
                <a:gdLst>
                  <a:gd name="connsiteX0" fmla="*/ 0 w 26289"/>
                  <a:gd name="connsiteY0" fmla="*/ 0 h 178308"/>
                  <a:gd name="connsiteX1" fmla="*/ 26289 w 26289"/>
                  <a:gd name="connsiteY1" fmla="*/ 178308 h 178308"/>
                </a:gdLst>
                <a:ahLst/>
                <a:cxnLst>
                  <a:cxn ang="0">
                    <a:pos x="connsiteX0" y="connsiteY0"/>
                  </a:cxn>
                  <a:cxn ang="0">
                    <a:pos x="connsiteX1" y="connsiteY1"/>
                  </a:cxn>
                </a:cxnLst>
                <a:rect l="l" t="t" r="r" b="b"/>
                <a:pathLst>
                  <a:path w="26289" h="178308">
                    <a:moveTo>
                      <a:pt x="0" y="0"/>
                    </a:moveTo>
                    <a:lnTo>
                      <a:pt x="26289" y="178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7" name="Freeform: Shape 206">
                <a:extLst>
                  <a:ext uri="{FF2B5EF4-FFF2-40B4-BE49-F238E27FC236}">
                    <a16:creationId xmlns:a16="http://schemas.microsoft.com/office/drawing/2014/main" id="{B7EA38DB-0FB7-40A8-8EC5-4C66FEA8235E}"/>
                  </a:ext>
                </a:extLst>
              </p:cNvPr>
              <p:cNvSpPr/>
              <p:nvPr/>
            </p:nvSpPr>
            <p:spPr>
              <a:xfrm>
                <a:off x="6175629" y="3517963"/>
                <a:ext cx="130492" cy="117538"/>
              </a:xfrm>
              <a:custGeom>
                <a:avLst/>
                <a:gdLst>
                  <a:gd name="connsiteX0" fmla="*/ 130493 w 130492"/>
                  <a:gd name="connsiteY0" fmla="*/ 0 h 117538"/>
                  <a:gd name="connsiteX1" fmla="*/ 0 w 130492"/>
                  <a:gd name="connsiteY1" fmla="*/ 117539 h 117538"/>
                </a:gdLst>
                <a:ahLst/>
                <a:cxnLst>
                  <a:cxn ang="0">
                    <a:pos x="connsiteX0" y="connsiteY0"/>
                  </a:cxn>
                  <a:cxn ang="0">
                    <a:pos x="connsiteX1" y="connsiteY1"/>
                  </a:cxn>
                </a:cxnLst>
                <a:rect l="l" t="t" r="r" b="b"/>
                <a:pathLst>
                  <a:path w="130492" h="117538">
                    <a:moveTo>
                      <a:pt x="130493" y="0"/>
                    </a:moveTo>
                    <a:lnTo>
                      <a:pt x="0" y="117539"/>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8" name="Freeform: Shape 207">
                <a:extLst>
                  <a:ext uri="{FF2B5EF4-FFF2-40B4-BE49-F238E27FC236}">
                    <a16:creationId xmlns:a16="http://schemas.microsoft.com/office/drawing/2014/main" id="{7D0FFE32-5877-40F2-93A7-EDC78B4F5A5D}"/>
                  </a:ext>
                </a:extLst>
              </p:cNvPr>
              <p:cNvSpPr/>
              <p:nvPr/>
            </p:nvSpPr>
            <p:spPr>
              <a:xfrm>
                <a:off x="5885307" y="3520439"/>
                <a:ext cx="194690" cy="134588"/>
              </a:xfrm>
              <a:custGeom>
                <a:avLst/>
                <a:gdLst>
                  <a:gd name="connsiteX0" fmla="*/ 0 w 194690"/>
                  <a:gd name="connsiteY0" fmla="*/ 0 h 134588"/>
                  <a:gd name="connsiteX1" fmla="*/ 194691 w 194690"/>
                  <a:gd name="connsiteY1" fmla="*/ 134588 h 134588"/>
                </a:gdLst>
                <a:ahLst/>
                <a:cxnLst>
                  <a:cxn ang="0">
                    <a:pos x="connsiteX0" y="connsiteY0"/>
                  </a:cxn>
                  <a:cxn ang="0">
                    <a:pos x="connsiteX1" y="connsiteY1"/>
                  </a:cxn>
                </a:cxnLst>
                <a:rect l="l" t="t" r="r" b="b"/>
                <a:pathLst>
                  <a:path w="194690" h="134588">
                    <a:moveTo>
                      <a:pt x="0" y="0"/>
                    </a:moveTo>
                    <a:lnTo>
                      <a:pt x="194691" y="13458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9" name="Freeform: Shape 208">
                <a:extLst>
                  <a:ext uri="{FF2B5EF4-FFF2-40B4-BE49-F238E27FC236}">
                    <a16:creationId xmlns:a16="http://schemas.microsoft.com/office/drawing/2014/main" id="{AA934C18-1EF4-4D77-B29C-925270CDF120}"/>
                  </a:ext>
                </a:extLst>
              </p:cNvPr>
              <p:cNvSpPr/>
              <p:nvPr/>
            </p:nvSpPr>
            <p:spPr>
              <a:xfrm>
                <a:off x="5841777" y="3237070"/>
                <a:ext cx="54768" cy="186023"/>
              </a:xfrm>
              <a:custGeom>
                <a:avLst/>
                <a:gdLst>
                  <a:gd name="connsiteX0" fmla="*/ 0 w 54768"/>
                  <a:gd name="connsiteY0" fmla="*/ 186023 h 186023"/>
                  <a:gd name="connsiteX1" fmla="*/ 54769 w 54768"/>
                  <a:gd name="connsiteY1" fmla="*/ 0 h 186023"/>
                </a:gdLst>
                <a:ahLst/>
                <a:cxnLst>
                  <a:cxn ang="0">
                    <a:pos x="connsiteX0" y="connsiteY0"/>
                  </a:cxn>
                  <a:cxn ang="0">
                    <a:pos x="connsiteX1" y="connsiteY1"/>
                  </a:cxn>
                </a:cxnLst>
                <a:rect l="l" t="t" r="r" b="b"/>
                <a:pathLst>
                  <a:path w="54768" h="186023">
                    <a:moveTo>
                      <a:pt x="0" y="186023"/>
                    </a:moveTo>
                    <a:lnTo>
                      <a:pt x="5476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0" name="Freeform: Shape 209">
                <a:extLst>
                  <a:ext uri="{FF2B5EF4-FFF2-40B4-BE49-F238E27FC236}">
                    <a16:creationId xmlns:a16="http://schemas.microsoft.com/office/drawing/2014/main" id="{792014E0-B960-4540-981B-3C9916E41638}"/>
                  </a:ext>
                </a:extLst>
              </p:cNvPr>
              <p:cNvSpPr/>
              <p:nvPr/>
            </p:nvSpPr>
            <p:spPr>
              <a:xfrm>
                <a:off x="6254972" y="3463480"/>
                <a:ext cx="37052" cy="4572"/>
              </a:xfrm>
              <a:custGeom>
                <a:avLst/>
                <a:gdLst>
                  <a:gd name="connsiteX0" fmla="*/ 0 w 37052"/>
                  <a:gd name="connsiteY0" fmla="*/ 0 h 4572"/>
                  <a:gd name="connsiteX1" fmla="*/ 37052 w 37052"/>
                  <a:gd name="connsiteY1" fmla="*/ 4572 h 4572"/>
                </a:gdLst>
                <a:ahLst/>
                <a:cxnLst>
                  <a:cxn ang="0">
                    <a:pos x="connsiteX0" y="connsiteY0"/>
                  </a:cxn>
                  <a:cxn ang="0">
                    <a:pos x="connsiteX1" y="connsiteY1"/>
                  </a:cxn>
                </a:cxnLst>
                <a:rect l="l" t="t" r="r" b="b"/>
                <a:pathLst>
                  <a:path w="37052" h="4572">
                    <a:moveTo>
                      <a:pt x="0" y="0"/>
                    </a:moveTo>
                    <a:lnTo>
                      <a:pt x="37052" y="4572"/>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1" name="Freeform: Shape 210">
                <a:extLst>
                  <a:ext uri="{FF2B5EF4-FFF2-40B4-BE49-F238E27FC236}">
                    <a16:creationId xmlns:a16="http://schemas.microsoft.com/office/drawing/2014/main" id="{E51AA4C5-6AAB-4B10-BE77-DD5ABC560C45}"/>
                  </a:ext>
                </a:extLst>
              </p:cNvPr>
              <p:cNvSpPr/>
              <p:nvPr/>
            </p:nvSpPr>
            <p:spPr>
              <a:xfrm>
                <a:off x="5901690" y="3458050"/>
                <a:ext cx="42576" cy="10001"/>
              </a:xfrm>
              <a:custGeom>
                <a:avLst/>
                <a:gdLst>
                  <a:gd name="connsiteX0" fmla="*/ 0 w 42576"/>
                  <a:gd name="connsiteY0" fmla="*/ 10001 h 10001"/>
                  <a:gd name="connsiteX1" fmla="*/ 42577 w 42576"/>
                  <a:gd name="connsiteY1" fmla="*/ 0 h 10001"/>
                </a:gdLst>
                <a:ahLst/>
                <a:cxnLst>
                  <a:cxn ang="0">
                    <a:pos x="connsiteX0" y="connsiteY0"/>
                  </a:cxn>
                  <a:cxn ang="0">
                    <a:pos x="connsiteX1" y="connsiteY1"/>
                  </a:cxn>
                </a:cxnLst>
                <a:rect l="l" t="t" r="r" b="b"/>
                <a:pathLst>
                  <a:path w="42576" h="10001">
                    <a:moveTo>
                      <a:pt x="0" y="10001"/>
                    </a:moveTo>
                    <a:lnTo>
                      <a:pt x="4257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2" name="Freeform: Shape 211">
                <a:extLst>
                  <a:ext uri="{FF2B5EF4-FFF2-40B4-BE49-F238E27FC236}">
                    <a16:creationId xmlns:a16="http://schemas.microsoft.com/office/drawing/2014/main" id="{F93C00C3-01C4-4D49-93A3-8863C4E0060F}"/>
                  </a:ext>
                </a:extLst>
              </p:cNvPr>
              <p:cNvSpPr/>
              <p:nvPr/>
            </p:nvSpPr>
            <p:spPr>
              <a:xfrm>
                <a:off x="6176010" y="3230403"/>
                <a:ext cx="82867" cy="74009"/>
              </a:xfrm>
              <a:custGeom>
                <a:avLst/>
                <a:gdLst>
                  <a:gd name="connsiteX0" fmla="*/ 0 w 82867"/>
                  <a:gd name="connsiteY0" fmla="*/ 74009 h 74009"/>
                  <a:gd name="connsiteX1" fmla="*/ 82867 w 82867"/>
                  <a:gd name="connsiteY1" fmla="*/ 0 h 74009"/>
                </a:gdLst>
                <a:ahLst/>
                <a:cxnLst>
                  <a:cxn ang="0">
                    <a:pos x="connsiteX0" y="connsiteY0"/>
                  </a:cxn>
                  <a:cxn ang="0">
                    <a:pos x="connsiteX1" y="connsiteY1"/>
                  </a:cxn>
                </a:cxnLst>
                <a:rect l="l" t="t" r="r" b="b"/>
                <a:pathLst>
                  <a:path w="82867" h="74009">
                    <a:moveTo>
                      <a:pt x="0" y="74009"/>
                    </a:moveTo>
                    <a:lnTo>
                      <a:pt x="8286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3" name="Freeform: Shape 212">
                <a:extLst>
                  <a:ext uri="{FF2B5EF4-FFF2-40B4-BE49-F238E27FC236}">
                    <a16:creationId xmlns:a16="http://schemas.microsoft.com/office/drawing/2014/main" id="{24ABA4A7-CC08-418A-87F4-BF5E149B88E7}"/>
                  </a:ext>
                </a:extLst>
              </p:cNvPr>
              <p:cNvSpPr/>
              <p:nvPr/>
            </p:nvSpPr>
            <p:spPr>
              <a:xfrm>
                <a:off x="5927502" y="3275932"/>
                <a:ext cx="338708" cy="211455"/>
              </a:xfrm>
              <a:custGeom>
                <a:avLst/>
                <a:gdLst>
                  <a:gd name="connsiteX0" fmla="*/ 86677 w 338708"/>
                  <a:gd name="connsiteY0" fmla="*/ 211455 h 211455"/>
                  <a:gd name="connsiteX1" fmla="*/ 86677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9 w 338708"/>
                  <a:gd name="connsiteY7" fmla="*/ 82772 h 211455"/>
                  <a:gd name="connsiteX8" fmla="*/ 273749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7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7" y="211455"/>
                    </a:moveTo>
                    <a:lnTo>
                      <a:pt x="86677"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7" y="0"/>
                      <a:pt x="181166" y="0"/>
                    </a:cubicBezTo>
                    <a:cubicBezTo>
                      <a:pt x="229362" y="0"/>
                      <a:pt x="268796" y="36004"/>
                      <a:pt x="273749" y="82772"/>
                    </a:cubicBezTo>
                    <a:lnTo>
                      <a:pt x="273749" y="82772"/>
                    </a:lnTo>
                    <a:cubicBezTo>
                      <a:pt x="310134" y="82772"/>
                      <a:pt x="338709" y="111062"/>
                      <a:pt x="338709" y="147066"/>
                    </a:cubicBezTo>
                    <a:cubicBezTo>
                      <a:pt x="338709" y="181166"/>
                      <a:pt x="311182" y="210407"/>
                      <a:pt x="276701" y="211360"/>
                    </a:cubicBezTo>
                    <a:lnTo>
                      <a:pt x="276701" y="211360"/>
                    </a:lnTo>
                    <a:cubicBezTo>
                      <a:pt x="254127" y="211455"/>
                      <a:pt x="86677" y="211455"/>
                      <a:pt x="86677" y="211455"/>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grpSp>
        <p:grpSp>
          <p:nvGrpSpPr>
            <p:cNvPr id="184" name="Graphic 584">
              <a:extLst>
                <a:ext uri="{FF2B5EF4-FFF2-40B4-BE49-F238E27FC236}">
                  <a16:creationId xmlns:a16="http://schemas.microsoft.com/office/drawing/2014/main" id="{57D80020-071A-4213-8720-B1DD418031A1}"/>
                </a:ext>
              </a:extLst>
            </p:cNvPr>
            <p:cNvGrpSpPr/>
            <p:nvPr/>
          </p:nvGrpSpPr>
          <p:grpSpPr>
            <a:xfrm>
              <a:off x="6390118" y="4295373"/>
              <a:ext cx="212878" cy="161452"/>
              <a:chOff x="5999162" y="3349624"/>
              <a:chExt cx="438150" cy="295275"/>
            </a:xfrm>
          </p:grpSpPr>
          <p:sp>
            <p:nvSpPr>
              <p:cNvPr id="185" name="Freeform: Shape 184">
                <a:extLst>
                  <a:ext uri="{FF2B5EF4-FFF2-40B4-BE49-F238E27FC236}">
                    <a16:creationId xmlns:a16="http://schemas.microsoft.com/office/drawing/2014/main" id="{D38AEC07-F470-4A39-8819-F01A0347DCE1}"/>
                  </a:ext>
                </a:extLst>
              </p:cNvPr>
              <p:cNvSpPr/>
              <p:nvPr/>
            </p:nvSpPr>
            <p:spPr>
              <a:xfrm>
                <a:off x="6004019" y="3354481"/>
                <a:ext cx="431101" cy="287178"/>
              </a:xfrm>
              <a:custGeom>
                <a:avLst/>
                <a:gdLst>
                  <a:gd name="connsiteX0" fmla="*/ 373666 w 431101"/>
                  <a:gd name="connsiteY0" fmla="*/ 200978 h 287178"/>
                  <a:gd name="connsiteX1" fmla="*/ 57531 w 431101"/>
                  <a:gd name="connsiteY1" fmla="*/ 200978 h 287178"/>
                  <a:gd name="connsiteX2" fmla="*/ 57531 w 431101"/>
                  <a:gd name="connsiteY2" fmla="*/ 0 h 287178"/>
                  <a:gd name="connsiteX3" fmla="*/ 373666 w 431101"/>
                  <a:gd name="connsiteY3" fmla="*/ 0 h 287178"/>
                  <a:gd name="connsiteX4" fmla="*/ 373666 w 431101"/>
                  <a:gd name="connsiteY4" fmla="*/ 200978 h 287178"/>
                  <a:gd name="connsiteX5" fmla="*/ 373666 w 431101"/>
                  <a:gd name="connsiteY5" fmla="*/ 200978 h 287178"/>
                  <a:gd name="connsiteX6" fmla="*/ 373666 w 431101"/>
                  <a:gd name="connsiteY6" fmla="*/ 200978 h 287178"/>
                  <a:gd name="connsiteX7" fmla="*/ 0 w 431101"/>
                  <a:gd name="connsiteY7" fmla="*/ 272796 h 287178"/>
                  <a:gd name="connsiteX8" fmla="*/ 14383 w 431101"/>
                  <a:gd name="connsiteY8" fmla="*/ 287179 h 287178"/>
                  <a:gd name="connsiteX9" fmla="*/ 416719 w 431101"/>
                  <a:gd name="connsiteY9" fmla="*/ 287179 h 287178"/>
                  <a:gd name="connsiteX10" fmla="*/ 431102 w 431101"/>
                  <a:gd name="connsiteY10" fmla="*/ 272796 h 287178"/>
                  <a:gd name="connsiteX11" fmla="*/ 423958 w 431101"/>
                  <a:gd name="connsiteY11" fmla="*/ 251174 h 287178"/>
                  <a:gd name="connsiteX12" fmla="*/ 373571 w 431101"/>
                  <a:gd name="connsiteY12" fmla="*/ 200978 h 287178"/>
                  <a:gd name="connsiteX13" fmla="*/ 57436 w 431101"/>
                  <a:gd name="connsiteY13" fmla="*/ 200978 h 287178"/>
                  <a:gd name="connsiteX14" fmla="*/ 7239 w 431101"/>
                  <a:gd name="connsiteY14" fmla="*/ 251174 h 287178"/>
                  <a:gd name="connsiteX15" fmla="*/ 0 w 431101"/>
                  <a:gd name="connsiteY15" fmla="*/ 272796 h 287178"/>
                  <a:gd name="connsiteX16" fmla="*/ 0 w 431101"/>
                  <a:gd name="connsiteY16" fmla="*/ 272796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01" h="287178">
                    <a:moveTo>
                      <a:pt x="373666" y="200978"/>
                    </a:moveTo>
                    <a:cubicBezTo>
                      <a:pt x="57531" y="200978"/>
                      <a:pt x="57531" y="200978"/>
                      <a:pt x="57531" y="200978"/>
                    </a:cubicBezTo>
                    <a:cubicBezTo>
                      <a:pt x="57531" y="0"/>
                      <a:pt x="57531" y="0"/>
                      <a:pt x="57531" y="0"/>
                    </a:cubicBezTo>
                    <a:cubicBezTo>
                      <a:pt x="373666" y="0"/>
                      <a:pt x="373666" y="0"/>
                      <a:pt x="373666" y="0"/>
                    </a:cubicBezTo>
                    <a:lnTo>
                      <a:pt x="373666" y="200978"/>
                    </a:lnTo>
                    <a:lnTo>
                      <a:pt x="373666" y="200978"/>
                    </a:lnTo>
                    <a:lnTo>
                      <a:pt x="373666" y="200978"/>
                    </a:lnTo>
                    <a:close/>
                    <a:moveTo>
                      <a:pt x="0" y="272796"/>
                    </a:moveTo>
                    <a:cubicBezTo>
                      <a:pt x="0" y="280702"/>
                      <a:pt x="6477" y="287179"/>
                      <a:pt x="14383" y="287179"/>
                    </a:cubicBezTo>
                    <a:cubicBezTo>
                      <a:pt x="416719" y="287179"/>
                      <a:pt x="416719" y="287179"/>
                      <a:pt x="416719" y="287179"/>
                    </a:cubicBezTo>
                    <a:cubicBezTo>
                      <a:pt x="424625" y="287179"/>
                      <a:pt x="431102" y="280702"/>
                      <a:pt x="431102" y="272796"/>
                    </a:cubicBezTo>
                    <a:cubicBezTo>
                      <a:pt x="431102" y="264414"/>
                      <a:pt x="428339" y="256699"/>
                      <a:pt x="423958" y="251174"/>
                    </a:cubicBezTo>
                    <a:cubicBezTo>
                      <a:pt x="373571" y="200978"/>
                      <a:pt x="373571" y="200978"/>
                      <a:pt x="373571" y="200978"/>
                    </a:cubicBezTo>
                    <a:cubicBezTo>
                      <a:pt x="57436" y="200978"/>
                      <a:pt x="57436" y="200978"/>
                      <a:pt x="57436" y="200978"/>
                    </a:cubicBezTo>
                    <a:cubicBezTo>
                      <a:pt x="7239" y="251174"/>
                      <a:pt x="7239" y="251174"/>
                      <a:pt x="7239" y="251174"/>
                    </a:cubicBezTo>
                    <a:cubicBezTo>
                      <a:pt x="2762" y="256699"/>
                      <a:pt x="0" y="264414"/>
                      <a:pt x="0" y="272796"/>
                    </a:cubicBezTo>
                    <a:lnTo>
                      <a:pt x="0" y="272796"/>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6" name="Freeform: Shape 185">
                <a:extLst>
                  <a:ext uri="{FF2B5EF4-FFF2-40B4-BE49-F238E27FC236}">
                    <a16:creationId xmlns:a16="http://schemas.microsoft.com/office/drawing/2014/main" id="{0C7E965C-ED19-4597-8DCC-7F21513F2DA8}"/>
                  </a:ext>
                </a:extLst>
              </p:cNvPr>
              <p:cNvSpPr/>
              <p:nvPr/>
            </p:nvSpPr>
            <p:spPr>
              <a:xfrm>
                <a:off x="6089078" y="3522121"/>
                <a:ext cx="125634" cy="9525"/>
              </a:xfrm>
              <a:custGeom>
                <a:avLst/>
                <a:gdLst>
                  <a:gd name="connsiteX0" fmla="*/ 125635 w 125634"/>
                  <a:gd name="connsiteY0" fmla="*/ 0 h 9525"/>
                  <a:gd name="connsiteX1" fmla="*/ 0 w 125634"/>
                  <a:gd name="connsiteY1" fmla="*/ 0 h 9525"/>
                </a:gdLst>
                <a:ahLst/>
                <a:cxnLst>
                  <a:cxn ang="0">
                    <a:pos x="connsiteX0" y="connsiteY0"/>
                  </a:cxn>
                  <a:cxn ang="0">
                    <a:pos x="connsiteX1" y="connsiteY1"/>
                  </a:cxn>
                </a:cxnLst>
                <a:rect l="l" t="t" r="r" b="b"/>
                <a:pathLst>
                  <a:path w="125634" h="9525">
                    <a:moveTo>
                      <a:pt x="125635" y="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7" name="Freeform: Shape 186">
                <a:extLst>
                  <a:ext uri="{FF2B5EF4-FFF2-40B4-BE49-F238E27FC236}">
                    <a16:creationId xmlns:a16="http://schemas.microsoft.com/office/drawing/2014/main" id="{D10C73C5-5B27-4134-835A-368078E148B5}"/>
                  </a:ext>
                </a:extLst>
              </p:cNvPr>
              <p:cNvSpPr/>
              <p:nvPr/>
            </p:nvSpPr>
            <p:spPr>
              <a:xfrm>
                <a:off x="6103937" y="3459637"/>
                <a:ext cx="9525" cy="62483"/>
              </a:xfrm>
              <a:custGeom>
                <a:avLst/>
                <a:gdLst>
                  <a:gd name="connsiteX0" fmla="*/ 0 w 9525"/>
                  <a:gd name="connsiteY0" fmla="*/ 62484 h 62483"/>
                  <a:gd name="connsiteX1" fmla="*/ 0 w 9525"/>
                  <a:gd name="connsiteY1" fmla="*/ 0 h 62483"/>
                </a:gdLst>
                <a:ahLst/>
                <a:cxnLst>
                  <a:cxn ang="0">
                    <a:pos x="connsiteX0" y="connsiteY0"/>
                  </a:cxn>
                  <a:cxn ang="0">
                    <a:pos x="connsiteX1" y="connsiteY1"/>
                  </a:cxn>
                </a:cxnLst>
                <a:rect l="l" t="t" r="r" b="b"/>
                <a:pathLst>
                  <a:path w="9525" h="62483">
                    <a:moveTo>
                      <a:pt x="0" y="62484"/>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8" name="Freeform: Shape 187">
                <a:extLst>
                  <a:ext uri="{FF2B5EF4-FFF2-40B4-BE49-F238E27FC236}">
                    <a16:creationId xmlns:a16="http://schemas.microsoft.com/office/drawing/2014/main" id="{FC64707D-3B29-4E05-9EFC-DCC69FD718E8}"/>
                  </a:ext>
                </a:extLst>
              </p:cNvPr>
              <p:cNvSpPr/>
              <p:nvPr/>
            </p:nvSpPr>
            <p:spPr>
              <a:xfrm>
                <a:off x="6133750" y="3480402"/>
                <a:ext cx="9525" cy="41719"/>
              </a:xfrm>
              <a:custGeom>
                <a:avLst/>
                <a:gdLst>
                  <a:gd name="connsiteX0" fmla="*/ 0 w 9525"/>
                  <a:gd name="connsiteY0" fmla="*/ 41720 h 41719"/>
                  <a:gd name="connsiteX1" fmla="*/ 0 w 9525"/>
                  <a:gd name="connsiteY1" fmla="*/ 0 h 41719"/>
                </a:gdLst>
                <a:ahLst/>
                <a:cxnLst>
                  <a:cxn ang="0">
                    <a:pos x="connsiteX0" y="connsiteY0"/>
                  </a:cxn>
                  <a:cxn ang="0">
                    <a:pos x="connsiteX1" y="connsiteY1"/>
                  </a:cxn>
                </a:cxnLst>
                <a:rect l="l" t="t" r="r" b="b"/>
                <a:pathLst>
                  <a:path w="9525" h="41719">
                    <a:moveTo>
                      <a:pt x="0" y="4172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9" name="Freeform: Shape 188">
                <a:extLst>
                  <a:ext uri="{FF2B5EF4-FFF2-40B4-BE49-F238E27FC236}">
                    <a16:creationId xmlns:a16="http://schemas.microsoft.com/office/drawing/2014/main" id="{1DCE3DB0-FE7A-456D-8827-240564B09BDD}"/>
                  </a:ext>
                </a:extLst>
              </p:cNvPr>
              <p:cNvSpPr/>
              <p:nvPr/>
            </p:nvSpPr>
            <p:spPr>
              <a:xfrm>
                <a:off x="6163468" y="3475163"/>
                <a:ext cx="9525" cy="46958"/>
              </a:xfrm>
              <a:custGeom>
                <a:avLst/>
                <a:gdLst>
                  <a:gd name="connsiteX0" fmla="*/ 0 w 9525"/>
                  <a:gd name="connsiteY0" fmla="*/ 46958 h 46958"/>
                  <a:gd name="connsiteX1" fmla="*/ 0 w 9525"/>
                  <a:gd name="connsiteY1" fmla="*/ 0 h 46958"/>
                </a:gdLst>
                <a:ahLst/>
                <a:cxnLst>
                  <a:cxn ang="0">
                    <a:pos x="connsiteX0" y="connsiteY0"/>
                  </a:cxn>
                  <a:cxn ang="0">
                    <a:pos x="connsiteX1" y="connsiteY1"/>
                  </a:cxn>
                </a:cxnLst>
                <a:rect l="l" t="t" r="r" b="b"/>
                <a:pathLst>
                  <a:path w="9525" h="46958">
                    <a:moveTo>
                      <a:pt x="0" y="46958"/>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0" name="Freeform: Shape 189">
                <a:extLst>
                  <a:ext uri="{FF2B5EF4-FFF2-40B4-BE49-F238E27FC236}">
                    <a16:creationId xmlns:a16="http://schemas.microsoft.com/office/drawing/2014/main" id="{C1D753BA-EB25-441A-8D2E-91DEB9C0AA6D}"/>
                  </a:ext>
                </a:extLst>
              </p:cNvPr>
              <p:cNvSpPr/>
              <p:nvPr/>
            </p:nvSpPr>
            <p:spPr>
              <a:xfrm>
                <a:off x="6193281" y="3500119"/>
                <a:ext cx="9525" cy="22002"/>
              </a:xfrm>
              <a:custGeom>
                <a:avLst/>
                <a:gdLst>
                  <a:gd name="connsiteX0" fmla="*/ 0 w 9525"/>
                  <a:gd name="connsiteY0" fmla="*/ 22003 h 22002"/>
                  <a:gd name="connsiteX1" fmla="*/ 0 w 9525"/>
                  <a:gd name="connsiteY1" fmla="*/ 0 h 22002"/>
                </a:gdLst>
                <a:ahLst/>
                <a:cxnLst>
                  <a:cxn ang="0">
                    <a:pos x="connsiteX0" y="connsiteY0"/>
                  </a:cxn>
                  <a:cxn ang="0">
                    <a:pos x="connsiteX1" y="connsiteY1"/>
                  </a:cxn>
                </a:cxnLst>
                <a:rect l="l" t="t" r="r" b="b"/>
                <a:pathLst>
                  <a:path w="9525" h="22002">
                    <a:moveTo>
                      <a:pt x="0" y="22003"/>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1" name="Freeform: Shape 190">
                <a:extLst>
                  <a:ext uri="{FF2B5EF4-FFF2-40B4-BE49-F238E27FC236}">
                    <a16:creationId xmlns:a16="http://schemas.microsoft.com/office/drawing/2014/main" id="{910B6093-2405-4613-8EFF-DD07339374C8}"/>
                  </a:ext>
                </a:extLst>
              </p:cNvPr>
              <p:cNvSpPr/>
              <p:nvPr/>
            </p:nvSpPr>
            <p:spPr>
              <a:xfrm>
                <a:off x="6100412" y="3390581"/>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2" name="Freeform: Shape 191">
                <a:extLst>
                  <a:ext uri="{FF2B5EF4-FFF2-40B4-BE49-F238E27FC236}">
                    <a16:creationId xmlns:a16="http://schemas.microsoft.com/office/drawing/2014/main" id="{83CEE3CD-12AB-4974-84C3-0678286A1B8F}"/>
                  </a:ext>
                </a:extLst>
              </p:cNvPr>
              <p:cNvSpPr/>
              <p:nvPr/>
            </p:nvSpPr>
            <p:spPr>
              <a:xfrm>
                <a:off x="6100412" y="3415060"/>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3" name="Freeform: Shape 192">
                <a:extLst>
                  <a:ext uri="{FF2B5EF4-FFF2-40B4-BE49-F238E27FC236}">
                    <a16:creationId xmlns:a16="http://schemas.microsoft.com/office/drawing/2014/main" id="{53E2741C-16FE-4815-9714-5402EFB38BFE}"/>
                  </a:ext>
                </a:extLst>
              </p:cNvPr>
              <p:cNvSpPr/>
              <p:nvPr/>
            </p:nvSpPr>
            <p:spPr>
              <a:xfrm>
                <a:off x="6260528" y="349888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4" name="Freeform: Shape 193">
                <a:extLst>
                  <a:ext uri="{FF2B5EF4-FFF2-40B4-BE49-F238E27FC236}">
                    <a16:creationId xmlns:a16="http://schemas.microsoft.com/office/drawing/2014/main" id="{94937449-4A96-4EA0-AB68-F10093648A77}"/>
                  </a:ext>
                </a:extLst>
              </p:cNvPr>
              <p:cNvSpPr/>
              <p:nvPr/>
            </p:nvSpPr>
            <p:spPr>
              <a:xfrm>
                <a:off x="6260528" y="352336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5" name="Freeform: Shape 194">
                <a:extLst>
                  <a:ext uri="{FF2B5EF4-FFF2-40B4-BE49-F238E27FC236}">
                    <a16:creationId xmlns:a16="http://schemas.microsoft.com/office/drawing/2014/main" id="{1992EAF2-CBBD-4351-B365-FFAE92314BC5}"/>
                  </a:ext>
                </a:extLst>
              </p:cNvPr>
              <p:cNvSpPr/>
              <p:nvPr/>
            </p:nvSpPr>
            <p:spPr>
              <a:xfrm>
                <a:off x="6264814" y="3382390"/>
                <a:ext cx="70294" cy="70294"/>
              </a:xfrm>
              <a:custGeom>
                <a:avLst/>
                <a:gdLst>
                  <a:gd name="connsiteX0" fmla="*/ 70295 w 70294"/>
                  <a:gd name="connsiteY0" fmla="*/ 35147 h 70294"/>
                  <a:gd name="connsiteX1" fmla="*/ 35147 w 70294"/>
                  <a:gd name="connsiteY1" fmla="*/ 70295 h 70294"/>
                  <a:gd name="connsiteX2" fmla="*/ 0 w 70294"/>
                  <a:gd name="connsiteY2" fmla="*/ 35147 h 70294"/>
                  <a:gd name="connsiteX3" fmla="*/ 35147 w 70294"/>
                  <a:gd name="connsiteY3" fmla="*/ 0 h 70294"/>
                  <a:gd name="connsiteX4" fmla="*/ 70295 w 70294"/>
                  <a:gd name="connsiteY4" fmla="*/ 35147 h 7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94" h="70294">
                    <a:moveTo>
                      <a:pt x="70295" y="35147"/>
                    </a:moveTo>
                    <a:cubicBezTo>
                      <a:pt x="70295" y="54559"/>
                      <a:pt x="54559" y="70295"/>
                      <a:pt x="35147" y="70295"/>
                    </a:cubicBezTo>
                    <a:cubicBezTo>
                      <a:pt x="15736" y="70295"/>
                      <a:pt x="0" y="54559"/>
                      <a:pt x="0" y="35147"/>
                    </a:cubicBezTo>
                    <a:cubicBezTo>
                      <a:pt x="0" y="15736"/>
                      <a:pt x="15736" y="0"/>
                      <a:pt x="35147" y="0"/>
                    </a:cubicBezTo>
                    <a:cubicBezTo>
                      <a:pt x="54559" y="0"/>
                      <a:pt x="70295" y="15736"/>
                      <a:pt x="70295" y="35147"/>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6" name="Freeform: Shape 195">
                <a:extLst>
                  <a:ext uri="{FF2B5EF4-FFF2-40B4-BE49-F238E27FC236}">
                    <a16:creationId xmlns:a16="http://schemas.microsoft.com/office/drawing/2014/main" id="{3C1FEC85-F0D0-49B1-AE42-708CC9F93340}"/>
                  </a:ext>
                </a:extLst>
              </p:cNvPr>
              <p:cNvSpPr/>
              <p:nvPr/>
            </p:nvSpPr>
            <p:spPr>
              <a:xfrm>
                <a:off x="6303009" y="3390581"/>
                <a:ext cx="17049" cy="25717"/>
              </a:xfrm>
              <a:custGeom>
                <a:avLst/>
                <a:gdLst>
                  <a:gd name="connsiteX0" fmla="*/ 17050 w 17049"/>
                  <a:gd name="connsiteY0" fmla="*/ 0 h 25717"/>
                  <a:gd name="connsiteX1" fmla="*/ 0 w 17049"/>
                  <a:gd name="connsiteY1" fmla="*/ 25718 h 25717"/>
                </a:gdLst>
                <a:ahLst/>
                <a:cxnLst>
                  <a:cxn ang="0">
                    <a:pos x="connsiteX0" y="connsiteY0"/>
                  </a:cxn>
                  <a:cxn ang="0">
                    <a:pos x="connsiteX1" y="connsiteY1"/>
                  </a:cxn>
                </a:cxnLst>
                <a:rect l="l" t="t" r="r" b="b"/>
                <a:pathLst>
                  <a:path w="17049" h="25717">
                    <a:moveTo>
                      <a:pt x="17050" y="0"/>
                    </a:moveTo>
                    <a:lnTo>
                      <a:pt x="0" y="2571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7" name="Freeform: Shape 196">
                <a:extLst>
                  <a:ext uri="{FF2B5EF4-FFF2-40B4-BE49-F238E27FC236}">
                    <a16:creationId xmlns:a16="http://schemas.microsoft.com/office/drawing/2014/main" id="{9AB6DB21-0CA1-419B-9766-B05EBC286C52}"/>
                  </a:ext>
                </a:extLst>
              </p:cNvPr>
              <p:cNvSpPr/>
              <p:nvPr/>
            </p:nvSpPr>
            <p:spPr>
              <a:xfrm>
                <a:off x="6291674" y="3384866"/>
                <a:ext cx="33623" cy="53911"/>
              </a:xfrm>
              <a:custGeom>
                <a:avLst/>
                <a:gdLst>
                  <a:gd name="connsiteX0" fmla="*/ 0 w 33623"/>
                  <a:gd name="connsiteY0" fmla="*/ 0 h 53911"/>
                  <a:gd name="connsiteX1" fmla="*/ 8287 w 33623"/>
                  <a:gd name="connsiteY1" fmla="*/ 32671 h 53911"/>
                  <a:gd name="connsiteX2" fmla="*/ 33623 w 33623"/>
                  <a:gd name="connsiteY2" fmla="*/ 53911 h 53911"/>
                </a:gdLst>
                <a:ahLst/>
                <a:cxnLst>
                  <a:cxn ang="0">
                    <a:pos x="connsiteX0" y="connsiteY0"/>
                  </a:cxn>
                  <a:cxn ang="0">
                    <a:pos x="connsiteX1" y="connsiteY1"/>
                  </a:cxn>
                  <a:cxn ang="0">
                    <a:pos x="connsiteX2" y="connsiteY2"/>
                  </a:cxn>
                </a:cxnLst>
                <a:rect l="l" t="t" r="r" b="b"/>
                <a:pathLst>
                  <a:path w="33623" h="53911">
                    <a:moveTo>
                      <a:pt x="0" y="0"/>
                    </a:moveTo>
                    <a:lnTo>
                      <a:pt x="8287" y="32671"/>
                    </a:lnTo>
                    <a:lnTo>
                      <a:pt x="33623" y="53911"/>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238" name="Group 237">
            <a:extLst>
              <a:ext uri="{FF2B5EF4-FFF2-40B4-BE49-F238E27FC236}">
                <a16:creationId xmlns:a16="http://schemas.microsoft.com/office/drawing/2014/main" id="{D89231FC-C198-40BD-A7C3-59A103F0D762}"/>
              </a:ext>
            </a:extLst>
          </p:cNvPr>
          <p:cNvGrpSpPr/>
          <p:nvPr/>
        </p:nvGrpSpPr>
        <p:grpSpPr>
          <a:xfrm>
            <a:off x="9249515" y="1602407"/>
            <a:ext cx="2579807" cy="2632063"/>
            <a:chOff x="9077329" y="1789066"/>
            <a:chExt cx="2529452" cy="2580688"/>
          </a:xfrm>
        </p:grpSpPr>
        <p:sp>
          <p:nvSpPr>
            <p:cNvPr id="239" name="Rectangle 238">
              <a:extLst>
                <a:ext uri="{FF2B5EF4-FFF2-40B4-BE49-F238E27FC236}">
                  <a16:creationId xmlns:a16="http://schemas.microsoft.com/office/drawing/2014/main" id="{CBC2A1E5-4987-4F1A-9969-B60F58D2C7D2}"/>
                </a:ext>
              </a:extLst>
            </p:cNvPr>
            <p:cNvSpPr/>
            <p:nvPr/>
          </p:nvSpPr>
          <p:spPr bwMode="auto">
            <a:xfrm>
              <a:off x="9350460" y="2455156"/>
              <a:ext cx="1988338" cy="376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Digital Transformation</a:t>
              </a:r>
              <a:br>
                <a:rPr lang="en-US" sz="1224" kern="0">
                  <a:solidFill>
                    <a:srgbClr val="0078D4"/>
                  </a:solidFill>
                  <a:latin typeface="Segoe UI Semibold"/>
                  <a:cs typeface="Segoe UI" panose="020B0502040204020203" pitchFamily="34" charset="0"/>
                </a:rPr>
              </a:br>
              <a:r>
                <a:rPr lang="en-US" sz="1224" kern="0">
                  <a:solidFill>
                    <a:srgbClr val="0078D4"/>
                  </a:solidFill>
                  <a:latin typeface="Segoe UI Semibold"/>
                  <a:cs typeface="Segoe UI" panose="020B0502040204020203" pitchFamily="34" charset="0"/>
                </a:rPr>
                <a:t>and Business Innovation</a:t>
              </a:r>
            </a:p>
          </p:txBody>
        </p:sp>
        <p:sp>
          <p:nvSpPr>
            <p:cNvPr id="240" name="Rectangle 239">
              <a:extLst>
                <a:ext uri="{FF2B5EF4-FFF2-40B4-BE49-F238E27FC236}">
                  <a16:creationId xmlns:a16="http://schemas.microsoft.com/office/drawing/2014/main" id="{A747E622-5BE2-42F6-8C01-F215B47ADC7B}"/>
                </a:ext>
              </a:extLst>
            </p:cNvPr>
            <p:cNvSpPr/>
            <p:nvPr/>
          </p:nvSpPr>
          <p:spPr bwMode="auto">
            <a:xfrm>
              <a:off x="9345558" y="2851909"/>
              <a:ext cx="2261223" cy="151784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Cloud-native capabilities </a:t>
              </a:r>
              <a:r>
                <a:rPr lang="en-US" sz="1020" kern="0">
                  <a:solidFill>
                    <a:srgbClr val="000000"/>
                  </a:solidFill>
                  <a:latin typeface="Segoe UI"/>
                </a:rPr>
                <a:t>that drive innovation and reduced time-to-market</a:t>
              </a:r>
            </a:p>
            <a:p>
              <a:pPr defTabSz="931946" fontAlgn="base">
                <a:spcBef>
                  <a:spcPts val="612"/>
                </a:spcBef>
                <a:spcAft>
                  <a:spcPct val="0"/>
                </a:spcAft>
                <a:defRPr/>
              </a:pPr>
              <a:r>
                <a:rPr lang="en-US" sz="1020" kern="0">
                  <a:solidFill>
                    <a:srgbClr val="000000"/>
                  </a:solidFill>
                  <a:latin typeface="Segoe UI Semibold"/>
                </a:rPr>
                <a:t>Scale digital initiatives </a:t>
              </a:r>
              <a:r>
                <a:rPr lang="en-US" sz="1020" kern="0">
                  <a:solidFill>
                    <a:srgbClr val="000000"/>
                  </a:solidFill>
                  <a:latin typeface="Segoe UI"/>
                </a:rPr>
                <a:t>with continuous innovation</a:t>
              </a:r>
            </a:p>
            <a:p>
              <a:pPr defTabSz="931946" fontAlgn="base">
                <a:spcBef>
                  <a:spcPts val="612"/>
                </a:spcBef>
                <a:spcAft>
                  <a:spcPct val="0"/>
                </a:spcAft>
                <a:defRPr/>
              </a:pPr>
              <a:r>
                <a:rPr lang="en-US" sz="1020" kern="0">
                  <a:solidFill>
                    <a:srgbClr val="000000"/>
                  </a:solidFill>
                  <a:latin typeface="Segoe UI Semibold"/>
                </a:rPr>
                <a:t>Business agility </a:t>
              </a:r>
              <a:r>
                <a:rPr lang="en-US" sz="1020" kern="0">
                  <a:solidFill>
                    <a:srgbClr val="000000"/>
                  </a:solidFill>
                  <a:latin typeface="Segoe UI"/>
                </a:rPr>
                <a:t>– React to business demands faster </a:t>
              </a:r>
            </a:p>
            <a:p>
              <a:pPr defTabSz="931946" fontAlgn="base">
                <a:spcBef>
                  <a:spcPts val="612"/>
                </a:spcBef>
                <a:spcAft>
                  <a:spcPct val="0"/>
                </a:spcAft>
                <a:defRPr/>
              </a:pPr>
              <a:r>
                <a:rPr lang="en-US" sz="1020" kern="0">
                  <a:solidFill>
                    <a:srgbClr val="000000"/>
                  </a:solidFill>
                  <a:latin typeface="Segoe UI Semibold"/>
                </a:rPr>
                <a:t>Digital Talent</a:t>
              </a:r>
              <a:r>
                <a:rPr lang="en-US" sz="1020" kern="0">
                  <a:solidFill>
                    <a:srgbClr val="000000"/>
                  </a:solidFill>
                  <a:latin typeface="Segoe UI"/>
                </a:rPr>
                <a:t>: Cloud-first culture</a:t>
              </a:r>
            </a:p>
          </p:txBody>
        </p:sp>
        <p:grpSp>
          <p:nvGrpSpPr>
            <p:cNvPr id="241" name="Group 240">
              <a:extLst>
                <a:ext uri="{FF2B5EF4-FFF2-40B4-BE49-F238E27FC236}">
                  <a16:creationId xmlns:a16="http://schemas.microsoft.com/office/drawing/2014/main" id="{E076807E-6C48-4143-A7FA-83F478381A68}"/>
                </a:ext>
              </a:extLst>
            </p:cNvPr>
            <p:cNvGrpSpPr/>
            <p:nvPr/>
          </p:nvGrpSpPr>
          <p:grpSpPr>
            <a:xfrm>
              <a:off x="10041941" y="1789066"/>
              <a:ext cx="634723" cy="616006"/>
              <a:chOff x="10075510" y="1846941"/>
              <a:chExt cx="634723" cy="616006"/>
            </a:xfrm>
          </p:grpSpPr>
          <p:sp>
            <p:nvSpPr>
              <p:cNvPr id="256" name="Oval 255">
                <a:extLst>
                  <a:ext uri="{FF2B5EF4-FFF2-40B4-BE49-F238E27FC236}">
                    <a16:creationId xmlns:a16="http://schemas.microsoft.com/office/drawing/2014/main" id="{E445BC35-4394-4452-8E9A-39E844578E24}"/>
                  </a:ext>
                </a:extLst>
              </p:cNvPr>
              <p:cNvSpPr>
                <a:spLocks/>
              </p:cNvSpPr>
              <p:nvPr/>
            </p:nvSpPr>
            <p:spPr>
              <a:xfrm>
                <a:off x="10112270" y="1890001"/>
                <a:ext cx="597963" cy="572946"/>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257" name="Oval 256">
                <a:extLst>
                  <a:ext uri="{FF2B5EF4-FFF2-40B4-BE49-F238E27FC236}">
                    <a16:creationId xmlns:a16="http://schemas.microsoft.com/office/drawing/2014/main" id="{66644995-FDDD-49A1-9E90-98B197C09D65}"/>
                  </a:ext>
                </a:extLst>
              </p:cNvPr>
              <p:cNvSpPr>
                <a:spLocks/>
              </p:cNvSpPr>
              <p:nvPr/>
            </p:nvSpPr>
            <p:spPr>
              <a:xfrm>
                <a:off x="10075510" y="1846941"/>
                <a:ext cx="610732" cy="585526"/>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258" name="Digital_Transformation" title="Icon of a cloud of which half is made of dots">
                <a:extLst>
                  <a:ext uri="{FF2B5EF4-FFF2-40B4-BE49-F238E27FC236}">
                    <a16:creationId xmlns:a16="http://schemas.microsoft.com/office/drawing/2014/main" id="{3AC941D8-6347-4654-A6F3-3285DA879F3F}"/>
                  </a:ext>
                </a:extLst>
              </p:cNvPr>
              <p:cNvSpPr>
                <a:spLocks noChangeAspect="1" noEditPoints="1"/>
              </p:cNvSpPr>
              <p:nvPr/>
            </p:nvSpPr>
            <p:spPr bwMode="auto">
              <a:xfrm>
                <a:off x="10256368" y="2049527"/>
                <a:ext cx="324536" cy="165510"/>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612" kern="0">
                  <a:gradFill>
                    <a:gsLst>
                      <a:gs pos="0">
                        <a:srgbClr val="505050"/>
                      </a:gs>
                      <a:gs pos="100000">
                        <a:srgbClr val="505050"/>
                      </a:gs>
                    </a:gsLst>
                    <a:lin ang="5400000" scaled="1"/>
                  </a:gradFill>
                  <a:latin typeface="Segoe UI"/>
                </a:endParaRPr>
              </a:p>
            </p:txBody>
          </p:sp>
        </p:grpSp>
        <p:grpSp>
          <p:nvGrpSpPr>
            <p:cNvPr id="242" name="Graphic 383">
              <a:extLst>
                <a:ext uri="{FF2B5EF4-FFF2-40B4-BE49-F238E27FC236}">
                  <a16:creationId xmlns:a16="http://schemas.microsoft.com/office/drawing/2014/main" id="{0EB37331-7025-4EFC-B5B5-4AE79A1CFE8A}"/>
                </a:ext>
              </a:extLst>
            </p:cNvPr>
            <p:cNvGrpSpPr/>
            <p:nvPr/>
          </p:nvGrpSpPr>
          <p:grpSpPr>
            <a:xfrm>
              <a:off x="9079241" y="3048045"/>
              <a:ext cx="221271" cy="193363"/>
              <a:chOff x="5160962" y="2573337"/>
              <a:chExt cx="2114550" cy="1847850"/>
            </a:xfrm>
          </p:grpSpPr>
          <p:sp>
            <p:nvSpPr>
              <p:cNvPr id="249" name="Freeform: Shape 248">
                <a:extLst>
                  <a:ext uri="{FF2B5EF4-FFF2-40B4-BE49-F238E27FC236}">
                    <a16:creationId xmlns:a16="http://schemas.microsoft.com/office/drawing/2014/main" id="{8A6E2839-FF37-4ECE-8E5A-A6566E3E1FFE}"/>
                  </a:ext>
                </a:extLst>
              </p:cNvPr>
              <p:cNvSpPr/>
              <p:nvPr/>
            </p:nvSpPr>
            <p:spPr>
              <a:xfrm>
                <a:off x="5165819" y="3827017"/>
                <a:ext cx="525303" cy="525303"/>
              </a:xfrm>
              <a:custGeom>
                <a:avLst/>
                <a:gdLst>
                  <a:gd name="connsiteX0" fmla="*/ 0 w 525303"/>
                  <a:gd name="connsiteY0" fmla="*/ 0 h 525303"/>
                  <a:gd name="connsiteX1" fmla="*/ 525304 w 525303"/>
                  <a:gd name="connsiteY1" fmla="*/ 0 h 525303"/>
                  <a:gd name="connsiteX2" fmla="*/ 525304 w 525303"/>
                  <a:gd name="connsiteY2" fmla="*/ 525304 h 525303"/>
                  <a:gd name="connsiteX3" fmla="*/ 0 w 525303"/>
                  <a:gd name="connsiteY3" fmla="*/ 525304 h 525303"/>
                </a:gdLst>
                <a:ahLst/>
                <a:cxnLst>
                  <a:cxn ang="0">
                    <a:pos x="connsiteX0" y="connsiteY0"/>
                  </a:cxn>
                  <a:cxn ang="0">
                    <a:pos x="connsiteX1" y="connsiteY1"/>
                  </a:cxn>
                  <a:cxn ang="0">
                    <a:pos x="connsiteX2" y="connsiteY2"/>
                  </a:cxn>
                  <a:cxn ang="0">
                    <a:pos x="connsiteX3" y="connsiteY3"/>
                  </a:cxn>
                </a:cxnLst>
                <a:rect l="l" t="t" r="r" b="b"/>
                <a:pathLst>
                  <a:path w="525303" h="525303">
                    <a:moveTo>
                      <a:pt x="0" y="0"/>
                    </a:moveTo>
                    <a:lnTo>
                      <a:pt x="525304" y="0"/>
                    </a:lnTo>
                    <a:lnTo>
                      <a:pt x="525304" y="525304"/>
                    </a:lnTo>
                    <a:lnTo>
                      <a:pt x="0" y="525304"/>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0" name="Freeform: Shape 249">
                <a:extLst>
                  <a:ext uri="{FF2B5EF4-FFF2-40B4-BE49-F238E27FC236}">
                    <a16:creationId xmlns:a16="http://schemas.microsoft.com/office/drawing/2014/main" id="{9294A10D-2FF4-4727-92F5-D6B0160D47AC}"/>
                  </a:ext>
                </a:extLst>
              </p:cNvPr>
              <p:cNvSpPr/>
              <p:nvPr/>
            </p:nvSpPr>
            <p:spPr>
              <a:xfrm>
                <a:off x="6627437" y="3767818"/>
                <a:ext cx="643743" cy="643743"/>
              </a:xfrm>
              <a:custGeom>
                <a:avLst/>
                <a:gdLst>
                  <a:gd name="connsiteX0" fmla="*/ 0 w 643743"/>
                  <a:gd name="connsiteY0" fmla="*/ 321872 h 643743"/>
                  <a:gd name="connsiteX1" fmla="*/ 321872 w 643743"/>
                  <a:gd name="connsiteY1" fmla="*/ 0 h 643743"/>
                  <a:gd name="connsiteX2" fmla="*/ 643743 w 643743"/>
                  <a:gd name="connsiteY2" fmla="*/ 321872 h 643743"/>
                  <a:gd name="connsiteX3" fmla="*/ 321872 w 643743"/>
                  <a:gd name="connsiteY3" fmla="*/ 643743 h 643743"/>
                </a:gdLst>
                <a:ahLst/>
                <a:cxnLst>
                  <a:cxn ang="0">
                    <a:pos x="connsiteX0" y="connsiteY0"/>
                  </a:cxn>
                  <a:cxn ang="0">
                    <a:pos x="connsiteX1" y="connsiteY1"/>
                  </a:cxn>
                  <a:cxn ang="0">
                    <a:pos x="connsiteX2" y="connsiteY2"/>
                  </a:cxn>
                  <a:cxn ang="0">
                    <a:pos x="connsiteX3" y="connsiteY3"/>
                  </a:cxn>
                </a:cxnLst>
                <a:rect l="l" t="t" r="r" b="b"/>
                <a:pathLst>
                  <a:path w="643743" h="643743">
                    <a:moveTo>
                      <a:pt x="0" y="321872"/>
                    </a:moveTo>
                    <a:lnTo>
                      <a:pt x="321872" y="0"/>
                    </a:lnTo>
                    <a:lnTo>
                      <a:pt x="643743" y="321872"/>
                    </a:lnTo>
                    <a:lnTo>
                      <a:pt x="321872" y="64374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1" name="Freeform: Shape 250">
                <a:extLst>
                  <a:ext uri="{FF2B5EF4-FFF2-40B4-BE49-F238E27FC236}">
                    <a16:creationId xmlns:a16="http://schemas.microsoft.com/office/drawing/2014/main" id="{BB738EEF-1317-4FE9-B3E8-F61207E17696}"/>
                  </a:ext>
                </a:extLst>
              </p:cNvPr>
              <p:cNvSpPr/>
              <p:nvPr/>
            </p:nvSpPr>
            <p:spPr>
              <a:xfrm>
                <a:off x="5883909" y="3814349"/>
                <a:ext cx="550735" cy="550735"/>
              </a:xfrm>
              <a:custGeom>
                <a:avLst/>
                <a:gdLst>
                  <a:gd name="connsiteX0" fmla="*/ 550736 w 550735"/>
                  <a:gd name="connsiteY0" fmla="*/ 275368 h 550735"/>
                  <a:gd name="connsiteX1" fmla="*/ 275368 w 550735"/>
                  <a:gd name="connsiteY1" fmla="*/ 550736 h 550735"/>
                  <a:gd name="connsiteX2" fmla="*/ 0 w 550735"/>
                  <a:gd name="connsiteY2" fmla="*/ 275368 h 550735"/>
                  <a:gd name="connsiteX3" fmla="*/ 275368 w 550735"/>
                  <a:gd name="connsiteY3" fmla="*/ 0 h 550735"/>
                  <a:gd name="connsiteX4" fmla="*/ 550736 w 550735"/>
                  <a:gd name="connsiteY4" fmla="*/ 275368 h 55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50735">
                    <a:moveTo>
                      <a:pt x="550736" y="275368"/>
                    </a:moveTo>
                    <a:cubicBezTo>
                      <a:pt x="550736" y="427449"/>
                      <a:pt x="427449" y="550736"/>
                      <a:pt x="275368" y="550736"/>
                    </a:cubicBezTo>
                    <a:cubicBezTo>
                      <a:pt x="123286" y="550736"/>
                      <a:pt x="0" y="427449"/>
                      <a:pt x="0" y="275368"/>
                    </a:cubicBezTo>
                    <a:cubicBezTo>
                      <a:pt x="0" y="123286"/>
                      <a:pt x="123286" y="0"/>
                      <a:pt x="275368" y="0"/>
                    </a:cubicBezTo>
                    <a:cubicBezTo>
                      <a:pt x="427449" y="0"/>
                      <a:pt x="550736" y="123286"/>
                      <a:pt x="550736" y="27536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2" name="Freeform: Shape 251">
                <a:extLst>
                  <a:ext uri="{FF2B5EF4-FFF2-40B4-BE49-F238E27FC236}">
                    <a16:creationId xmlns:a16="http://schemas.microsoft.com/office/drawing/2014/main" id="{24F77123-1908-4ED0-B6CA-F3D544A2AD81}"/>
                  </a:ext>
                </a:extLst>
              </p:cNvPr>
              <p:cNvSpPr/>
              <p:nvPr/>
            </p:nvSpPr>
            <p:spPr>
              <a:xfrm>
                <a:off x="5403182" y="2580480"/>
                <a:ext cx="1512284" cy="799623"/>
              </a:xfrm>
              <a:custGeom>
                <a:avLst/>
                <a:gdLst>
                  <a:gd name="connsiteX0" fmla="*/ 710565 w 1512284"/>
                  <a:gd name="connsiteY0" fmla="*/ 799624 h 799623"/>
                  <a:gd name="connsiteX1" fmla="*/ 598742 w 1512284"/>
                  <a:gd name="connsiteY1" fmla="*/ 799624 h 799623"/>
                  <a:gd name="connsiteX2" fmla="*/ 213646 w 1512284"/>
                  <a:gd name="connsiteY2" fmla="*/ 799624 h 799623"/>
                  <a:gd name="connsiteX3" fmla="*/ 0 w 1512284"/>
                  <a:gd name="connsiteY3" fmla="*/ 582263 h 799623"/>
                  <a:gd name="connsiteX4" fmla="*/ 213646 w 1512284"/>
                  <a:gd name="connsiteY4" fmla="*/ 370523 h 799623"/>
                  <a:gd name="connsiteX5" fmla="*/ 255842 w 1512284"/>
                  <a:gd name="connsiteY5" fmla="*/ 376142 h 799623"/>
                  <a:gd name="connsiteX6" fmla="*/ 640842 w 1512284"/>
                  <a:gd name="connsiteY6" fmla="*/ 0 h 799623"/>
                  <a:gd name="connsiteX7" fmla="*/ 1014698 w 1512284"/>
                  <a:gd name="connsiteY7" fmla="*/ 300895 h 799623"/>
                  <a:gd name="connsiteX8" fmla="*/ 1222724 w 1512284"/>
                  <a:gd name="connsiteY8" fmla="*/ 208979 h 799623"/>
                  <a:gd name="connsiteX9" fmla="*/ 1512284 w 1512284"/>
                  <a:gd name="connsiteY9" fmla="*/ 507111 h 799623"/>
                  <a:gd name="connsiteX10" fmla="*/ 1222724 w 1512284"/>
                  <a:gd name="connsiteY10" fmla="*/ 799624 h 799623"/>
                  <a:gd name="connsiteX11" fmla="*/ 1222724 w 1512284"/>
                  <a:gd name="connsiteY11" fmla="*/ 799624 h 799623"/>
                  <a:gd name="connsiteX12" fmla="*/ 893826 w 1512284"/>
                  <a:gd name="connsiteY12" fmla="*/ 799624 h 799623"/>
                  <a:gd name="connsiteX13" fmla="*/ 809815 w 1512284"/>
                  <a:gd name="connsiteY13" fmla="*/ 799624 h 799623"/>
                  <a:gd name="connsiteX14" fmla="*/ 710565 w 1512284"/>
                  <a:gd name="connsiteY14" fmla="*/ 799624 h 79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2284" h="799623">
                    <a:moveTo>
                      <a:pt x="710565" y="799624"/>
                    </a:moveTo>
                    <a:lnTo>
                      <a:pt x="598742" y="799624"/>
                    </a:lnTo>
                    <a:cubicBezTo>
                      <a:pt x="213646" y="799624"/>
                      <a:pt x="213646" y="799624"/>
                      <a:pt x="213646" y="799624"/>
                    </a:cubicBezTo>
                    <a:cubicBezTo>
                      <a:pt x="95631" y="799624"/>
                      <a:pt x="0" y="702088"/>
                      <a:pt x="0" y="582263"/>
                    </a:cubicBezTo>
                    <a:cubicBezTo>
                      <a:pt x="0" y="462439"/>
                      <a:pt x="95536" y="370523"/>
                      <a:pt x="213646" y="370523"/>
                    </a:cubicBezTo>
                    <a:cubicBezTo>
                      <a:pt x="227743" y="370523"/>
                      <a:pt x="244602" y="370523"/>
                      <a:pt x="255842" y="376142"/>
                    </a:cubicBezTo>
                    <a:cubicBezTo>
                      <a:pt x="264223" y="167164"/>
                      <a:pt x="432816" y="0"/>
                      <a:pt x="640842" y="0"/>
                    </a:cubicBezTo>
                    <a:cubicBezTo>
                      <a:pt x="817912" y="0"/>
                      <a:pt x="969740" y="128207"/>
                      <a:pt x="1014698" y="300895"/>
                    </a:cubicBezTo>
                    <a:cubicBezTo>
                      <a:pt x="1068134" y="242411"/>
                      <a:pt x="1141190" y="208979"/>
                      <a:pt x="1222724" y="208979"/>
                    </a:cubicBezTo>
                    <a:cubicBezTo>
                      <a:pt x="1382935" y="208979"/>
                      <a:pt x="1512284" y="342710"/>
                      <a:pt x="1512284" y="507111"/>
                    </a:cubicBezTo>
                    <a:cubicBezTo>
                      <a:pt x="1512284" y="671513"/>
                      <a:pt x="1383030" y="799624"/>
                      <a:pt x="1222724" y="799624"/>
                    </a:cubicBezTo>
                    <a:lnTo>
                      <a:pt x="1222724" y="799624"/>
                    </a:lnTo>
                    <a:cubicBezTo>
                      <a:pt x="893826" y="799624"/>
                      <a:pt x="893826" y="799624"/>
                      <a:pt x="893826" y="799624"/>
                    </a:cubicBezTo>
                    <a:lnTo>
                      <a:pt x="809815" y="799624"/>
                    </a:lnTo>
                    <a:lnTo>
                      <a:pt x="710565" y="799624"/>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3" name="Freeform: Shape 252">
                <a:extLst>
                  <a:ext uri="{FF2B5EF4-FFF2-40B4-BE49-F238E27FC236}">
                    <a16:creationId xmlns:a16="http://schemas.microsoft.com/office/drawing/2014/main" id="{505AD682-2607-4014-B88C-64D1F8889265}"/>
                  </a:ext>
                </a:extLst>
              </p:cNvPr>
              <p:cNvSpPr/>
              <p:nvPr/>
            </p:nvSpPr>
            <p:spPr>
              <a:xfrm>
                <a:off x="5428519" y="3380104"/>
                <a:ext cx="366426" cy="446912"/>
              </a:xfrm>
              <a:custGeom>
                <a:avLst/>
                <a:gdLst>
                  <a:gd name="connsiteX0" fmla="*/ 0 w 366426"/>
                  <a:gd name="connsiteY0" fmla="*/ 446913 h 446912"/>
                  <a:gd name="connsiteX1" fmla="*/ 366427 w 366426"/>
                  <a:gd name="connsiteY1" fmla="*/ 219932 h 446912"/>
                  <a:gd name="connsiteX2" fmla="*/ 366427 w 366426"/>
                  <a:gd name="connsiteY2" fmla="*/ 0 h 446912"/>
                </a:gdLst>
                <a:ahLst/>
                <a:cxnLst>
                  <a:cxn ang="0">
                    <a:pos x="connsiteX0" y="connsiteY0"/>
                  </a:cxn>
                  <a:cxn ang="0">
                    <a:pos x="connsiteX1" y="connsiteY1"/>
                  </a:cxn>
                  <a:cxn ang="0">
                    <a:pos x="connsiteX2" y="connsiteY2"/>
                  </a:cxn>
                </a:cxnLst>
                <a:rect l="l" t="t" r="r" b="b"/>
                <a:pathLst>
                  <a:path w="366426" h="446912">
                    <a:moveTo>
                      <a:pt x="0" y="446913"/>
                    </a:moveTo>
                    <a:lnTo>
                      <a:pt x="366427" y="219932"/>
                    </a:lnTo>
                    <a:lnTo>
                      <a:pt x="36642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4" name="Freeform: Shape 253">
                <a:extLst>
                  <a:ext uri="{FF2B5EF4-FFF2-40B4-BE49-F238E27FC236}">
                    <a16:creationId xmlns:a16="http://schemas.microsoft.com/office/drawing/2014/main" id="{5229A1E2-FD7F-481E-A7D1-CAB7D85FF334}"/>
                  </a:ext>
                </a:extLst>
              </p:cNvPr>
              <p:cNvSpPr/>
              <p:nvPr/>
            </p:nvSpPr>
            <p:spPr>
              <a:xfrm>
                <a:off x="6524465" y="3380104"/>
                <a:ext cx="424910" cy="387667"/>
              </a:xfrm>
              <a:custGeom>
                <a:avLst/>
                <a:gdLst>
                  <a:gd name="connsiteX0" fmla="*/ 424910 w 424910"/>
                  <a:gd name="connsiteY0" fmla="*/ 387668 h 387667"/>
                  <a:gd name="connsiteX1" fmla="*/ 0 w 424910"/>
                  <a:gd name="connsiteY1" fmla="*/ 210217 h 387667"/>
                  <a:gd name="connsiteX2" fmla="*/ 0 w 424910"/>
                  <a:gd name="connsiteY2" fmla="*/ 0 h 387667"/>
                </a:gdLst>
                <a:ahLst/>
                <a:cxnLst>
                  <a:cxn ang="0">
                    <a:pos x="connsiteX0" y="connsiteY0"/>
                  </a:cxn>
                  <a:cxn ang="0">
                    <a:pos x="connsiteX1" y="connsiteY1"/>
                  </a:cxn>
                  <a:cxn ang="0">
                    <a:pos x="connsiteX2" y="connsiteY2"/>
                  </a:cxn>
                </a:cxnLst>
                <a:rect l="l" t="t" r="r" b="b"/>
                <a:pathLst>
                  <a:path w="424910" h="387667">
                    <a:moveTo>
                      <a:pt x="424910" y="387668"/>
                    </a:moveTo>
                    <a:lnTo>
                      <a:pt x="0" y="21021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5" name="Freeform: Shape 254">
                <a:extLst>
                  <a:ext uri="{FF2B5EF4-FFF2-40B4-BE49-F238E27FC236}">
                    <a16:creationId xmlns:a16="http://schemas.microsoft.com/office/drawing/2014/main" id="{508A3C76-3E89-4ED0-BDC6-7262C7936E18}"/>
                  </a:ext>
                </a:extLst>
              </p:cNvPr>
              <p:cNvSpPr/>
              <p:nvPr/>
            </p:nvSpPr>
            <p:spPr>
              <a:xfrm>
                <a:off x="6159277" y="3380104"/>
                <a:ext cx="9525" cy="434149"/>
              </a:xfrm>
              <a:custGeom>
                <a:avLst/>
                <a:gdLst>
                  <a:gd name="connsiteX0" fmla="*/ 0 w 9525"/>
                  <a:gd name="connsiteY0" fmla="*/ 434150 h 434149"/>
                  <a:gd name="connsiteX1" fmla="*/ 0 w 9525"/>
                  <a:gd name="connsiteY1" fmla="*/ 0 h 434149"/>
                </a:gdLst>
                <a:ahLst/>
                <a:cxnLst>
                  <a:cxn ang="0">
                    <a:pos x="connsiteX0" y="connsiteY0"/>
                  </a:cxn>
                  <a:cxn ang="0">
                    <a:pos x="connsiteX1" y="connsiteY1"/>
                  </a:cxn>
                </a:cxnLst>
                <a:rect l="l" t="t" r="r" b="b"/>
                <a:pathLst>
                  <a:path w="9525" h="434149">
                    <a:moveTo>
                      <a:pt x="0" y="43415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243" name="Group 242">
              <a:extLst>
                <a:ext uri="{FF2B5EF4-FFF2-40B4-BE49-F238E27FC236}">
                  <a16:creationId xmlns:a16="http://schemas.microsoft.com/office/drawing/2014/main" id="{EEBFE79B-3B13-49DA-84D5-130959B03A93}"/>
                </a:ext>
              </a:extLst>
            </p:cNvPr>
            <p:cNvGrpSpPr/>
            <p:nvPr/>
          </p:nvGrpSpPr>
          <p:grpSpPr>
            <a:xfrm>
              <a:off x="9077329" y="3512194"/>
              <a:ext cx="225094" cy="163754"/>
              <a:chOff x="2123090" y="840548"/>
              <a:chExt cx="505777" cy="367951"/>
            </a:xfrm>
          </p:grpSpPr>
          <p:sp>
            <p:nvSpPr>
              <p:cNvPr id="246" name="Freeform: Shape 245">
                <a:extLst>
                  <a:ext uri="{FF2B5EF4-FFF2-40B4-BE49-F238E27FC236}">
                    <a16:creationId xmlns:a16="http://schemas.microsoft.com/office/drawing/2014/main" id="{4D936B7A-E96A-42F9-ACFD-B97F2BC2271E}"/>
                  </a:ext>
                </a:extLst>
              </p:cNvPr>
              <p:cNvSpPr/>
              <p:nvPr/>
            </p:nvSpPr>
            <p:spPr>
              <a:xfrm>
                <a:off x="2183098" y="840548"/>
                <a:ext cx="385762" cy="249650"/>
              </a:xfrm>
              <a:custGeom>
                <a:avLst/>
                <a:gdLst>
                  <a:gd name="connsiteX0" fmla="*/ 385763 w 385762"/>
                  <a:gd name="connsiteY0" fmla="*/ 121253 h 249650"/>
                  <a:gd name="connsiteX1" fmla="*/ 385763 w 385762"/>
                  <a:gd name="connsiteY1" fmla="*/ 249650 h 249650"/>
                  <a:gd name="connsiteX2" fmla="*/ 0 w 385762"/>
                  <a:gd name="connsiteY2" fmla="*/ 249650 h 249650"/>
                  <a:gd name="connsiteX3" fmla="*/ 0 w 385762"/>
                  <a:gd name="connsiteY3" fmla="*/ 0 h 249650"/>
                  <a:gd name="connsiteX4" fmla="*/ 385763 w 385762"/>
                  <a:gd name="connsiteY4" fmla="*/ 0 h 249650"/>
                  <a:gd name="connsiteX5" fmla="*/ 385763 w 385762"/>
                  <a:gd name="connsiteY5" fmla="*/ 121253 h 24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2" h="249650">
                    <a:moveTo>
                      <a:pt x="385763" y="121253"/>
                    </a:moveTo>
                    <a:lnTo>
                      <a:pt x="385763" y="249650"/>
                    </a:lnTo>
                    <a:lnTo>
                      <a:pt x="0" y="249650"/>
                    </a:lnTo>
                    <a:lnTo>
                      <a:pt x="0" y="0"/>
                    </a:lnTo>
                    <a:lnTo>
                      <a:pt x="385763" y="0"/>
                    </a:lnTo>
                    <a:lnTo>
                      <a:pt x="385763" y="12125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47" name="Freeform: Shape 246">
                <a:extLst>
                  <a:ext uri="{FF2B5EF4-FFF2-40B4-BE49-F238E27FC236}">
                    <a16:creationId xmlns:a16="http://schemas.microsoft.com/office/drawing/2014/main" id="{CB8B305D-C807-41AD-B299-BEC5CAD8DA62}"/>
                  </a:ext>
                </a:extLst>
              </p:cNvPr>
              <p:cNvSpPr/>
              <p:nvPr/>
            </p:nvSpPr>
            <p:spPr>
              <a:xfrm>
                <a:off x="2123090" y="1128394"/>
                <a:ext cx="505777" cy="80105"/>
              </a:xfrm>
              <a:custGeom>
                <a:avLst/>
                <a:gdLst>
                  <a:gd name="connsiteX0" fmla="*/ 475107 w 505777"/>
                  <a:gd name="connsiteY0" fmla="*/ 38957 h 80105"/>
                  <a:gd name="connsiteX1" fmla="*/ 448818 w 505777"/>
                  <a:gd name="connsiteY1" fmla="*/ 0 h 80105"/>
                  <a:gd name="connsiteX2" fmla="*/ 56960 w 505777"/>
                  <a:gd name="connsiteY2" fmla="*/ 0 h 80105"/>
                  <a:gd name="connsiteX3" fmla="*/ 0 w 505777"/>
                  <a:gd name="connsiteY3" fmla="*/ 80105 h 80105"/>
                  <a:gd name="connsiteX4" fmla="*/ 505778 w 505777"/>
                  <a:gd name="connsiteY4" fmla="*/ 80105 h 80105"/>
                  <a:gd name="connsiteX5" fmla="*/ 475107 w 505777"/>
                  <a:gd name="connsiteY5" fmla="*/ 38957 h 8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777" h="80105">
                    <a:moveTo>
                      <a:pt x="475107" y="38957"/>
                    </a:moveTo>
                    <a:lnTo>
                      <a:pt x="448818" y="0"/>
                    </a:lnTo>
                    <a:lnTo>
                      <a:pt x="56960" y="0"/>
                    </a:lnTo>
                    <a:lnTo>
                      <a:pt x="0" y="80105"/>
                    </a:lnTo>
                    <a:lnTo>
                      <a:pt x="505778" y="80105"/>
                    </a:lnTo>
                    <a:lnTo>
                      <a:pt x="475107" y="3895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48" name="Freeform: Shape 247">
                <a:extLst>
                  <a:ext uri="{FF2B5EF4-FFF2-40B4-BE49-F238E27FC236}">
                    <a16:creationId xmlns:a16="http://schemas.microsoft.com/office/drawing/2014/main" id="{78BFE5B6-28DC-42BD-B643-A9DE38F840AA}"/>
                  </a:ext>
                </a:extLst>
              </p:cNvPr>
              <p:cNvSpPr/>
              <p:nvPr/>
            </p:nvSpPr>
            <p:spPr>
              <a:xfrm>
                <a:off x="2183098" y="1033335"/>
                <a:ext cx="385762" cy="9525"/>
              </a:xfrm>
              <a:custGeom>
                <a:avLst/>
                <a:gdLst>
                  <a:gd name="connsiteX0" fmla="*/ 0 w 385762"/>
                  <a:gd name="connsiteY0" fmla="*/ 0 h 9525"/>
                  <a:gd name="connsiteX1" fmla="*/ 385763 w 385762"/>
                  <a:gd name="connsiteY1" fmla="*/ 0 h 9525"/>
                </a:gdLst>
                <a:ahLst/>
                <a:cxnLst>
                  <a:cxn ang="0">
                    <a:pos x="connsiteX0" y="connsiteY0"/>
                  </a:cxn>
                  <a:cxn ang="0">
                    <a:pos x="connsiteX1" y="connsiteY1"/>
                  </a:cxn>
                </a:cxnLst>
                <a:rect l="l" t="t" r="r" b="b"/>
                <a:pathLst>
                  <a:path w="385762" h="9525">
                    <a:moveTo>
                      <a:pt x="0" y="0"/>
                    </a:moveTo>
                    <a:lnTo>
                      <a:pt x="385763"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grpSp>
        <p:sp>
          <p:nvSpPr>
            <p:cNvPr id="244" name="briefcase" title="Icon of a briefcase">
              <a:extLst>
                <a:ext uri="{FF2B5EF4-FFF2-40B4-BE49-F238E27FC236}">
                  <a16:creationId xmlns:a16="http://schemas.microsoft.com/office/drawing/2014/main" id="{ABDCF43C-8908-4F3C-A508-6CD348D87A1F}"/>
                </a:ext>
              </a:extLst>
            </p:cNvPr>
            <p:cNvSpPr>
              <a:spLocks noChangeAspect="1" noEditPoints="1"/>
            </p:cNvSpPr>
            <p:nvPr/>
          </p:nvSpPr>
          <p:spPr bwMode="auto">
            <a:xfrm>
              <a:off x="9096841" y="3905271"/>
              <a:ext cx="205582" cy="150426"/>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pic>
          <p:nvPicPr>
            <p:cNvPr id="245" name="Graphic 244">
              <a:extLst>
                <a:ext uri="{FF2B5EF4-FFF2-40B4-BE49-F238E27FC236}">
                  <a16:creationId xmlns:a16="http://schemas.microsoft.com/office/drawing/2014/main" id="{868971F5-3858-4DC0-B270-A92F6011A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4694" y="4180476"/>
              <a:ext cx="190366" cy="179488"/>
            </a:xfrm>
            <a:prstGeom prst="rect">
              <a:avLst/>
            </a:prstGeom>
          </p:spPr>
        </p:pic>
      </p:grpSp>
      <p:sp>
        <p:nvSpPr>
          <p:cNvPr id="259" name="object 4">
            <a:extLst>
              <a:ext uri="{FF2B5EF4-FFF2-40B4-BE49-F238E27FC236}">
                <a16:creationId xmlns:a16="http://schemas.microsoft.com/office/drawing/2014/main" id="{D191B397-4264-4169-8328-1D3DA181B0E7}"/>
              </a:ext>
            </a:extLst>
          </p:cNvPr>
          <p:cNvSpPr txBox="1">
            <a:spLocks/>
          </p:cNvSpPr>
          <p:nvPr/>
        </p:nvSpPr>
        <p:spPr>
          <a:xfrm rot="21046203">
            <a:off x="7132773" y="4852320"/>
            <a:ext cx="3735250" cy="51231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12953" algn="ctr" defTabSz="951304">
              <a:spcBef>
                <a:spcPts val="0"/>
              </a:spcBef>
              <a:defRPr/>
            </a:pPr>
            <a:r>
              <a:rPr lang="en-US" sz="1632" spc="-5">
                <a:solidFill>
                  <a:srgbClr val="FFB900"/>
                </a:solidFill>
                <a:latin typeface="Segoe UI Semibold"/>
              </a:rPr>
              <a:t>Up-to</a:t>
            </a:r>
          </a:p>
          <a:p>
            <a:pPr marL="12953" algn="ctr" defTabSz="951304">
              <a:spcBef>
                <a:spcPts val="0"/>
              </a:spcBef>
              <a:defRPr/>
            </a:pPr>
            <a:r>
              <a:rPr lang="en-US" sz="1632" spc="-5">
                <a:solidFill>
                  <a:srgbClr val="FFB900"/>
                </a:solidFill>
                <a:latin typeface="Segoe UI Semibold"/>
              </a:rPr>
              <a:t>Triple-Digit ROI (Business)</a:t>
            </a:r>
            <a:endParaRPr lang="en-US" sz="1632" spc="-51">
              <a:solidFill>
                <a:srgbClr val="FFB900"/>
              </a:solidFill>
              <a:latin typeface="Segoe UI Semibold"/>
            </a:endParaRPr>
          </a:p>
        </p:txBody>
      </p:sp>
    </p:spTree>
    <p:extLst>
      <p:ext uri="{BB962C8B-B14F-4D97-AF65-F5344CB8AC3E}">
        <p14:creationId xmlns:p14="http://schemas.microsoft.com/office/powerpoint/2010/main" val="1535491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fade">
                                      <p:cBhvr>
                                        <p:cTn id="2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126982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cxnSp>
        <p:nvCxnSpPr>
          <p:cNvPr id="40" name="Straight Arrow Connector 39">
            <a:extLst>
              <a:ext uri="{FF2B5EF4-FFF2-40B4-BE49-F238E27FC236}">
                <a16:creationId xmlns:a16="http://schemas.microsoft.com/office/drawing/2014/main" id="{1F754347-1AD7-47EF-91C7-3BC11041EFC1}"/>
              </a:ext>
            </a:extLst>
          </p:cNvPr>
          <p:cNvCxnSpPr>
            <a:cxnSpLocks/>
          </p:cNvCxnSpPr>
          <p:nvPr/>
        </p:nvCxnSpPr>
        <p:spPr>
          <a:xfrm>
            <a:off x="8449037" y="33191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582B68D-3856-4D86-98ED-A152FBE899A7}"/>
              </a:ext>
            </a:extLst>
          </p:cNvPr>
          <p:cNvCxnSpPr>
            <a:cxnSpLocks/>
          </p:cNvCxnSpPr>
          <p:nvPr/>
        </p:nvCxnSpPr>
        <p:spPr>
          <a:xfrm rot="5400000" flipH="1" flipV="1">
            <a:off x="7892199" y="3901990"/>
            <a:ext cx="2157730" cy="1044053"/>
          </a:xfrm>
          <a:prstGeom prst="bentConnector3">
            <a:avLst>
              <a:gd name="adj1" fmla="val -10805"/>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B101AB5-13E7-CC4B-A7F8-D2F59D1DD68F}"/>
              </a:ext>
            </a:extLst>
          </p:cNvPr>
          <p:cNvSpPr>
            <a:spLocks noGrp="1"/>
          </p:cNvSpPr>
          <p:nvPr>
            <p:ph type="body" sz="quarter" idx="10"/>
          </p:nvPr>
        </p:nvSpPr>
        <p:spPr/>
        <p:txBody>
          <a:bodyPr/>
          <a:lstStyle/>
          <a:p>
            <a:r>
              <a:rPr lang="en-US"/>
              <a:t>For all scenarios</a:t>
            </a:r>
          </a:p>
        </p:txBody>
      </p:sp>
      <p:sp>
        <p:nvSpPr>
          <p:cNvPr id="6" name="Title 5">
            <a:extLst>
              <a:ext uri="{FF2B5EF4-FFF2-40B4-BE49-F238E27FC236}">
                <a16:creationId xmlns:a16="http://schemas.microsoft.com/office/drawing/2014/main" id="{F30CA716-8BE5-6240-AD92-89BB2FFF7023}"/>
              </a:ext>
            </a:extLst>
          </p:cNvPr>
          <p:cNvSpPr>
            <a:spLocks noGrp="1"/>
          </p:cNvSpPr>
          <p:nvPr>
            <p:ph type="title"/>
          </p:nvPr>
        </p:nvSpPr>
        <p:spPr/>
        <p:txBody>
          <a:bodyPr/>
          <a:lstStyle/>
          <a:p>
            <a:r>
              <a:rPr lang="en-US"/>
              <a:t>Migration: Stages</a:t>
            </a:r>
          </a:p>
        </p:txBody>
      </p:sp>
      <p:cxnSp>
        <p:nvCxnSpPr>
          <p:cNvPr id="26" name="Straight Arrow Connector 25">
            <a:extLst>
              <a:ext uri="{FF2B5EF4-FFF2-40B4-BE49-F238E27FC236}">
                <a16:creationId xmlns:a16="http://schemas.microsoft.com/office/drawing/2014/main" id="{13C69D8B-4346-BA44-AE67-6D66F77AC822}"/>
              </a:ext>
            </a:extLst>
          </p:cNvPr>
          <p:cNvCxnSpPr>
            <a:cxnSpLocks/>
          </p:cNvCxnSpPr>
          <p:nvPr/>
        </p:nvCxnSpPr>
        <p:spPr>
          <a:xfrm>
            <a:off x="601653" y="3121378"/>
            <a:ext cx="2126527"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B13A79-3562-4F2F-817D-29B9239D29E1}"/>
              </a:ext>
            </a:extLst>
          </p:cNvPr>
          <p:cNvSpPr txBox="1"/>
          <p:nvPr/>
        </p:nvSpPr>
        <p:spPr>
          <a:xfrm>
            <a:off x="10543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Enable replication</a:t>
            </a:r>
          </a:p>
        </p:txBody>
      </p:sp>
      <p:cxnSp>
        <p:nvCxnSpPr>
          <p:cNvPr id="30" name="Straight Arrow Connector 29">
            <a:extLst>
              <a:ext uri="{FF2B5EF4-FFF2-40B4-BE49-F238E27FC236}">
                <a16:creationId xmlns:a16="http://schemas.microsoft.com/office/drawing/2014/main" id="{ACC74DE1-2C90-6F41-B677-B24371CC8BCA}"/>
              </a:ext>
            </a:extLst>
          </p:cNvPr>
          <p:cNvCxnSpPr>
            <a:cxnSpLocks/>
          </p:cNvCxnSpPr>
          <p:nvPr/>
        </p:nvCxnSpPr>
        <p:spPr>
          <a:xfrm>
            <a:off x="2820253"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20A232-B5DE-6545-B7DD-AC3C4095765D}"/>
              </a:ext>
            </a:extLst>
          </p:cNvPr>
          <p:cNvSpPr txBox="1"/>
          <p:nvPr/>
        </p:nvSpPr>
        <p:spPr>
          <a:xfrm>
            <a:off x="32729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Initial </a:t>
            </a:r>
          </a:p>
          <a:p>
            <a:pPr algn="ctr" defTabSz="914191"/>
            <a:r>
              <a:rPr lang="en-US" sz="1600">
                <a:solidFill>
                  <a:srgbClr val="0078D4"/>
                </a:solidFill>
                <a:latin typeface="+mj-lt"/>
                <a:cs typeface="Segoe UI Semilight" panose="020B0402040204020203" pitchFamily="34" charset="0"/>
              </a:rPr>
              <a:t>replication </a:t>
            </a:r>
          </a:p>
        </p:txBody>
      </p:sp>
      <p:cxnSp>
        <p:nvCxnSpPr>
          <p:cNvPr id="39" name="Straight Arrow Connector 38">
            <a:extLst>
              <a:ext uri="{FF2B5EF4-FFF2-40B4-BE49-F238E27FC236}">
                <a16:creationId xmlns:a16="http://schemas.microsoft.com/office/drawing/2014/main" id="{522376E1-E851-B04A-BEEF-B20C199766CE}"/>
              </a:ext>
            </a:extLst>
          </p:cNvPr>
          <p:cNvCxnSpPr>
            <a:cxnSpLocks/>
          </p:cNvCxnSpPr>
          <p:nvPr/>
        </p:nvCxnSpPr>
        <p:spPr>
          <a:xfrm>
            <a:off x="5128949"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1B7B48B-80AC-4F4D-B905-F8474C178EED}"/>
              </a:ext>
            </a:extLst>
          </p:cNvPr>
          <p:cNvSpPr txBox="1"/>
          <p:nvPr/>
        </p:nvSpPr>
        <p:spPr>
          <a:xfrm>
            <a:off x="5581654"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Delta </a:t>
            </a:r>
          </a:p>
          <a:p>
            <a:pPr algn="ctr" defTabSz="914191"/>
            <a:r>
              <a:rPr lang="en-US" sz="1600">
                <a:solidFill>
                  <a:srgbClr val="0078D4"/>
                </a:solidFill>
                <a:latin typeface="+mj-lt"/>
                <a:cs typeface="Segoe UI Semilight" panose="020B0402040204020203" pitchFamily="34" charset="0"/>
              </a:rPr>
              <a:t>replication</a:t>
            </a:r>
          </a:p>
        </p:txBody>
      </p:sp>
      <p:cxnSp>
        <p:nvCxnSpPr>
          <p:cNvPr id="43" name="Straight Arrow Connector 42">
            <a:extLst>
              <a:ext uri="{FF2B5EF4-FFF2-40B4-BE49-F238E27FC236}">
                <a16:creationId xmlns:a16="http://schemas.microsoft.com/office/drawing/2014/main" id="{E74D46B8-F38F-7449-8863-4AA7BED5DBE1}"/>
              </a:ext>
            </a:extLst>
          </p:cNvPr>
          <p:cNvCxnSpPr>
            <a:cxnSpLocks/>
          </p:cNvCxnSpPr>
          <p:nvPr/>
        </p:nvCxnSpPr>
        <p:spPr>
          <a:xfrm>
            <a:off x="7385774"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59D73EB-6826-0149-B380-52752310DA23}"/>
              </a:ext>
            </a:extLst>
          </p:cNvPr>
          <p:cNvSpPr txBox="1"/>
          <p:nvPr/>
        </p:nvSpPr>
        <p:spPr>
          <a:xfrm>
            <a:off x="7838480" y="2933549"/>
            <a:ext cx="1221115" cy="338554"/>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Migrate</a:t>
            </a:r>
          </a:p>
        </p:txBody>
      </p:sp>
      <p:sp>
        <p:nvSpPr>
          <p:cNvPr id="48" name="TextBox 47">
            <a:extLst>
              <a:ext uri="{FF2B5EF4-FFF2-40B4-BE49-F238E27FC236}">
                <a16:creationId xmlns:a16="http://schemas.microsoft.com/office/drawing/2014/main" id="{B0072B9B-AAE5-9342-A932-C402A837F383}"/>
              </a:ext>
            </a:extLst>
          </p:cNvPr>
          <p:cNvSpPr txBox="1"/>
          <p:nvPr/>
        </p:nvSpPr>
        <p:spPr>
          <a:xfrm>
            <a:off x="7629110" y="3801499"/>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Start test migration</a:t>
            </a:r>
          </a:p>
        </p:txBody>
      </p:sp>
      <p:sp>
        <p:nvSpPr>
          <p:cNvPr id="49" name="TextBox 48">
            <a:extLst>
              <a:ext uri="{FF2B5EF4-FFF2-40B4-BE49-F238E27FC236}">
                <a16:creationId xmlns:a16="http://schemas.microsoft.com/office/drawing/2014/main" id="{812F6D10-93BA-C54E-923B-F64F3AD78981}"/>
              </a:ext>
            </a:extLst>
          </p:cNvPr>
          <p:cNvSpPr txBox="1"/>
          <p:nvPr/>
        </p:nvSpPr>
        <p:spPr>
          <a:xfrm>
            <a:off x="7629110" y="4880557"/>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Cleanup test migration</a:t>
            </a:r>
          </a:p>
        </p:txBody>
      </p:sp>
      <p:cxnSp>
        <p:nvCxnSpPr>
          <p:cNvPr id="50" name="Straight Arrow Connector 49">
            <a:extLst>
              <a:ext uri="{FF2B5EF4-FFF2-40B4-BE49-F238E27FC236}">
                <a16:creationId xmlns:a16="http://schemas.microsoft.com/office/drawing/2014/main" id="{DF84A896-ED56-5940-B6FF-AD3D17CD164C}"/>
              </a:ext>
            </a:extLst>
          </p:cNvPr>
          <p:cNvCxnSpPr>
            <a:cxnSpLocks/>
          </p:cNvCxnSpPr>
          <p:nvPr/>
        </p:nvCxnSpPr>
        <p:spPr>
          <a:xfrm>
            <a:off x="8449037" y="44240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4B0A0D-3532-4C67-BB6D-9CC1A59E81F3}"/>
              </a:ext>
            </a:extLst>
          </p:cNvPr>
          <p:cNvCxnSpPr/>
          <p:nvPr/>
        </p:nvCxnSpPr>
        <p:spPr>
          <a:xfrm>
            <a:off x="9647180" y="3121378"/>
            <a:ext cx="2126827" cy="0"/>
          </a:xfrm>
          <a:prstGeom prst="line">
            <a:avLst/>
          </a:prstGeom>
          <a:ln>
            <a:solidFill>
              <a:schemeClr val="accent5">
                <a:alpha val="50000"/>
              </a:schemeClr>
            </a:solidFill>
            <a:headEnd type="none"/>
            <a:tailEnd type="none"/>
          </a:ln>
        </p:spPr>
        <p:style>
          <a:lnRef idx="3">
            <a:schemeClr val="accent5"/>
          </a:lnRef>
          <a:fillRef idx="0">
            <a:schemeClr val="accent5"/>
          </a:fillRef>
          <a:effectRef idx="2">
            <a:schemeClr val="accent5"/>
          </a:effectRef>
          <a:fontRef idx="minor">
            <a:schemeClr val="tx1"/>
          </a:fontRef>
        </p:style>
      </p:cxnSp>
      <p:sp>
        <p:nvSpPr>
          <p:cNvPr id="47" name="TextBox 46">
            <a:extLst>
              <a:ext uri="{FF2B5EF4-FFF2-40B4-BE49-F238E27FC236}">
                <a16:creationId xmlns:a16="http://schemas.microsoft.com/office/drawing/2014/main" id="{F449D683-A3CE-CF4A-85AF-023C82C4EE4C}"/>
              </a:ext>
            </a:extLst>
          </p:cNvPr>
          <p:cNvSpPr txBox="1"/>
          <p:nvPr/>
        </p:nvSpPr>
        <p:spPr>
          <a:xfrm>
            <a:off x="10095305" y="2828990"/>
            <a:ext cx="1221115" cy="584775"/>
          </a:xfrm>
          <a:prstGeom prst="rect">
            <a:avLst/>
          </a:prstGeom>
          <a:solidFill>
            <a:schemeClr val="bg1"/>
          </a:solidFill>
          <a:ln>
            <a:noFill/>
            <a:prstDash val="dash"/>
          </a:ln>
        </p:spPr>
        <p:txBody>
          <a:bodyPr wrap="square" rtlCol="0">
            <a:spAutoFit/>
          </a:bodyPr>
          <a:lstStyle/>
          <a:p>
            <a:pPr algn="ctr" defTabSz="914191"/>
            <a:r>
              <a:rPr lang="en-US" sz="1600" dirty="0">
                <a:solidFill>
                  <a:srgbClr val="0078D4"/>
                </a:solidFill>
                <a:latin typeface="+mj-lt"/>
                <a:cs typeface="Segoe UI Semilight" panose="020B0402040204020203" pitchFamily="34" charset="0"/>
              </a:rPr>
              <a:t>Stop </a:t>
            </a:r>
          </a:p>
          <a:p>
            <a:pPr algn="ctr" defTabSz="914191"/>
            <a:r>
              <a:rPr lang="en-US" sz="1600" dirty="0">
                <a:solidFill>
                  <a:srgbClr val="0078D4"/>
                </a:solidFill>
                <a:latin typeface="+mj-lt"/>
                <a:cs typeface="Segoe UI Semilight" panose="020B0402040204020203" pitchFamily="34" charset="0"/>
              </a:rPr>
              <a:t>replication</a:t>
            </a:r>
          </a:p>
        </p:txBody>
      </p:sp>
    </p:spTree>
    <p:extLst>
      <p:ext uri="{BB962C8B-B14F-4D97-AF65-F5344CB8AC3E}">
        <p14:creationId xmlns:p14="http://schemas.microsoft.com/office/powerpoint/2010/main" val="5727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permissions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48930"/>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.NET 4.7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48930"/>
            <a:ext cx="3417032"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20526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In source environment</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replication appliance on dedicated machine</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Mobility service on servers to be migrated</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48930"/>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Most 64-bit Linux distros</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2008 or later</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7 and above</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defTabSz="951121">
              <a:defRPr/>
            </a:pPr>
            <a:r>
              <a:rPr lang="en-US" spc="-51">
                <a:latin typeface="Segoe UI Semibold (Headings)"/>
              </a:rPr>
              <a:t>Migration: Supported versions &amp; pre-requisites</a:t>
            </a:r>
            <a:endParaRPr lang="en-US" sz="4400" spc="-51">
              <a:latin typeface="Segoe UI"/>
            </a:endParaRPr>
          </a:p>
        </p:txBody>
      </p:sp>
    </p:spTree>
    <p:extLst>
      <p:ext uri="{BB962C8B-B14F-4D97-AF65-F5344CB8AC3E}">
        <p14:creationId xmlns:p14="http://schemas.microsoft.com/office/powerpoint/2010/main" val="170622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Agentless VMware migrations</a:t>
            </a:r>
          </a:p>
        </p:txBody>
      </p:sp>
    </p:spTree>
    <p:extLst>
      <p:ext uri="{BB962C8B-B14F-4D97-AF65-F5344CB8AC3E}">
        <p14:creationId xmlns:p14="http://schemas.microsoft.com/office/powerpoint/2010/main" val="373492123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86020"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844726"/>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and configure </a:t>
            </a:r>
            <a:r>
              <a:rPr lang="en-US" altLang="en-US" sz="20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2000">
              <a:solidFill>
                <a:prstClr val="black"/>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Azure Migrate appliance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solidFill>
                  <a:prstClr val="black"/>
                </a:solidFill>
                <a:latin typeface="Segoe UI"/>
              </a:rPr>
              <a:t>(optional, but highly recommended)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a:latin typeface="Segoe UI Semibold (Headings)"/>
              </a:rPr>
              <a:t>Agentless VMware: Process</a:t>
            </a: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185031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2763237"/>
            <a:ext cx="4684153" cy="0"/>
          </a:xfrm>
          <a:prstGeom prst="line">
            <a:avLst/>
          </a:prstGeom>
          <a:noFill/>
          <a:ln w="12700" cap="flat" cmpd="sng" algn="ctr">
            <a:solidFill>
              <a:schemeClr val="bg1">
                <a:lumMod val="75000"/>
              </a:schemeClr>
            </a:solidFill>
            <a:prstDash val="solid"/>
            <a:headEnd type="none"/>
            <a:tailEnd type="none"/>
          </a:ln>
          <a:effectLst/>
        </p:spPr>
      </p:cxn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A6E5B707-880A-434C-83DC-EC4923D0DE1B}"/>
              </a:ext>
            </a:extLst>
          </p:cNvPr>
          <p:cNvCxnSpPr>
            <a:cxnSpLocks/>
          </p:cNvCxnSpPr>
          <p:nvPr/>
        </p:nvCxnSpPr>
        <p:spPr>
          <a:xfrm>
            <a:off x="7176588" y="396471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40" name="Straight Connector 39">
            <a:extLst>
              <a:ext uri="{FF2B5EF4-FFF2-40B4-BE49-F238E27FC236}">
                <a16:creationId xmlns:a16="http://schemas.microsoft.com/office/drawing/2014/main" id="{835D1FB6-B457-E343-8CFE-3197625F5303}"/>
              </a:ext>
            </a:extLst>
          </p:cNvPr>
          <p:cNvCxnSpPr>
            <a:cxnSpLocks/>
          </p:cNvCxnSpPr>
          <p:nvPr/>
        </p:nvCxnSpPr>
        <p:spPr>
          <a:xfrm>
            <a:off x="7176588" y="549580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99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
                                            <p:txEl>
                                              <p:pRg st="4" end="4"/>
                                            </p:txEl>
                                          </p:spTgt>
                                        </p:tgtEl>
                                        <p:attrNameLst>
                                          <p:attrName>style.visibility</p:attrName>
                                        </p:attrNameLst>
                                      </p:cBhvr>
                                      <p:to>
                                        <p:strVal val="visible"/>
                                      </p:to>
                                    </p:set>
                                    <p:anim calcmode="lin" valueType="num">
                                      <p:cBhvr additive="base">
                                        <p:cTn id="23"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5" presetID="26" presetClass="emph" presetSubtype="0" fill="hold" nodeType="withEffect">
                                  <p:stCondLst>
                                    <p:cond delay="0"/>
                                  </p:stCondLst>
                                  <p:childTnLst>
                                    <p:animEffect transition="out" filter="fade">
                                      <p:cBhvr>
                                        <p:cTn id="26" dur="500" tmFilter="0, 0; .2, .5; .8, .5; 1, 0"/>
                                        <p:tgtEl>
                                          <p:spTgt spid="19"/>
                                        </p:tgtEl>
                                      </p:cBhvr>
                                    </p:animEffect>
                                    <p:animScale>
                                      <p:cBhvr>
                                        <p:cTn id="27" dur="250" autoRev="1" fill="hold"/>
                                        <p:tgtEl>
                                          <p:spTgt spid="19"/>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1">
                                            <p:txEl>
                                              <p:pRg st="6" end="6"/>
                                            </p:txEl>
                                          </p:spTgt>
                                        </p:tgtEl>
                                        <p:attrNameLst>
                                          <p:attrName>style.visibility</p:attrName>
                                        </p:attrNameLst>
                                      </p:cBhvr>
                                      <p:to>
                                        <p:strVal val="visible"/>
                                      </p:to>
                                    </p:set>
                                    <p:anim calcmode="lin" valueType="num">
                                      <p:cBhvr additive="base">
                                        <p:cTn id="32"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fill="hold"/>
                                        <p:tgtEl>
                                          <p:spTgt spid="54"/>
                                        </p:tgtEl>
                                        <p:attrNameLst>
                                          <p:attrName>ppt_x</p:attrName>
                                        </p:attrNameLst>
                                      </p:cBhvr>
                                      <p:tavLst>
                                        <p:tav tm="0">
                                          <p:val>
                                            <p:strVal val="#ppt_x"/>
                                          </p:val>
                                        </p:tav>
                                        <p:tav tm="100000">
                                          <p:val>
                                            <p:strVal val="#ppt_x"/>
                                          </p:val>
                                        </p:tav>
                                      </p:tavLst>
                                    </p:anim>
                                    <p:anim calcmode="lin" valueType="num">
                                      <p:cBhvr additive="base">
                                        <p:cTn id="41" dur="500" fill="hold"/>
                                        <p:tgtEl>
                                          <p:spTgt spid="54"/>
                                        </p:tgtEl>
                                        <p:attrNameLst>
                                          <p:attrName>ppt_y</p:attrName>
                                        </p:attrNameLst>
                                      </p:cBhvr>
                                      <p:tavLst>
                                        <p:tav tm="0">
                                          <p:val>
                                            <p:strVal val="1+#ppt_h/2"/>
                                          </p:val>
                                        </p:tav>
                                        <p:tav tm="100000">
                                          <p:val>
                                            <p:strVal val="#ppt_y"/>
                                          </p:val>
                                        </p:tav>
                                      </p:tavLst>
                                    </p:anim>
                                  </p:childTnLst>
                                </p:cTn>
                              </p:par>
                              <p:par>
                                <p:cTn id="42" presetID="2" presetClass="entr" presetSubtype="4" fill="hold" grpId="1" nodeType="with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fill="hold"/>
                                        <p:tgtEl>
                                          <p:spTgt spid="61"/>
                                        </p:tgtEl>
                                        <p:attrNameLst>
                                          <p:attrName>ppt_x</p:attrName>
                                        </p:attrNameLst>
                                      </p:cBhvr>
                                      <p:tavLst>
                                        <p:tav tm="0">
                                          <p:val>
                                            <p:strVal val="#ppt_x"/>
                                          </p:val>
                                        </p:tav>
                                        <p:tav tm="100000">
                                          <p:val>
                                            <p:strVal val="#ppt_x"/>
                                          </p:val>
                                        </p:tav>
                                      </p:tavLst>
                                    </p:anim>
                                    <p:anim calcmode="lin" valueType="num">
                                      <p:cBhvr additive="base">
                                        <p:cTn id="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5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
                                        </p:tgtEl>
                                        <p:attrNameLst>
                                          <p:attrName>style.visibility</p:attrName>
                                        </p:attrNameLst>
                                      </p:cBhvr>
                                      <p:to>
                                        <p:strVal val="hidden"/>
                                      </p:to>
                                    </p:set>
                                  </p:childTnLst>
                                </p:cTn>
                              </p:par>
                              <p:par>
                                <p:cTn id="52" presetID="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1">
                                            <p:txEl>
                                              <p:pRg st="8" end="8"/>
                                            </p:txEl>
                                          </p:spTgt>
                                        </p:tgtEl>
                                        <p:attrNameLst>
                                          <p:attrName>style.visibility</p:attrName>
                                        </p:attrNameLst>
                                      </p:cBhvr>
                                      <p:to>
                                        <p:strVal val="visible"/>
                                      </p:to>
                                    </p:set>
                                    <p:anim calcmode="lin" valueType="num">
                                      <p:cBhvr additive="base">
                                        <p:cTn id="58"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60" presetID="1" presetClass="exit"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07291" y="2551627"/>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79281" y="2550721"/>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75" y="255090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3967048289"/>
              </p:ext>
            </p:extLst>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841303" y="318952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Architecture</a:t>
            </a:r>
          </a:p>
        </p:txBody>
      </p:sp>
    </p:spTree>
    <p:extLst>
      <p:ext uri="{BB962C8B-B14F-4D97-AF65-F5344CB8AC3E}">
        <p14:creationId xmlns:p14="http://schemas.microsoft.com/office/powerpoint/2010/main" val="141638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517B5-909C-2049-8FCB-CD142CDB012E}"/>
              </a:ext>
            </a:extLst>
          </p:cNvPr>
          <p:cNvSpPr>
            <a:spLocks noGrp="1"/>
          </p:cNvSpPr>
          <p:nvPr>
            <p:ph type="title"/>
          </p:nvPr>
        </p:nvSpPr>
        <p:spPr>
          <a:xfrm>
            <a:off x="465138" y="441332"/>
            <a:ext cx="11530584" cy="830020"/>
          </a:xfrm>
        </p:spPr>
        <p:txBody>
          <a:bodyPr/>
          <a:lstStyle/>
          <a:p>
            <a:r>
              <a:rPr lang="en-US"/>
              <a:t>Agentless VMware: Azure artifacts created</a:t>
            </a:r>
          </a:p>
        </p:txBody>
      </p:sp>
      <p:graphicFrame>
        <p:nvGraphicFramePr>
          <p:cNvPr id="5" name="Table 4">
            <a:extLst>
              <a:ext uri="{FF2B5EF4-FFF2-40B4-BE49-F238E27FC236}">
                <a16:creationId xmlns:a16="http://schemas.microsoft.com/office/drawing/2014/main" id="{7B68A26B-D519-B74C-94D0-5AAF4C25BA5D}"/>
              </a:ext>
            </a:extLst>
          </p:cNvPr>
          <p:cNvGraphicFramePr>
            <a:graphicFrameLocks noGrp="1"/>
          </p:cNvGraphicFramePr>
          <p:nvPr>
            <p:extLst>
              <p:ext uri="{D42A27DB-BD31-4B8C-83A1-F6EECF244321}">
                <p14:modId xmlns:p14="http://schemas.microsoft.com/office/powerpoint/2010/main" val="225577204"/>
              </p:ext>
            </p:extLst>
          </p:nvPr>
        </p:nvGraphicFramePr>
        <p:xfrm>
          <a:off x="465138" y="1502880"/>
          <a:ext cx="11422062" cy="4555020"/>
        </p:xfrm>
        <a:graphic>
          <a:graphicData uri="http://schemas.openxmlformats.org/drawingml/2006/table">
            <a:tbl>
              <a:tblPr firstRow="1" bandRow="1">
                <a:tableStyleId>{FABFCF23-3B69-468F-B69F-88F6DE6A72F2}</a:tableStyleId>
              </a:tblPr>
              <a:tblGrid>
                <a:gridCol w="1897062">
                  <a:extLst>
                    <a:ext uri="{9D8B030D-6E8A-4147-A177-3AD203B41FA5}">
                      <a16:colId xmlns:a16="http://schemas.microsoft.com/office/drawing/2014/main" val="2875081745"/>
                    </a:ext>
                  </a:extLst>
                </a:gridCol>
                <a:gridCol w="2565400">
                  <a:extLst>
                    <a:ext uri="{9D8B030D-6E8A-4147-A177-3AD203B41FA5}">
                      <a16:colId xmlns:a16="http://schemas.microsoft.com/office/drawing/2014/main" val="1574648769"/>
                    </a:ext>
                  </a:extLst>
                </a:gridCol>
                <a:gridCol w="6959600">
                  <a:extLst>
                    <a:ext uri="{9D8B030D-6E8A-4147-A177-3AD203B41FA5}">
                      <a16:colId xmlns:a16="http://schemas.microsoft.com/office/drawing/2014/main" val="3694781822"/>
                    </a:ext>
                  </a:extLst>
                </a:gridCol>
              </a:tblGrid>
              <a:tr h="676361">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060408">
                <a:tc>
                  <a:txBody>
                    <a:bodyPr/>
                    <a:lstStyle/>
                    <a:p>
                      <a:pPr marL="0" marR="0" algn="l" defTabSz="896354" rtl="0" eaLnBrk="1" fontAlgn="b" latinLnBrk="0" hangingPunct="1">
                        <a:lnSpc>
                          <a:spcPct val="107000"/>
                        </a:lnSpc>
                        <a:spcBef>
                          <a:spcPts val="0"/>
                        </a:spcBef>
                        <a:spcAft>
                          <a:spcPts val="0"/>
                        </a:spcAft>
                      </a:pPr>
                      <a:r>
                        <a:rPr lang="en-US" sz="1600" kern="1200" dirty="0">
                          <a:solidFill>
                            <a:schemeClr val="tx2"/>
                          </a:solidFill>
                          <a:latin typeface="Segoe UI Semibold (Headings)"/>
                          <a:ea typeface="+mn-ea"/>
                          <a:cs typeface="Segoe UI Semilight" panose="020B0402040204020203" pitchFamily="34" charset="0"/>
                        </a:rPr>
                        <a:t>Register appliance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b="1" i="1" kern="1200">
                          <a:solidFill>
                            <a:srgbClr val="0078D4"/>
                          </a:solidFill>
                          <a:latin typeface="+mn-lt"/>
                          <a:ea typeface="+mn-ea"/>
                          <a:cs typeface="Segoe UI Semilight" panose="020B0402040204020203" pitchFamily="34" charset="0"/>
                        </a:rPr>
                        <a:t>–</a:t>
                      </a:r>
                      <a:r>
                        <a:rPr lang="en-US" sz="1400" b="1" i="1" kern="1200">
                          <a:gradFill>
                            <a:gsLst>
                              <a:gs pos="2917">
                                <a:srgbClr val="1A1A1A"/>
                              </a:gs>
                              <a:gs pos="30000">
                                <a:srgbClr val="1A1A1A"/>
                              </a:gs>
                            </a:gsLst>
                            <a:lin ang="5400000" scaled="0"/>
                          </a:gradFill>
                          <a:latin typeface="+mn-lt"/>
                          <a:ea typeface="+mn-ea"/>
                          <a:cs typeface="Segoe UI Semilight" panose="020B0402040204020203" pitchFamily="34" charset="0"/>
                        </a:rPr>
                        <a:t> </a:t>
                      </a:r>
                      <a:r>
                        <a:rPr lang="en-US" sz="1400" b="0" i="0" kern="1200">
                          <a:gradFill>
                            <a:gsLst>
                              <a:gs pos="2917">
                                <a:srgbClr val="1A1A1A"/>
                              </a:gs>
                              <a:gs pos="30000">
                                <a:srgbClr val="1A1A1A"/>
                              </a:gs>
                            </a:gsLst>
                            <a:lin ang="5400000" scaled="0"/>
                          </a:gradFill>
                          <a:latin typeface="+mn-lt"/>
                          <a:ea typeface="+mn-ea"/>
                          <a:cs typeface="Segoe UI Semilight" panose="020B0402040204020203" pitchFamily="34" charset="0"/>
                        </a:rPr>
                        <a:t>Acts as the unique identity of the Azure Migrate appliance in communications between agents on the appliance and the  Azure Migrate Service and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to access Key Vault during migration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Server Migration to orchestrate data replication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1818251">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2 Storage Accounts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Service Bus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Key Vault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for managing access keys to storage accounts used during replication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Service Bus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Azure Migrate Gateway agent on the appliance to communicate with Azure Migrate service for replication orchestration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1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2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replication logs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Tree>
    <p:extLst>
      <p:ext uri="{BB962C8B-B14F-4D97-AF65-F5344CB8AC3E}">
        <p14:creationId xmlns:p14="http://schemas.microsoft.com/office/powerpoint/2010/main" val="270217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sp>
        <p:nvSpPr>
          <p:cNvPr id="7" name="Rectangle 6">
            <a:extLst>
              <a:ext uri="{FF2B5EF4-FFF2-40B4-BE49-F238E27FC236}">
                <a16:creationId xmlns:a16="http://schemas.microsoft.com/office/drawing/2014/main" id="{4CFFBF66-12F0-7945-8AE6-9344B7B37BF3}"/>
              </a:ext>
            </a:extLst>
          </p:cNvPr>
          <p:cNvSpPr/>
          <p:nvPr/>
        </p:nvSpPr>
        <p:spPr>
          <a:xfrm>
            <a:off x="544352" y="2522350"/>
            <a:ext cx="43324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Scheduling per VM</a:t>
            </a:r>
          </a:p>
        </p:txBody>
      </p:sp>
      <p:sp>
        <p:nvSpPr>
          <p:cNvPr id="2" name="Title 1">
            <a:extLst>
              <a:ext uri="{FF2B5EF4-FFF2-40B4-BE49-F238E27FC236}">
                <a16:creationId xmlns:a16="http://schemas.microsoft.com/office/drawing/2014/main" id="{2069C9CC-633D-E94E-8677-5A0379C2E400}"/>
              </a:ext>
            </a:extLst>
          </p:cNvPr>
          <p:cNvSpPr>
            <a:spLocks noGrp="1"/>
          </p:cNvSpPr>
          <p:nvPr>
            <p:ph type="title"/>
          </p:nvPr>
        </p:nvSpPr>
        <p:spPr>
          <a:xfrm>
            <a:off x="465138" y="441332"/>
            <a:ext cx="11530584" cy="830020"/>
          </a:xfrm>
        </p:spPr>
        <p:txBody>
          <a:bodyPr/>
          <a:lstStyle/>
          <a:p>
            <a:r>
              <a:rPr lang="en-US" dirty="0"/>
              <a:t>Agentless VMware: Replication cycle scheduling</a:t>
            </a:r>
          </a:p>
        </p:txBody>
      </p:sp>
      <p:sp>
        <p:nvSpPr>
          <p:cNvPr id="11" name="Rectangle 10">
            <a:extLst>
              <a:ext uri="{FF2B5EF4-FFF2-40B4-BE49-F238E27FC236}">
                <a16:creationId xmlns:a16="http://schemas.microsoft.com/office/drawing/2014/main" id="{C0DE856D-93DC-D840-8388-4A1313DAB23A}"/>
              </a:ext>
            </a:extLst>
          </p:cNvPr>
          <p:cNvSpPr/>
          <p:nvPr/>
        </p:nvSpPr>
        <p:spPr>
          <a:xfrm>
            <a:off x="522332" y="3019060"/>
            <a:ext cx="5002168" cy="2861040"/>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Initial replication is scheduled when replication is configured for a VM</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Delta replication scheduling: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First delta cycle is scheduled immediately after Initial Replication cycle completes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Next delta replication cycle = max [(Previous cycle time/2), 1 hour]</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On triggering migration, an on-demand delta replication cycle is performed for the VM prior to the migration</a:t>
            </a:r>
          </a:p>
        </p:txBody>
      </p:sp>
      <p:sp>
        <p:nvSpPr>
          <p:cNvPr id="12" name="Rectangle 11">
            <a:extLst>
              <a:ext uri="{FF2B5EF4-FFF2-40B4-BE49-F238E27FC236}">
                <a16:creationId xmlns:a16="http://schemas.microsoft.com/office/drawing/2014/main" id="{32CFEBE2-B980-B54B-9C9A-8999AEB436A5}"/>
              </a:ext>
            </a:extLst>
          </p:cNvPr>
          <p:cNvSpPr/>
          <p:nvPr/>
        </p:nvSpPr>
        <p:spPr>
          <a:xfrm>
            <a:off x="6399052" y="2522350"/>
            <a:ext cx="53230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Prioritization across concurrent replications</a:t>
            </a:r>
          </a:p>
        </p:txBody>
      </p:sp>
      <p:sp>
        <p:nvSpPr>
          <p:cNvPr id="13" name="Rectangle 12">
            <a:extLst>
              <a:ext uri="{FF2B5EF4-FFF2-40B4-BE49-F238E27FC236}">
                <a16:creationId xmlns:a16="http://schemas.microsoft.com/office/drawing/2014/main" id="{6C8F96A0-902C-ED48-AAAE-59AAEB33CA8A}"/>
              </a:ext>
            </a:extLst>
          </p:cNvPr>
          <p:cNvSpPr/>
          <p:nvPr/>
        </p:nvSpPr>
        <p:spPr>
          <a:xfrm>
            <a:off x="6377032" y="3019060"/>
            <a:ext cx="4646568" cy="1476686"/>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For VMs on the same ESXi host:</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Ongoing VM replications are prioritized over scheduled replications (new replications)</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Pre-Failover (delta replication) &gt; initial replication cycle &gt; delta replication cycle</a:t>
            </a:r>
          </a:p>
        </p:txBody>
      </p:sp>
      <p:cxnSp>
        <p:nvCxnSpPr>
          <p:cNvPr id="15" name="Straight Connector 14">
            <a:extLst>
              <a:ext uri="{FF2B5EF4-FFF2-40B4-BE49-F238E27FC236}">
                <a16:creationId xmlns:a16="http://schemas.microsoft.com/office/drawing/2014/main" id="{EDF33CC6-5A85-6345-998D-906F09CC48E7}"/>
              </a:ext>
            </a:extLst>
          </p:cNvPr>
          <p:cNvCxnSpPr>
            <a:cxnSpLocks/>
          </p:cNvCxnSpPr>
          <p:nvPr/>
        </p:nvCxnSpPr>
        <p:spPr>
          <a:xfrm>
            <a:off x="592613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4FB6146-5904-C24A-B21A-3ABCAEDBF166}"/>
              </a:ext>
            </a:extLst>
          </p:cNvPr>
          <p:cNvPicPr>
            <a:picLocks noChangeAspect="1"/>
          </p:cNvPicPr>
          <p:nvPr/>
        </p:nvPicPr>
        <p:blipFill>
          <a:blip r:embed="rId3"/>
          <a:stretch>
            <a:fillRect/>
          </a:stretch>
        </p:blipFill>
        <p:spPr>
          <a:xfrm>
            <a:off x="601652" y="1688081"/>
            <a:ext cx="594360" cy="594360"/>
          </a:xfrm>
          <a:prstGeom prst="rect">
            <a:avLst/>
          </a:prstGeom>
        </p:spPr>
      </p:pic>
      <p:pic>
        <p:nvPicPr>
          <p:cNvPr id="19" name="Picture 18">
            <a:extLst>
              <a:ext uri="{FF2B5EF4-FFF2-40B4-BE49-F238E27FC236}">
                <a16:creationId xmlns:a16="http://schemas.microsoft.com/office/drawing/2014/main" id="{7031146D-BBF7-C34A-BFBC-E18F7CE3DB05}"/>
              </a:ext>
            </a:extLst>
          </p:cNvPr>
          <p:cNvPicPr>
            <a:picLocks noChangeAspect="1"/>
          </p:cNvPicPr>
          <p:nvPr/>
        </p:nvPicPr>
        <p:blipFill>
          <a:blip r:embed="rId4"/>
          <a:stretch>
            <a:fillRect/>
          </a:stretch>
        </p:blipFill>
        <p:spPr>
          <a:xfrm>
            <a:off x="6482070" y="1688081"/>
            <a:ext cx="554526" cy="594360"/>
          </a:xfrm>
          <a:prstGeom prst="rect">
            <a:avLst/>
          </a:prstGeom>
        </p:spPr>
      </p:pic>
    </p:spTree>
    <p:extLst>
      <p:ext uri="{BB962C8B-B14F-4D97-AF65-F5344CB8AC3E}">
        <p14:creationId xmlns:p14="http://schemas.microsoft.com/office/powerpoint/2010/main" val="178610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F6D1C55-1630-644D-9315-E476D84D8443}"/>
              </a:ext>
            </a:extLst>
          </p:cNvPr>
          <p:cNvGrpSpPr/>
          <p:nvPr/>
        </p:nvGrpSpPr>
        <p:grpSpPr>
          <a:xfrm>
            <a:off x="749818" y="2993353"/>
            <a:ext cx="9914819" cy="0"/>
            <a:chOff x="749818" y="2993353"/>
            <a:chExt cx="9914819" cy="0"/>
          </a:xfrm>
        </p:grpSpPr>
        <p:cxnSp>
          <p:nvCxnSpPr>
            <p:cNvPr id="22" name="Straight Arrow Connector 21">
              <a:extLst>
                <a:ext uri="{FF2B5EF4-FFF2-40B4-BE49-F238E27FC236}">
                  <a16:creationId xmlns:a16="http://schemas.microsoft.com/office/drawing/2014/main" id="{08E59166-D739-E848-A6FD-C06A32025915}"/>
                </a:ext>
              </a:extLst>
            </p:cNvPr>
            <p:cNvCxnSpPr>
              <a:cxnSpLocks/>
            </p:cNvCxnSpPr>
            <p:nvPr/>
          </p:nvCxnSpPr>
          <p:spPr>
            <a:xfrm>
              <a:off x="749818"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FDDF2D-7965-A440-ABE0-A0A8F8ACFA73}"/>
                </a:ext>
              </a:extLst>
            </p:cNvPr>
            <p:cNvCxnSpPr>
              <a:cxnSpLocks/>
            </p:cNvCxnSpPr>
            <p:nvPr/>
          </p:nvCxnSpPr>
          <p:spPr>
            <a:xfrm>
              <a:off x="3564985"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6B1938-F940-A94C-9A4F-921FE24B4684}"/>
                </a:ext>
              </a:extLst>
            </p:cNvPr>
            <p:cNvCxnSpPr>
              <a:cxnSpLocks/>
            </p:cNvCxnSpPr>
            <p:nvPr/>
          </p:nvCxnSpPr>
          <p:spPr>
            <a:xfrm>
              <a:off x="6380152"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61AC35-6B88-044A-8BCA-7370600F9994}"/>
                </a:ext>
              </a:extLst>
            </p:cNvPr>
            <p:cNvCxnSpPr>
              <a:cxnSpLocks/>
            </p:cNvCxnSpPr>
            <p:nvPr/>
          </p:nvCxnSpPr>
          <p:spPr>
            <a:xfrm>
              <a:off x="9195318" y="2993353"/>
              <a:ext cx="1469319"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25" name="TextBox 24">
            <a:extLst>
              <a:ext uri="{FF2B5EF4-FFF2-40B4-BE49-F238E27FC236}">
                <a16:creationId xmlns:a16="http://schemas.microsoft.com/office/drawing/2014/main" id="{025EE439-AB20-45F2-BE88-7DC3D7A2A3BC}"/>
              </a:ext>
            </a:extLst>
          </p:cNvPr>
          <p:cNvSpPr txBox="1"/>
          <p:nvPr/>
        </p:nvSpPr>
        <p:spPr>
          <a:xfrm>
            <a:off x="9658069" y="5059677"/>
            <a:ext cx="1639855" cy="60648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solidFill>
                  <a:schemeClr val="tx1"/>
                </a:solidFill>
              </a:rPr>
              <a:t>Use agent-based option</a:t>
            </a:r>
          </a:p>
        </p:txBody>
      </p:sp>
      <p:sp>
        <p:nvSpPr>
          <p:cNvPr id="5" name="TextBox 4">
            <a:extLst>
              <a:ext uri="{FF2B5EF4-FFF2-40B4-BE49-F238E27FC236}">
                <a16:creationId xmlns:a16="http://schemas.microsoft.com/office/drawing/2014/main" id="{C0B13A79-3562-4F2F-817D-29B9239D29E1}"/>
              </a:ext>
            </a:extLst>
          </p:cNvPr>
          <p:cNvSpPr txBox="1"/>
          <p:nvPr/>
        </p:nvSpPr>
        <p:spPr>
          <a:xfrm>
            <a:off x="114578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Have access to vCenter server? </a:t>
            </a:r>
          </a:p>
          <a:p>
            <a:endParaRPr lang="en-US"/>
          </a:p>
        </p:txBody>
      </p:sp>
      <p:sp>
        <p:nvSpPr>
          <p:cNvPr id="8" name="TextBox 7">
            <a:extLst>
              <a:ext uri="{FF2B5EF4-FFF2-40B4-BE49-F238E27FC236}">
                <a16:creationId xmlns:a16="http://schemas.microsoft.com/office/drawing/2014/main" id="{96382D00-DD5E-4315-BD43-97FF0C9B013C}"/>
              </a:ext>
            </a:extLst>
          </p:cNvPr>
          <p:cNvSpPr txBox="1"/>
          <p:nvPr/>
        </p:nvSpPr>
        <p:spPr>
          <a:xfrm>
            <a:off x="401151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VMs support snapshots</a:t>
            </a:r>
          </a:p>
          <a:p>
            <a:r>
              <a:rPr lang="en-US"/>
              <a:t>(no independent disks etc.)</a:t>
            </a:r>
          </a:p>
        </p:txBody>
      </p:sp>
      <p:sp>
        <p:nvSpPr>
          <p:cNvPr id="11" name="TextBox 10">
            <a:extLst>
              <a:ext uri="{FF2B5EF4-FFF2-40B4-BE49-F238E27FC236}">
                <a16:creationId xmlns:a16="http://schemas.microsoft.com/office/drawing/2014/main" id="{18B55E04-F7C9-4F19-B590-A5CE8F55CF5B}"/>
              </a:ext>
            </a:extLst>
          </p:cNvPr>
          <p:cNvSpPr txBox="1"/>
          <p:nvPr/>
        </p:nvSpPr>
        <p:spPr>
          <a:xfrm>
            <a:off x="6877241" y="2456882"/>
            <a:ext cx="1639856" cy="107721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Datastore has capacity to hold VM snapshots</a:t>
            </a:r>
          </a:p>
        </p:txBody>
      </p:sp>
      <p:sp>
        <p:nvSpPr>
          <p:cNvPr id="23" name="TextBox 22">
            <a:extLst>
              <a:ext uri="{FF2B5EF4-FFF2-40B4-BE49-F238E27FC236}">
                <a16:creationId xmlns:a16="http://schemas.microsoft.com/office/drawing/2014/main" id="{72061A33-102E-40BF-84A7-86B926C35472}"/>
              </a:ext>
            </a:extLst>
          </p:cNvPr>
          <p:cNvSpPr txBox="1"/>
          <p:nvPr/>
        </p:nvSpPr>
        <p:spPr>
          <a:xfrm>
            <a:off x="9651614" y="2436089"/>
            <a:ext cx="1612908"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Use agentless option</a:t>
            </a:r>
          </a:p>
          <a:p>
            <a:endParaRPr lang="en-US"/>
          </a:p>
        </p:txBody>
      </p:sp>
      <p:sp>
        <p:nvSpPr>
          <p:cNvPr id="9" name="TextBox 8">
            <a:extLst>
              <a:ext uri="{FF2B5EF4-FFF2-40B4-BE49-F238E27FC236}">
                <a16:creationId xmlns:a16="http://schemas.microsoft.com/office/drawing/2014/main" id="{518B4055-0AB0-4C44-8AE2-183AE6E1B70A}"/>
              </a:ext>
            </a:extLst>
          </p:cNvPr>
          <p:cNvSpPr txBox="1"/>
          <p:nvPr/>
        </p:nvSpPr>
        <p:spPr>
          <a:xfrm>
            <a:off x="31598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0" name="TextBox 39">
            <a:extLst>
              <a:ext uri="{FF2B5EF4-FFF2-40B4-BE49-F238E27FC236}">
                <a16:creationId xmlns:a16="http://schemas.microsoft.com/office/drawing/2014/main" id="{A47E52F7-A56F-F043-BEBE-D1341D881ADF}"/>
              </a:ext>
            </a:extLst>
          </p:cNvPr>
          <p:cNvSpPr txBox="1"/>
          <p:nvPr/>
        </p:nvSpPr>
        <p:spPr>
          <a:xfrm>
            <a:off x="59665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1" name="TextBox 40">
            <a:extLst>
              <a:ext uri="{FF2B5EF4-FFF2-40B4-BE49-F238E27FC236}">
                <a16:creationId xmlns:a16="http://schemas.microsoft.com/office/drawing/2014/main" id="{2D3D34CC-772A-B14C-9F61-E42ACA1736AC}"/>
              </a:ext>
            </a:extLst>
          </p:cNvPr>
          <p:cNvSpPr txBox="1"/>
          <p:nvPr/>
        </p:nvSpPr>
        <p:spPr>
          <a:xfrm>
            <a:off x="87986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grpSp>
        <p:nvGrpSpPr>
          <p:cNvPr id="20" name="Group 19">
            <a:extLst>
              <a:ext uri="{FF2B5EF4-FFF2-40B4-BE49-F238E27FC236}">
                <a16:creationId xmlns:a16="http://schemas.microsoft.com/office/drawing/2014/main" id="{F41CFAEE-D0E2-544D-AE88-A1E00BB8FEB2}"/>
              </a:ext>
            </a:extLst>
          </p:cNvPr>
          <p:cNvGrpSpPr/>
          <p:nvPr/>
        </p:nvGrpSpPr>
        <p:grpSpPr>
          <a:xfrm>
            <a:off x="2011388" y="3340102"/>
            <a:ext cx="8458518" cy="1676399"/>
            <a:chOff x="2011388" y="3340100"/>
            <a:chExt cx="8458518" cy="2234928"/>
          </a:xfrm>
        </p:grpSpPr>
        <p:cxnSp>
          <p:nvCxnSpPr>
            <p:cNvPr id="15" name="Straight Connector 14">
              <a:extLst>
                <a:ext uri="{FF2B5EF4-FFF2-40B4-BE49-F238E27FC236}">
                  <a16:creationId xmlns:a16="http://schemas.microsoft.com/office/drawing/2014/main" id="{82DF8E1D-4617-C743-A59C-28EF6D430099}"/>
                </a:ext>
              </a:extLst>
            </p:cNvPr>
            <p:cNvCxnSpPr/>
            <p:nvPr/>
          </p:nvCxnSpPr>
          <p:spPr>
            <a:xfrm>
              <a:off x="2011388" y="3340100"/>
              <a:ext cx="0" cy="14915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B15777-BDF2-3840-B15F-8AE73191CF79}"/>
                </a:ext>
              </a:extLst>
            </p:cNvPr>
            <p:cNvCxnSpPr>
              <a:cxnSpLocks/>
            </p:cNvCxnSpPr>
            <p:nvPr/>
          </p:nvCxnSpPr>
          <p:spPr>
            <a:xfrm>
              <a:off x="48438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92690D-2B56-C644-AA3B-6E2E85A09AEF}"/>
                </a:ext>
              </a:extLst>
            </p:cNvPr>
            <p:cNvCxnSpPr>
              <a:cxnSpLocks/>
            </p:cNvCxnSpPr>
            <p:nvPr/>
          </p:nvCxnSpPr>
          <p:spPr>
            <a:xfrm>
              <a:off x="77140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9A513F-6B6A-7549-B045-58054C4927B8}"/>
                </a:ext>
              </a:extLst>
            </p:cNvPr>
            <p:cNvCxnSpPr>
              <a:cxnSpLocks/>
            </p:cNvCxnSpPr>
            <p:nvPr/>
          </p:nvCxnSpPr>
          <p:spPr>
            <a:xfrm>
              <a:off x="10469906" y="3340100"/>
              <a:ext cx="0" cy="223492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DD0E4F06-0329-5447-8CCA-4A5263087BFC}"/>
              </a:ext>
            </a:extLst>
          </p:cNvPr>
          <p:cNvCxnSpPr/>
          <p:nvPr/>
        </p:nvCxnSpPr>
        <p:spPr>
          <a:xfrm>
            <a:off x="2011388" y="4458907"/>
            <a:ext cx="845851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82951B5-5D68-974C-9A27-7A8B055768DA}"/>
              </a:ext>
            </a:extLst>
          </p:cNvPr>
          <p:cNvSpPr txBox="1"/>
          <p:nvPr/>
        </p:nvSpPr>
        <p:spPr>
          <a:xfrm>
            <a:off x="18036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2" name="TextBox 51">
            <a:extLst>
              <a:ext uri="{FF2B5EF4-FFF2-40B4-BE49-F238E27FC236}">
                <a16:creationId xmlns:a16="http://schemas.microsoft.com/office/drawing/2014/main" id="{58C11006-56B9-7649-913C-25F5E90487CD}"/>
              </a:ext>
            </a:extLst>
          </p:cNvPr>
          <p:cNvSpPr txBox="1"/>
          <p:nvPr/>
        </p:nvSpPr>
        <p:spPr>
          <a:xfrm>
            <a:off x="46357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3" name="TextBox 52">
            <a:extLst>
              <a:ext uri="{FF2B5EF4-FFF2-40B4-BE49-F238E27FC236}">
                <a16:creationId xmlns:a16="http://schemas.microsoft.com/office/drawing/2014/main" id="{991999B1-B508-2D49-A7AA-B991127EAA35}"/>
              </a:ext>
            </a:extLst>
          </p:cNvPr>
          <p:cNvSpPr txBox="1"/>
          <p:nvPr/>
        </p:nvSpPr>
        <p:spPr>
          <a:xfrm>
            <a:off x="74932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4" name="TextBox 53">
            <a:extLst>
              <a:ext uri="{FF2B5EF4-FFF2-40B4-BE49-F238E27FC236}">
                <a16:creationId xmlns:a16="http://schemas.microsoft.com/office/drawing/2014/main" id="{6DFED884-0CC3-5449-A702-D6FB5F9DB0B7}"/>
              </a:ext>
            </a:extLst>
          </p:cNvPr>
          <p:cNvSpPr txBox="1"/>
          <p:nvPr/>
        </p:nvSpPr>
        <p:spPr>
          <a:xfrm>
            <a:off x="102491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7" name="TextBox 56">
            <a:extLst>
              <a:ext uri="{FF2B5EF4-FFF2-40B4-BE49-F238E27FC236}">
                <a16:creationId xmlns:a16="http://schemas.microsoft.com/office/drawing/2014/main" id="{749BFE61-1DCD-4C4A-920A-75B27A493E94}"/>
              </a:ext>
            </a:extLst>
          </p:cNvPr>
          <p:cNvSpPr txBox="1"/>
          <p:nvPr/>
        </p:nvSpPr>
        <p:spPr>
          <a:xfrm>
            <a:off x="9701392" y="2230867"/>
            <a:ext cx="1510991" cy="489365"/>
          </a:xfrm>
          <a:prstGeom prst="rect">
            <a:avLst/>
          </a:prstGeom>
          <a:noFill/>
        </p:spPr>
        <p:txBody>
          <a:bodyPr wrap="none" lIns="182880" tIns="146304" rIns="182880" bIns="146304" rtlCol="0">
            <a:spAutoFit/>
          </a:bodyPr>
          <a:lstStyle>
            <a:defPPr>
              <a:defRPr lang="en-US"/>
            </a:defPPr>
            <a:lvl1pPr>
              <a:lnSpc>
                <a:spcPct val="90000"/>
              </a:lnSpc>
              <a:spcAft>
                <a:spcPts val="600"/>
              </a:spcAft>
              <a:defRPr sz="1400" i="1">
                <a:solidFill>
                  <a:schemeClr val="tx2"/>
                </a:solidFill>
              </a:defRPr>
            </a:lvl1pPr>
          </a:lstStyle>
          <a:p>
            <a:pPr algn="ctr"/>
            <a:r>
              <a:rPr lang="en-US"/>
              <a:t>Recommended</a:t>
            </a:r>
          </a:p>
        </p:txBody>
      </p:sp>
      <p:sp>
        <p:nvSpPr>
          <p:cNvPr id="56" name="Title 55">
            <a:extLst>
              <a:ext uri="{FF2B5EF4-FFF2-40B4-BE49-F238E27FC236}">
                <a16:creationId xmlns:a16="http://schemas.microsoft.com/office/drawing/2014/main" id="{89DDD5B1-399B-BC4A-9273-74FD8D7CF4E9}"/>
              </a:ext>
            </a:extLst>
          </p:cNvPr>
          <p:cNvSpPr>
            <a:spLocks noGrp="1"/>
          </p:cNvSpPr>
          <p:nvPr>
            <p:ph type="title"/>
          </p:nvPr>
        </p:nvSpPr>
        <p:spPr/>
        <p:txBody>
          <a:bodyPr/>
          <a:lstStyle/>
          <a:p>
            <a:r>
              <a:rPr lang="en-US" spc="-51" dirty="0">
                <a:latin typeface="Segoe UI Semibold (Headings)"/>
              </a:rPr>
              <a:t>VMware VMs: Agentless or agent-based</a:t>
            </a:r>
            <a:endParaRPr lang="en-US" dirty="0"/>
          </a:p>
        </p:txBody>
      </p:sp>
    </p:spTree>
    <p:extLst>
      <p:ext uri="{BB962C8B-B14F-4D97-AF65-F5344CB8AC3E}">
        <p14:creationId xmlns:p14="http://schemas.microsoft.com/office/powerpoint/2010/main" val="30501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28995"/>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215249" y="1850317"/>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552854" y="4183690"/>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40454" y="682152"/>
            <a:ext cx="4674762" cy="6389635"/>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600">
                <a:solidFill>
                  <a:srgbClr val="0070C0"/>
                </a:solidFill>
                <a:latin typeface="Segoe UI"/>
              </a:rPr>
              <a:t>Deploy and configure </a:t>
            </a:r>
            <a:r>
              <a:rPr lang="en-US" altLang="en-US" sz="16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Deploy </a:t>
            </a:r>
            <a:r>
              <a:rPr lang="en-US" altLang="en-US" sz="1600">
                <a:solidFill>
                  <a:schemeClr val="tx1"/>
                </a:solidFill>
                <a:latin typeface="Segoe UI"/>
              </a:rPr>
              <a:t>the scale-out appliance</a:t>
            </a:r>
          </a:p>
          <a:p>
            <a:pPr marL="0" indent="0" defTabSz="914191" fontAlgn="base">
              <a:spcBef>
                <a:spcPct val="0"/>
              </a:spcBef>
              <a:spcAft>
                <a:spcPct val="0"/>
              </a:spcAft>
              <a:buSzTx/>
              <a:buNone/>
            </a:pPr>
            <a:endParaRPr lang="en-US" altLang="en-US" sz="1600">
              <a:solidFill>
                <a:schemeClr val="tx1"/>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your Windows and Linux servers</a:t>
            </a:r>
            <a:endParaRPr lang="en-US" altLang="en-US" sz="1600">
              <a:solidFill>
                <a:schemeClr val="tx1"/>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The Azure Migrate appliance orchestrates </a:t>
            </a:r>
            <a:r>
              <a:rPr lang="en-US" altLang="en-US" sz="16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8D4"/>
                </a:solidFill>
                <a:latin typeface="Segoe UI"/>
              </a:rPr>
              <a:t>Configure </a:t>
            </a:r>
            <a:r>
              <a:rPr lang="en-US" altLang="en-US" sz="1600">
                <a:solidFill>
                  <a:prstClr val="black"/>
                </a:solidFill>
                <a:latin typeface="Segoe UI"/>
              </a:rPr>
              <a:t>the scale-out appliance after starting the replication of at least one VM</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more Windows and Linux servers</a:t>
            </a:r>
            <a:endParaRPr lang="en-US" altLang="en-US" sz="1600">
              <a:solidFill>
                <a:prstClr val="black"/>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Perform test migrations </a:t>
            </a:r>
            <a:r>
              <a:rPr lang="en-US" altLang="en-US" sz="1600">
                <a:solidFill>
                  <a:prstClr val="black"/>
                </a:solidFill>
                <a:latin typeface="Segoe UI"/>
              </a:rPr>
              <a:t>(optional, but highly recommended) </a:t>
            </a:r>
            <a:r>
              <a:rPr lang="en-US" altLang="en-US" sz="16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Migrate to Azure </a:t>
            </a:r>
            <a:r>
              <a:rPr lang="en-US" altLang="en-US" sz="1600">
                <a:gradFill>
                  <a:gsLst>
                    <a:gs pos="2917">
                      <a:srgbClr val="1A1A1A"/>
                    </a:gs>
                    <a:gs pos="30000">
                      <a:srgbClr val="1A1A1A"/>
                    </a:gs>
                  </a:gsLst>
                  <a:lin ang="5400000" scaled="0"/>
                </a:gradFill>
                <a:latin typeface="Segoe UI"/>
              </a:rPr>
              <a:t>with zero data loss and minimal downtime</a:t>
            </a:r>
          </a:p>
        </p:txBody>
      </p: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12">
            <a:extLst>
              <a:ext uri="{FF2B5EF4-FFF2-40B4-BE49-F238E27FC236}">
                <a16:creationId xmlns:a16="http://schemas.microsoft.com/office/drawing/2014/main" id="{1DE3B008-4B4E-461C-BFA2-29EAD34203FA}"/>
              </a:ext>
            </a:extLst>
          </p:cNvPr>
          <p:cNvGrpSpPr>
            <a:grpSpLocks noChangeAspect="1"/>
          </p:cNvGrpSpPr>
          <p:nvPr/>
        </p:nvGrpSpPr>
        <p:grpSpPr bwMode="auto">
          <a:xfrm>
            <a:off x="3329843" y="4192648"/>
            <a:ext cx="660445" cy="657316"/>
            <a:chOff x="1297" y="2230"/>
            <a:chExt cx="633" cy="630"/>
          </a:xfrm>
        </p:grpSpPr>
        <p:sp>
          <p:nvSpPr>
            <p:cNvPr id="48" name="Freeform 13">
              <a:extLst>
                <a:ext uri="{FF2B5EF4-FFF2-40B4-BE49-F238E27FC236}">
                  <a16:creationId xmlns:a16="http://schemas.microsoft.com/office/drawing/2014/main" id="{7C80D9C6-FBB6-430C-B4F9-0329AC0C95D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9" name="Freeform 14">
              <a:extLst>
                <a:ext uri="{FF2B5EF4-FFF2-40B4-BE49-F238E27FC236}">
                  <a16:creationId xmlns:a16="http://schemas.microsoft.com/office/drawing/2014/main" id="{ABC98CC4-A5FA-416B-8028-66DAC82EF59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0" name="Freeform 15">
              <a:extLst>
                <a:ext uri="{FF2B5EF4-FFF2-40B4-BE49-F238E27FC236}">
                  <a16:creationId xmlns:a16="http://schemas.microsoft.com/office/drawing/2014/main" id="{2B65F0CD-6044-40F3-8C2C-3B44128CB901}"/>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2" name="Freeform 16">
              <a:extLst>
                <a:ext uri="{FF2B5EF4-FFF2-40B4-BE49-F238E27FC236}">
                  <a16:creationId xmlns:a16="http://schemas.microsoft.com/office/drawing/2014/main" id="{FF084747-830E-4886-99D9-638938806D4C}"/>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3" name="Freeform 17">
              <a:extLst>
                <a:ext uri="{FF2B5EF4-FFF2-40B4-BE49-F238E27FC236}">
                  <a16:creationId xmlns:a16="http://schemas.microsoft.com/office/drawing/2014/main" id="{F46E5C74-CC03-4C84-B845-351C614937BB}"/>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pic>
        <p:nvPicPr>
          <p:cNvPr id="4" name="Picture 6" descr="Graphical user interface, text&#10;&#10;Description automatically generated">
            <a:extLst>
              <a:ext uri="{FF2B5EF4-FFF2-40B4-BE49-F238E27FC236}">
                <a16:creationId xmlns:a16="http://schemas.microsoft.com/office/drawing/2014/main" id="{23055E9E-C030-4920-B935-598D3D5E6BA3}"/>
              </a:ext>
            </a:extLst>
          </p:cNvPr>
          <p:cNvPicPr>
            <a:picLocks noChangeAspect="1"/>
          </p:cNvPicPr>
          <p:nvPr/>
        </p:nvPicPr>
        <p:blipFill>
          <a:blip r:embed="rId6"/>
          <a:stretch>
            <a:fillRect/>
          </a:stretch>
        </p:blipFill>
        <p:spPr>
          <a:xfrm>
            <a:off x="3660065" y="4198231"/>
            <a:ext cx="1436070" cy="210919"/>
          </a:xfrm>
          <a:prstGeom prst="rect">
            <a:avLst/>
          </a:prstGeom>
        </p:spPr>
      </p:pic>
      <p:cxnSp>
        <p:nvCxnSpPr>
          <p:cNvPr id="5" name="Straight Connector 4">
            <a:extLst>
              <a:ext uri="{FF2B5EF4-FFF2-40B4-BE49-F238E27FC236}">
                <a16:creationId xmlns:a16="http://schemas.microsoft.com/office/drawing/2014/main" id="{51E21A58-8B1C-4EF4-A44D-6BC77C30DD9D}"/>
              </a:ext>
            </a:extLst>
          </p:cNvPr>
          <p:cNvCxnSpPr>
            <a:cxnSpLocks/>
          </p:cNvCxnSpPr>
          <p:nvPr/>
        </p:nvCxnSpPr>
        <p:spPr>
          <a:xfrm>
            <a:off x="7176588" y="190287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 name="Straight Connector 5">
            <a:extLst>
              <a:ext uri="{FF2B5EF4-FFF2-40B4-BE49-F238E27FC236}">
                <a16:creationId xmlns:a16="http://schemas.microsoft.com/office/drawing/2014/main" id="{F8AC805D-C5BC-485E-B432-8C57A357F917}"/>
              </a:ext>
            </a:extLst>
          </p:cNvPr>
          <p:cNvCxnSpPr>
            <a:cxnSpLocks/>
          </p:cNvCxnSpPr>
          <p:nvPr/>
        </p:nvCxnSpPr>
        <p:spPr>
          <a:xfrm>
            <a:off x="7176588" y="242313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 name="Straight Connector 6">
            <a:extLst>
              <a:ext uri="{FF2B5EF4-FFF2-40B4-BE49-F238E27FC236}">
                <a16:creationId xmlns:a16="http://schemas.microsoft.com/office/drawing/2014/main" id="{8604B562-812D-46D4-A7E2-C70DC2ECB81D}"/>
              </a:ext>
            </a:extLst>
          </p:cNvPr>
          <p:cNvCxnSpPr>
            <a:cxnSpLocks/>
          </p:cNvCxnSpPr>
          <p:nvPr/>
        </p:nvCxnSpPr>
        <p:spPr>
          <a:xfrm>
            <a:off x="7176588" y="292704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8" name="Straight Connector 7">
            <a:extLst>
              <a:ext uri="{FF2B5EF4-FFF2-40B4-BE49-F238E27FC236}">
                <a16:creationId xmlns:a16="http://schemas.microsoft.com/office/drawing/2014/main" id="{2B260049-6529-4396-BD30-5A7CD50C77ED}"/>
              </a:ext>
            </a:extLst>
          </p:cNvPr>
          <p:cNvCxnSpPr>
            <a:cxnSpLocks/>
          </p:cNvCxnSpPr>
          <p:nvPr/>
        </p:nvCxnSpPr>
        <p:spPr>
          <a:xfrm>
            <a:off x="7176588" y="388932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9" name="Straight Connector 8">
            <a:extLst>
              <a:ext uri="{FF2B5EF4-FFF2-40B4-BE49-F238E27FC236}">
                <a16:creationId xmlns:a16="http://schemas.microsoft.com/office/drawing/2014/main" id="{25106EEC-4A1A-4DEE-9DD8-B1428A89FEA2}"/>
              </a:ext>
            </a:extLst>
          </p:cNvPr>
          <p:cNvCxnSpPr>
            <a:cxnSpLocks/>
          </p:cNvCxnSpPr>
          <p:nvPr/>
        </p:nvCxnSpPr>
        <p:spPr>
          <a:xfrm>
            <a:off x="7176588" y="462289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0" name="Straight Connector 9">
            <a:extLst>
              <a:ext uri="{FF2B5EF4-FFF2-40B4-BE49-F238E27FC236}">
                <a16:creationId xmlns:a16="http://schemas.microsoft.com/office/drawing/2014/main" id="{EB0132E7-117C-45FA-B4CF-93F446CF7A24}"/>
              </a:ext>
            </a:extLst>
          </p:cNvPr>
          <p:cNvCxnSpPr>
            <a:cxnSpLocks/>
          </p:cNvCxnSpPr>
          <p:nvPr/>
        </p:nvCxnSpPr>
        <p:spPr>
          <a:xfrm>
            <a:off x="7176588" y="512362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1" name="Straight Connector 10">
            <a:extLst>
              <a:ext uri="{FF2B5EF4-FFF2-40B4-BE49-F238E27FC236}">
                <a16:creationId xmlns:a16="http://schemas.microsoft.com/office/drawing/2014/main" id="{FACBCA02-D44C-434A-B9FE-46413BCCA114}"/>
              </a:ext>
            </a:extLst>
          </p:cNvPr>
          <p:cNvCxnSpPr>
            <a:cxnSpLocks/>
          </p:cNvCxnSpPr>
          <p:nvPr/>
        </p:nvCxnSpPr>
        <p:spPr>
          <a:xfrm>
            <a:off x="7255415" y="6106344"/>
            <a:ext cx="4684153" cy="0"/>
          </a:xfrm>
          <a:prstGeom prst="line">
            <a:avLst/>
          </a:prstGeom>
          <a:noFill/>
          <a:ln w="12700" cap="flat" cmpd="sng" algn="ctr">
            <a:solidFill>
              <a:schemeClr val="bg1">
                <a:lumMod val="75000"/>
              </a:schemeClr>
            </a:solidFill>
            <a:prstDash val="solid"/>
            <a:headEnd type="none"/>
            <a:tailEnd type="none"/>
          </a:ln>
          <a:effectLst/>
        </p:spPr>
      </p:cxnSp>
      <p:sp>
        <p:nvSpPr>
          <p:cNvPr id="64" name="Text Placeholder 3">
            <a:extLst>
              <a:ext uri="{FF2B5EF4-FFF2-40B4-BE49-F238E27FC236}">
                <a16:creationId xmlns:a16="http://schemas.microsoft.com/office/drawing/2014/main" id="{BF08889C-3051-4251-B384-8358A22F5C2E}"/>
              </a:ext>
            </a:extLst>
          </p:cNvPr>
          <p:cNvSpPr txBox="1">
            <a:spLocks/>
          </p:cNvSpPr>
          <p:nvPr/>
        </p:nvSpPr>
        <p:spPr>
          <a:xfrm>
            <a:off x="357562" y="952253"/>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Migrate 500 VMs concurrently</a:t>
            </a:r>
          </a:p>
        </p:txBody>
      </p:sp>
      <p:sp>
        <p:nvSpPr>
          <p:cNvPr id="66" name="Title 2">
            <a:extLst>
              <a:ext uri="{FF2B5EF4-FFF2-40B4-BE49-F238E27FC236}">
                <a16:creationId xmlns:a16="http://schemas.microsoft.com/office/drawing/2014/main" id="{8A257B5B-82EA-49B9-900A-09A0DDB446E7}"/>
              </a:ext>
            </a:extLst>
          </p:cNvPr>
          <p:cNvSpPr>
            <a:spLocks noGrp="1"/>
          </p:cNvSpPr>
          <p:nvPr>
            <p:ph type="title"/>
          </p:nvPr>
        </p:nvSpPr>
        <p:spPr>
          <a:xfrm>
            <a:off x="465138" y="441332"/>
            <a:ext cx="11530584" cy="830020"/>
          </a:xfrm>
        </p:spPr>
        <p:txBody>
          <a:bodyPr/>
          <a:lstStyle/>
          <a:p>
            <a:pPr defTabSz="932597">
              <a:lnSpc>
                <a:spcPct val="100000"/>
              </a:lnSpc>
              <a:spcBef>
                <a:spcPts val="0"/>
              </a:spcBef>
              <a:defRPr/>
            </a:pPr>
            <a:r>
              <a:rPr lang="en-US" spc="-51" dirty="0">
                <a:latin typeface="Segoe UI Semibold (Headings)"/>
              </a:rPr>
              <a:t>Agentless VMware: Scale-out process</a:t>
            </a:r>
          </a:p>
        </p:txBody>
      </p:sp>
    </p:spTree>
    <p:extLst>
      <p:ext uri="{BB962C8B-B14F-4D97-AF65-F5344CB8AC3E}">
        <p14:creationId xmlns:p14="http://schemas.microsoft.com/office/powerpoint/2010/main" val="27905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anim calcmode="lin" valueType="num">
                                      <p:cBhvr additive="base">
                                        <p:cTn id="15"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
                                            <p:txEl>
                                              <p:pRg st="4" end="4"/>
                                            </p:txEl>
                                          </p:spTgt>
                                        </p:tgtEl>
                                        <p:attrNameLst>
                                          <p:attrName>style.visibility</p:attrName>
                                        </p:attrNameLst>
                                      </p:cBhvr>
                                      <p:to>
                                        <p:strVal val="visible"/>
                                      </p:to>
                                    </p:set>
                                    <p:anim calcmode="lin" valueType="num">
                                      <p:cBhvr additive="base">
                                        <p:cTn id="25"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45"/>
                                        </p:tgtEl>
                                      </p:cBhvr>
                                    </p:animEffect>
                                    <p:animScale>
                                      <p:cBhvr>
                                        <p:cTn id="29" dur="250" autoRev="1" fill="hold"/>
                                        <p:tgtEl>
                                          <p:spTgt spid="4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1">
                                            <p:txEl>
                                              <p:pRg st="6" end="6"/>
                                            </p:txEl>
                                          </p:spTgt>
                                        </p:tgtEl>
                                        <p:attrNameLst>
                                          <p:attrName>style.visibility</p:attrName>
                                        </p:attrNameLst>
                                      </p:cBhvr>
                                      <p:to>
                                        <p:strVal val="visible"/>
                                      </p:to>
                                    </p:set>
                                    <p:anim calcmode="lin" valueType="num">
                                      <p:cBhvr additive="base">
                                        <p:cTn id="34"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1">
                                            <p:txEl>
                                              <p:pRg st="8" end="8"/>
                                            </p:txEl>
                                          </p:spTgt>
                                        </p:tgtEl>
                                        <p:attrNameLst>
                                          <p:attrName>style.visibility</p:attrName>
                                        </p:attrNameLst>
                                      </p:cBhvr>
                                      <p:to>
                                        <p:strVal val="visible"/>
                                      </p:to>
                                    </p:set>
                                    <p:anim calcmode="lin" valueType="num">
                                      <p:cBhvr additive="base">
                                        <p:cTn id="40"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1">
                                            <p:txEl>
                                              <p:pRg st="10" end="10"/>
                                            </p:txEl>
                                          </p:spTgt>
                                        </p:tgtEl>
                                        <p:attrNameLst>
                                          <p:attrName>style.visibility</p:attrName>
                                        </p:attrNameLst>
                                      </p:cBhvr>
                                      <p:to>
                                        <p:strVal val="visible"/>
                                      </p:to>
                                    </p:set>
                                    <p:anim calcmode="lin" valueType="num">
                                      <p:cBhvr additive="base">
                                        <p:cTn id="51" dur="500" fill="hold"/>
                                        <p:tgtEl>
                                          <p:spTgt spid="51">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1">
                                            <p:txEl>
                                              <p:pRg st="10" end="10"/>
                                            </p:txEl>
                                          </p:spTgt>
                                        </p:tgtEl>
                                        <p:attrNameLst>
                                          <p:attrName>ppt_y</p:attrName>
                                        </p:attrNameLst>
                                      </p:cBhvr>
                                      <p:tavLst>
                                        <p:tav tm="0">
                                          <p:val>
                                            <p:strVal val="1+#ppt_h/2"/>
                                          </p:val>
                                        </p:tav>
                                        <p:tav tm="100000">
                                          <p:val>
                                            <p:strVal val="#ppt_y"/>
                                          </p:val>
                                        </p:tav>
                                      </p:tavLst>
                                    </p:anim>
                                  </p:childTnLst>
                                </p:cTn>
                              </p:par>
                              <p:par>
                                <p:cTn id="53" presetID="26" presetClass="emph" presetSubtype="0" fill="hold" nodeType="withEffect">
                                  <p:stCondLst>
                                    <p:cond delay="0"/>
                                  </p:stCondLst>
                                  <p:childTnLst>
                                    <p:animEffect transition="out" filter="fade">
                                      <p:cBhvr>
                                        <p:cTn id="54" dur="500" tmFilter="0, 0; .2, .5; .8, .5; 1, 0"/>
                                        <p:tgtEl>
                                          <p:spTgt spid="19"/>
                                        </p:tgtEl>
                                      </p:cBhvr>
                                    </p:animEffect>
                                    <p:animScale>
                                      <p:cBhvr>
                                        <p:cTn id="55" dur="250" autoRev="1" fill="hold"/>
                                        <p:tgtEl>
                                          <p:spTgt spid="19"/>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1">
                                            <p:txEl>
                                              <p:pRg st="12" end="12"/>
                                            </p:txEl>
                                          </p:spTgt>
                                        </p:tgtEl>
                                        <p:attrNameLst>
                                          <p:attrName>style.visibility</p:attrName>
                                        </p:attrNameLst>
                                      </p:cBhvr>
                                      <p:to>
                                        <p:strVal val="visible"/>
                                      </p:to>
                                    </p:set>
                                    <p:anim calcmode="lin" valueType="num">
                                      <p:cBhvr additive="base">
                                        <p:cTn id="60" dur="500" fill="hold"/>
                                        <p:tgtEl>
                                          <p:spTgt spid="51">
                                            <p:txEl>
                                              <p:pRg st="12" end="1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1">
                                            <p:txEl>
                                              <p:pRg st="12" end="12"/>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ppt_x"/>
                                          </p:val>
                                        </p:tav>
                                        <p:tav tm="100000">
                                          <p:val>
                                            <p:strVal val="#ppt_x"/>
                                          </p:val>
                                        </p:tav>
                                      </p:tavLst>
                                    </p:anim>
                                    <p:anim calcmode="lin" valueType="num">
                                      <p:cBhvr additive="base">
                                        <p:cTn id="65" dur="500" fill="hold"/>
                                        <p:tgtEl>
                                          <p:spTgt spid="2"/>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ppt_x"/>
                                          </p:val>
                                        </p:tav>
                                        <p:tav tm="100000">
                                          <p:val>
                                            <p:strVal val="#ppt_x"/>
                                          </p:val>
                                        </p:tav>
                                      </p:tavLst>
                                    </p:anim>
                                    <p:anim calcmode="lin" valueType="num">
                                      <p:cBhvr additive="base">
                                        <p:cTn id="69" dur="500" fill="hold"/>
                                        <p:tgtEl>
                                          <p:spTgt spid="54"/>
                                        </p:tgtEl>
                                        <p:attrNameLst>
                                          <p:attrName>ppt_y</p:attrName>
                                        </p:attrNameLst>
                                      </p:cBhvr>
                                      <p:tavLst>
                                        <p:tav tm="0">
                                          <p:val>
                                            <p:strVal val="1+#ppt_h/2"/>
                                          </p:val>
                                        </p:tav>
                                        <p:tav tm="100000">
                                          <p:val>
                                            <p:strVal val="#ppt_y"/>
                                          </p:val>
                                        </p:tav>
                                      </p:tavLst>
                                    </p:anim>
                                  </p:childTnLst>
                                </p:cTn>
                              </p:par>
                              <p:par>
                                <p:cTn id="70" presetID="2" presetClass="entr" presetSubtype="4" fill="hold" grpId="1" nodeType="with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500" fill="hold"/>
                                        <p:tgtEl>
                                          <p:spTgt spid="61"/>
                                        </p:tgtEl>
                                        <p:attrNameLst>
                                          <p:attrName>ppt_x</p:attrName>
                                        </p:attrNameLst>
                                      </p:cBhvr>
                                      <p:tavLst>
                                        <p:tav tm="0">
                                          <p:val>
                                            <p:strVal val="#ppt_x"/>
                                          </p:val>
                                        </p:tav>
                                        <p:tav tm="100000">
                                          <p:val>
                                            <p:strVal val="#ppt_x"/>
                                          </p:val>
                                        </p:tav>
                                      </p:tavLst>
                                    </p:anim>
                                    <p:anim calcmode="lin" valueType="num">
                                      <p:cBhvr additive="base">
                                        <p:cTn id="7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54"/>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
                                        </p:tgtEl>
                                        <p:attrNameLst>
                                          <p:attrName>style.visibility</p:attrName>
                                        </p:attrNameLst>
                                      </p:cBhvr>
                                      <p:to>
                                        <p:strVal val="hidden"/>
                                      </p:to>
                                    </p:set>
                                  </p:childTnLst>
                                </p:cTn>
                              </p:par>
                              <p:par>
                                <p:cTn id="80" presetID="2" presetClass="entr" presetSubtype="4"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51">
                                            <p:txEl>
                                              <p:pRg st="14" end="14"/>
                                            </p:txEl>
                                          </p:spTgt>
                                        </p:tgtEl>
                                        <p:attrNameLst>
                                          <p:attrName>style.visibility</p:attrName>
                                        </p:attrNameLst>
                                      </p:cBhvr>
                                      <p:to>
                                        <p:strVal val="visible"/>
                                      </p:to>
                                    </p:set>
                                    <p:anim calcmode="lin" valueType="num">
                                      <p:cBhvr additive="base">
                                        <p:cTn id="86" dur="500" fill="hold"/>
                                        <p:tgtEl>
                                          <p:spTgt spid="51">
                                            <p:txEl>
                                              <p:pRg st="14" end="14"/>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51">
                                            <p:txEl>
                                              <p:pRg st="14" end="14"/>
                                            </p:txEl>
                                          </p:spTgt>
                                        </p:tgtEl>
                                        <p:attrNameLst>
                                          <p:attrName>ppt_y</p:attrName>
                                        </p:attrNameLst>
                                      </p:cBhvr>
                                      <p:tavLst>
                                        <p:tav tm="0">
                                          <p:val>
                                            <p:strVal val="1+#ppt_h/2"/>
                                          </p:val>
                                        </p:tav>
                                        <p:tav tm="100000">
                                          <p:val>
                                            <p:strVal val="#ppt_y"/>
                                          </p:val>
                                        </p:tav>
                                      </p:tavLst>
                                    </p:anim>
                                  </p:childTnLst>
                                </p:cTn>
                              </p:par>
                              <p:par>
                                <p:cTn id="88" presetID="1" presetClass="exit"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17587" y="2381443"/>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80110" y="2416095"/>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09" y="2497646"/>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dirty="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sp>
        <p:nvSpPr>
          <p:cNvPr id="11" name="Rectangle 10">
            <a:extLst>
              <a:ext uri="{FF2B5EF4-FFF2-40B4-BE49-F238E27FC236}">
                <a16:creationId xmlns:a16="http://schemas.microsoft.com/office/drawing/2014/main" id="{E642876A-0542-8343-972F-0FF9F056D5E5}"/>
              </a:ext>
            </a:extLst>
          </p:cNvPr>
          <p:cNvSpPr/>
          <p:nvPr/>
        </p:nvSpPr>
        <p:spPr>
          <a:xfrm rot="19457583">
            <a:off x="3755041" y="314639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Scale-out architecture</a:t>
            </a:r>
          </a:p>
        </p:txBody>
      </p:sp>
      <p:cxnSp>
        <p:nvCxnSpPr>
          <p:cNvPr id="3" name="Straight Arrow Connector 2">
            <a:extLst>
              <a:ext uri="{FF2B5EF4-FFF2-40B4-BE49-F238E27FC236}">
                <a16:creationId xmlns:a16="http://schemas.microsoft.com/office/drawing/2014/main" id="{D577574A-EC91-4EB0-B57D-354965507E01}"/>
              </a:ext>
            </a:extLst>
          </p:cNvPr>
          <p:cNvCxnSpPr>
            <a:cxnSpLocks/>
          </p:cNvCxnSpPr>
          <p:nvPr/>
        </p:nvCxnSpPr>
        <p:spPr>
          <a:xfrm>
            <a:off x="6223342" y="3206701"/>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5" name="TextBox 4">
            <a:extLst>
              <a:ext uri="{FF2B5EF4-FFF2-40B4-BE49-F238E27FC236}">
                <a16:creationId xmlns:a16="http://schemas.microsoft.com/office/drawing/2014/main" id="{7A74C92A-2AF3-42FE-B287-5AE8F8D655E7}"/>
              </a:ext>
            </a:extLst>
          </p:cNvPr>
          <p:cNvSpPr txBox="1"/>
          <p:nvPr/>
        </p:nvSpPr>
        <p:spPr>
          <a:xfrm>
            <a:off x="5580110" y="3232846"/>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data upload</a:t>
            </a:r>
          </a:p>
          <a:p>
            <a:pPr algn="r" defTabSz="932418">
              <a:defRPr/>
            </a:pPr>
            <a:r>
              <a:rPr lang="en-US" sz="1000" i="1" dirty="0">
                <a:solidFill>
                  <a:schemeClr val="accent2"/>
                </a:solidFill>
              </a:rPr>
              <a:t>(HTTPS 443)</a:t>
            </a:r>
          </a:p>
        </p:txBody>
      </p:sp>
      <p:sp>
        <p:nvSpPr>
          <p:cNvPr id="6" name="Rectangle 5">
            <a:extLst>
              <a:ext uri="{FF2B5EF4-FFF2-40B4-BE49-F238E27FC236}">
                <a16:creationId xmlns:a16="http://schemas.microsoft.com/office/drawing/2014/main" id="{56C68E32-8A05-440B-A99F-08873A588705}"/>
              </a:ext>
            </a:extLst>
          </p:cNvPr>
          <p:cNvSpPr/>
          <p:nvPr/>
        </p:nvSpPr>
        <p:spPr>
          <a:xfrm>
            <a:off x="4942783" y="1272929"/>
            <a:ext cx="1607535" cy="268607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7" name="Group 6">
            <a:extLst>
              <a:ext uri="{FF2B5EF4-FFF2-40B4-BE49-F238E27FC236}">
                <a16:creationId xmlns:a16="http://schemas.microsoft.com/office/drawing/2014/main" id="{84682FB6-DDDF-42C6-9B61-2D8ED4679C2E}"/>
              </a:ext>
            </a:extLst>
          </p:cNvPr>
          <p:cNvGrpSpPr/>
          <p:nvPr/>
        </p:nvGrpSpPr>
        <p:grpSpPr>
          <a:xfrm>
            <a:off x="4867655" y="1788115"/>
            <a:ext cx="1756774" cy="2192836"/>
            <a:chOff x="4867655" y="1788115"/>
            <a:chExt cx="1756774" cy="2192836"/>
          </a:xfrm>
        </p:grpSpPr>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for VMware</a:t>
              </a:r>
            </a:p>
          </p:txBody>
        </p:sp>
        <p:grpSp>
          <p:nvGrpSpPr>
            <p:cNvPr id="103" name="Group 102">
              <a:extLst>
                <a:ext uri="{FF2B5EF4-FFF2-40B4-BE49-F238E27FC236}">
                  <a16:creationId xmlns:a16="http://schemas.microsoft.com/office/drawing/2014/main" id="{751D9159-B423-419A-A93A-5B8E0247A48B}"/>
                </a:ext>
              </a:extLst>
            </p:cNvPr>
            <p:cNvGrpSpPr/>
            <p:nvPr/>
          </p:nvGrpSpPr>
          <p:grpSpPr>
            <a:xfrm>
              <a:off x="5432190" y="2936676"/>
              <a:ext cx="639578" cy="589642"/>
              <a:chOff x="2561731" y="4829061"/>
              <a:chExt cx="639578" cy="589642"/>
            </a:xfrm>
          </p:grpSpPr>
          <p:sp>
            <p:nvSpPr>
              <p:cNvPr id="108" name="Freeform 5">
                <a:extLst>
                  <a:ext uri="{FF2B5EF4-FFF2-40B4-BE49-F238E27FC236}">
                    <a16:creationId xmlns:a16="http://schemas.microsoft.com/office/drawing/2014/main" id="{CAB066ED-6C89-4B9C-B69D-8DA45CBB9CED}"/>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12" name="Picture 111">
                <a:extLst>
                  <a:ext uri="{FF2B5EF4-FFF2-40B4-BE49-F238E27FC236}">
                    <a16:creationId xmlns:a16="http://schemas.microsoft.com/office/drawing/2014/main" id="{9E3C9A3E-4377-40D1-B23C-F5F93AE4568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2" name="TextBox 1">
              <a:extLst>
                <a:ext uri="{FF2B5EF4-FFF2-40B4-BE49-F238E27FC236}">
                  <a16:creationId xmlns:a16="http://schemas.microsoft.com/office/drawing/2014/main" id="{E8770070-C7A5-4866-82A1-C89318C00AB3}"/>
                </a:ext>
              </a:extLst>
            </p:cNvPr>
            <p:cNvSpPr txBox="1"/>
            <p:nvPr/>
          </p:nvSpPr>
          <p:spPr>
            <a:xfrm>
              <a:off x="4882902" y="354326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scale-out appliance for VMware</a:t>
              </a:r>
            </a:p>
          </p:txBody>
        </p:sp>
      </p:gr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816341" y="367303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Tree>
    <p:extLst>
      <p:ext uri="{BB962C8B-B14F-4D97-AF65-F5344CB8AC3E}">
        <p14:creationId xmlns:p14="http://schemas.microsoft.com/office/powerpoint/2010/main" val="2466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DFA8-3467-4963-A786-2FE3D06EFF74}"/>
              </a:ext>
            </a:extLst>
          </p:cNvPr>
          <p:cNvSpPr>
            <a:spLocks noGrp="1"/>
          </p:cNvSpPr>
          <p:nvPr>
            <p:ph type="title"/>
          </p:nvPr>
        </p:nvSpPr>
        <p:spPr>
          <a:xfrm>
            <a:off x="600855" y="597449"/>
            <a:ext cx="4242764" cy="5796388"/>
          </a:xfrm>
        </p:spPr>
        <p:txBody>
          <a:bodyPr wrap="square" anchor="ctr">
            <a:normAutofit/>
          </a:bodyPr>
          <a:lstStyle/>
          <a:p>
            <a:r>
              <a:rPr lang="en-GB" dirty="0"/>
              <a:t>Discovery is key</a:t>
            </a:r>
          </a:p>
        </p:txBody>
      </p:sp>
      <p:pic>
        <p:nvPicPr>
          <p:cNvPr id="1026" name="Picture 2" descr="Gartner migration going off the rails graphic">
            <a:extLst>
              <a:ext uri="{FF2B5EF4-FFF2-40B4-BE49-F238E27FC236}">
                <a16:creationId xmlns:a16="http://schemas.microsoft.com/office/drawing/2014/main" id="{F2B21974-1F34-4FEE-AACE-1B11C9B73A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7863" y="456574"/>
            <a:ext cx="6994525" cy="5735509"/>
          </a:xfrm>
          <a:prstGeom prst="rect">
            <a:avLst/>
          </a:prstGeom>
          <a:noFill/>
        </p:spPr>
      </p:pic>
      <p:sp>
        <p:nvSpPr>
          <p:cNvPr id="5" name="TextBox 4">
            <a:extLst>
              <a:ext uri="{FF2B5EF4-FFF2-40B4-BE49-F238E27FC236}">
                <a16:creationId xmlns:a16="http://schemas.microsoft.com/office/drawing/2014/main" id="{DE90A535-48C0-43F1-89C8-ADE9E3F3C5E0}"/>
              </a:ext>
            </a:extLst>
          </p:cNvPr>
          <p:cNvSpPr txBox="1"/>
          <p:nvPr/>
        </p:nvSpPr>
        <p:spPr>
          <a:xfrm>
            <a:off x="179320" y="6419484"/>
            <a:ext cx="10941250" cy="376684"/>
          </a:xfrm>
          <a:prstGeom prst="rect">
            <a:avLst/>
          </a:prstGeom>
          <a:noFill/>
        </p:spPr>
        <p:txBody>
          <a:bodyPr wrap="square">
            <a:spAutoFit/>
          </a:bodyPr>
          <a:lstStyle/>
          <a:p>
            <a:pPr defTabSz="932563">
              <a:spcAft>
                <a:spcPts val="612"/>
              </a:spcAft>
            </a:pPr>
            <a:r>
              <a:rPr lang="en-GB" dirty="0">
                <a:solidFill>
                  <a:srgbClr val="000000"/>
                </a:solidFill>
                <a:latin typeface="Segoe UI"/>
              </a:rPr>
              <a:t>https://www.gartner.com/smarterwithgartner/6-ways-cloud-migration-costs-go-off-the-rails/</a:t>
            </a:r>
          </a:p>
        </p:txBody>
      </p:sp>
      <p:sp>
        <p:nvSpPr>
          <p:cNvPr id="4" name="Rectangle 3">
            <a:extLst>
              <a:ext uri="{FF2B5EF4-FFF2-40B4-BE49-F238E27FC236}">
                <a16:creationId xmlns:a16="http://schemas.microsoft.com/office/drawing/2014/main" id="{69DADB89-0503-4BC5-894F-BBF4E4B8CAA2}"/>
              </a:ext>
              <a:ext uri="{C183D7F6-B498-43B3-948B-1728B52AA6E4}">
                <adec:decorative xmlns:adec="http://schemas.microsoft.com/office/drawing/2017/decorative" val="1"/>
              </a:ext>
            </a:extLst>
          </p:cNvPr>
          <p:cNvSpPr/>
          <p:nvPr/>
        </p:nvSpPr>
        <p:spPr bwMode="auto">
          <a:xfrm>
            <a:off x="6405151" y="4131787"/>
            <a:ext cx="1758961" cy="106836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194223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Agentless Hyper-V migrations</a:t>
            </a:r>
          </a:p>
        </p:txBody>
      </p:sp>
    </p:spTree>
    <p:extLst>
      <p:ext uri="{BB962C8B-B14F-4D97-AF65-F5344CB8AC3E}">
        <p14:creationId xmlns:p14="http://schemas.microsoft.com/office/powerpoint/2010/main" val="39218627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380729"/>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pic>
        <p:nvPicPr>
          <p:cNvPr id="3" name="Picture 2">
            <a:extLst>
              <a:ext uri="{FF2B5EF4-FFF2-40B4-BE49-F238E27FC236}">
                <a16:creationId xmlns:a16="http://schemas.microsoft.com/office/drawing/2014/main" id="{C572FF9E-B918-4FE9-A4FE-6268AAA69E3F}"/>
              </a:ext>
            </a:extLst>
          </p:cNvPr>
          <p:cNvPicPr>
            <a:picLocks noChangeAspect="1"/>
          </p:cNvPicPr>
          <p:nvPr/>
        </p:nvPicPr>
        <p:blipFill>
          <a:blip r:embed="rId4"/>
          <a:stretch>
            <a:fillRect/>
          </a:stretch>
        </p:blipFill>
        <p:spPr>
          <a:xfrm rot="5400000">
            <a:off x="3081048" y="3747236"/>
            <a:ext cx="331314" cy="1189022"/>
          </a:xfrm>
          <a:prstGeom prst="rect">
            <a:avLst/>
          </a:prstGeom>
        </p:spPr>
      </p:pic>
      <p:sp>
        <p:nvSpPr>
          <p:cNvPr id="7" name="Freeform 342">
            <a:extLst>
              <a:ext uri="{FF2B5EF4-FFF2-40B4-BE49-F238E27FC236}">
                <a16:creationId xmlns:a16="http://schemas.microsoft.com/office/drawing/2014/main" id="{A0360920-6115-4334-9EFE-5486F652EFB8}"/>
              </a:ext>
            </a:extLst>
          </p:cNvPr>
          <p:cNvSpPr>
            <a:spLocks noEditPoints="1"/>
          </p:cNvSpPr>
          <p:nvPr/>
        </p:nvSpPr>
        <p:spPr bwMode="auto">
          <a:xfrm>
            <a:off x="3076950" y="3899293"/>
            <a:ext cx="387977" cy="38603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645205"/>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47" name="Group 46">
            <a:extLst>
              <a:ext uri="{FF2B5EF4-FFF2-40B4-BE49-F238E27FC236}">
                <a16:creationId xmlns:a16="http://schemas.microsoft.com/office/drawing/2014/main" id="{F4E66FFD-73CE-ED4A-9487-57F1EDF10977}"/>
              </a:ext>
            </a:extLst>
          </p:cNvPr>
          <p:cNvGrpSpPr/>
          <p:nvPr/>
        </p:nvGrpSpPr>
        <p:grpSpPr>
          <a:xfrm>
            <a:off x="2572000" y="4629540"/>
            <a:ext cx="1349411" cy="589642"/>
            <a:chOff x="1671603" y="4900917"/>
            <a:chExt cx="1323259" cy="578215"/>
          </a:xfrm>
        </p:grpSpPr>
        <p:grpSp>
          <p:nvGrpSpPr>
            <p:cNvPr id="48" name="Group 47">
              <a:extLst>
                <a:ext uri="{FF2B5EF4-FFF2-40B4-BE49-F238E27FC236}">
                  <a16:creationId xmlns:a16="http://schemas.microsoft.com/office/drawing/2014/main" id="{E1E6B63E-CF6B-D949-BDFB-C14012DEAA12}"/>
                </a:ext>
              </a:extLst>
            </p:cNvPr>
            <p:cNvGrpSpPr/>
            <p:nvPr/>
          </p:nvGrpSpPr>
          <p:grpSpPr>
            <a:xfrm>
              <a:off x="1671603" y="4900917"/>
              <a:ext cx="627183" cy="578215"/>
              <a:chOff x="2501959" y="5037105"/>
              <a:chExt cx="627183" cy="578215"/>
            </a:xfrm>
          </p:grpSpPr>
          <p:sp>
            <p:nvSpPr>
              <p:cNvPr id="53" name="Freeform 5">
                <a:extLst>
                  <a:ext uri="{FF2B5EF4-FFF2-40B4-BE49-F238E27FC236}">
                    <a16:creationId xmlns:a16="http://schemas.microsoft.com/office/drawing/2014/main" id="{B91B6ADC-4DD9-BE4C-819A-C84BE9925EB0}"/>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4" name="Picture 53">
                <a:extLst>
                  <a:ext uri="{FF2B5EF4-FFF2-40B4-BE49-F238E27FC236}">
                    <a16:creationId xmlns:a16="http://schemas.microsoft.com/office/drawing/2014/main" id="{7EEC875B-9861-1D48-BFA3-914411CE76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9" name="Group 48">
              <a:extLst>
                <a:ext uri="{FF2B5EF4-FFF2-40B4-BE49-F238E27FC236}">
                  <a16:creationId xmlns:a16="http://schemas.microsoft.com/office/drawing/2014/main" id="{68655948-F796-F546-8AFA-A71C04AAE34B}"/>
                </a:ext>
              </a:extLst>
            </p:cNvPr>
            <p:cNvGrpSpPr/>
            <p:nvPr/>
          </p:nvGrpSpPr>
          <p:grpSpPr>
            <a:xfrm>
              <a:off x="2367679" y="4900917"/>
              <a:ext cx="627183" cy="578215"/>
              <a:chOff x="2501959" y="5037105"/>
              <a:chExt cx="627183" cy="578215"/>
            </a:xfrm>
          </p:grpSpPr>
          <p:sp>
            <p:nvSpPr>
              <p:cNvPr id="50" name="Freeform 5">
                <a:extLst>
                  <a:ext uri="{FF2B5EF4-FFF2-40B4-BE49-F238E27FC236}">
                    <a16:creationId xmlns:a16="http://schemas.microsoft.com/office/drawing/2014/main" id="{E2DB35EE-2B74-4947-8481-F7282C5DAA8C}"/>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2" name="Picture 51">
                <a:extLst>
                  <a:ext uri="{FF2B5EF4-FFF2-40B4-BE49-F238E27FC236}">
                    <a16:creationId xmlns:a16="http://schemas.microsoft.com/office/drawing/2014/main" id="{F9C963A4-471C-4744-BCC6-0213A809290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Hyper-V Replication Provider </a:t>
            </a:r>
            <a:r>
              <a:rPr lang="en-US" altLang="en-US" sz="2000">
                <a:solidFill>
                  <a:prstClr val="black"/>
                </a:solidFill>
                <a:latin typeface="Segoe UI"/>
              </a:rPr>
              <a:t>on Hyper-V host</a:t>
            </a:r>
          </a:p>
          <a:p>
            <a:pPr marL="0" indent="0" defTabSz="914191" fontAlgn="base">
              <a:spcBef>
                <a:spcPct val="0"/>
              </a:spcBef>
              <a:spcAft>
                <a:spcPct val="0"/>
              </a:spcAft>
              <a:buSzTx/>
              <a:buNone/>
            </a:pPr>
            <a:endParaRPr lang="en-US" altLang="en-US" sz="2000">
              <a:solidFill>
                <a:srgbClr val="0070C0"/>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Hyper-V Replication Provider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86784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409231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5326337"/>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AD1F3207-00F8-7946-9544-EEF4A1BCFB3D}"/>
              </a:ext>
            </a:extLst>
          </p:cNvPr>
          <p:cNvSpPr>
            <a:spLocks noGrp="1"/>
          </p:cNvSpPr>
          <p:nvPr>
            <p:ph type="title"/>
          </p:nvPr>
        </p:nvSpPr>
        <p:spPr>
          <a:xfrm>
            <a:off x="465138" y="441332"/>
            <a:ext cx="11530584" cy="830020"/>
          </a:xfrm>
        </p:spPr>
        <p:txBody>
          <a:bodyPr/>
          <a:lstStyle/>
          <a:p>
            <a:r>
              <a:rPr lang="en-US"/>
              <a:t>Agentless Hyper-V: Process</a:t>
            </a:r>
            <a:br>
              <a:rPr lang="en-US"/>
            </a:br>
            <a:endParaRPr lang="en-US"/>
          </a:p>
        </p:txBody>
      </p:sp>
    </p:spTree>
    <p:extLst>
      <p:ext uri="{BB962C8B-B14F-4D97-AF65-F5344CB8AC3E}">
        <p14:creationId xmlns:p14="http://schemas.microsoft.com/office/powerpoint/2010/main" val="2215750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5">
                                            <p:txEl>
                                              <p:pRg st="2" end="2"/>
                                            </p:txEl>
                                          </p:spTgt>
                                        </p:tgtEl>
                                        <p:attrNameLst>
                                          <p:attrName>style.visibility</p:attrName>
                                        </p:attrNameLst>
                                      </p:cBhvr>
                                      <p:to>
                                        <p:strVal val="visible"/>
                                      </p:to>
                                    </p:set>
                                    <p:anim calcmode="lin" valueType="num">
                                      <p:cBhvr additive="base">
                                        <p:cTn id="2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5">
                                            <p:txEl>
                                              <p:pRg st="4" end="4"/>
                                            </p:txEl>
                                          </p:spTgt>
                                        </p:tgtEl>
                                        <p:attrNameLst>
                                          <p:attrName>style.visibility</p:attrName>
                                        </p:attrNameLst>
                                      </p:cBhvr>
                                      <p:to>
                                        <p:strVal val="visible"/>
                                      </p:to>
                                    </p:set>
                                    <p:anim calcmode="lin" valueType="num">
                                      <p:cBhvr additive="base">
                                        <p:cTn id="27"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grpId="1" nodeType="withEffect">
                                  <p:stCondLst>
                                    <p:cond delay="0"/>
                                  </p:stCondLst>
                                  <p:childTnLst>
                                    <p:animEffect transition="out" filter="fade">
                                      <p:cBhvr>
                                        <p:cTn id="30" dur="500" tmFilter="0, 0; .2, .5; .8, .5; 1, 0"/>
                                        <p:tgtEl>
                                          <p:spTgt spid="7"/>
                                        </p:tgtEl>
                                      </p:cBhvr>
                                    </p:animEffect>
                                    <p:animScale>
                                      <p:cBhvr>
                                        <p:cTn id="31" dur="250" autoRev="1" fill="hold"/>
                                        <p:tgtEl>
                                          <p:spTgt spid="7"/>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8"/>
                                        </p:tgtEl>
                                        <p:attrNameLst>
                                          <p:attrName>style.visibility</p:attrName>
                                        </p:attrNameLst>
                                      </p:cBhvr>
                                      <p:to>
                                        <p:strVal val="visible"/>
                                      </p:to>
                                    </p:set>
                                    <p:anim calcmode="lin" valueType="num">
                                      <p:cBhvr additive="base">
                                        <p:cTn id="36" dur="500" fill="hold"/>
                                        <p:tgtEl>
                                          <p:spTgt spid="88"/>
                                        </p:tgtEl>
                                        <p:attrNameLst>
                                          <p:attrName>ppt_x</p:attrName>
                                        </p:attrNameLst>
                                      </p:cBhvr>
                                      <p:tavLst>
                                        <p:tav tm="0">
                                          <p:val>
                                            <p:strVal val="#ppt_x"/>
                                          </p:val>
                                        </p:tav>
                                        <p:tav tm="100000">
                                          <p:val>
                                            <p:strVal val="#ppt_x"/>
                                          </p:val>
                                        </p:tav>
                                      </p:tavLst>
                                    </p:anim>
                                    <p:anim calcmode="lin" valueType="num">
                                      <p:cBhvr additive="base">
                                        <p:cTn id="37" dur="500" fill="hold"/>
                                        <p:tgtEl>
                                          <p:spTgt spid="8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 calcmode="lin" valueType="num">
                                      <p:cBhvr additive="base">
                                        <p:cTn id="40" dur="500" fill="hold"/>
                                        <p:tgtEl>
                                          <p:spTgt spid="80"/>
                                        </p:tgtEl>
                                        <p:attrNameLst>
                                          <p:attrName>ppt_x</p:attrName>
                                        </p:attrNameLst>
                                      </p:cBhvr>
                                      <p:tavLst>
                                        <p:tav tm="0">
                                          <p:val>
                                            <p:strVal val="#ppt_x"/>
                                          </p:val>
                                        </p:tav>
                                        <p:tav tm="100000">
                                          <p:val>
                                            <p:strVal val="#ppt_x"/>
                                          </p:val>
                                        </p:tav>
                                      </p:tavLst>
                                    </p:anim>
                                    <p:anim calcmode="lin" valueType="num">
                                      <p:cBhvr additive="base">
                                        <p:cTn id="41" dur="500" fill="hold"/>
                                        <p:tgtEl>
                                          <p:spTgt spid="8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additive="base">
                                        <p:cTn id="44" dur="500" fill="hold"/>
                                        <p:tgtEl>
                                          <p:spTgt spid="87"/>
                                        </p:tgtEl>
                                        <p:attrNameLst>
                                          <p:attrName>ppt_x</p:attrName>
                                        </p:attrNameLst>
                                      </p:cBhvr>
                                      <p:tavLst>
                                        <p:tav tm="0">
                                          <p:val>
                                            <p:strVal val="#ppt_x"/>
                                          </p:val>
                                        </p:tav>
                                        <p:tav tm="100000">
                                          <p:val>
                                            <p:strVal val="#ppt_x"/>
                                          </p:val>
                                        </p:tav>
                                      </p:tavLst>
                                    </p:anim>
                                    <p:anim calcmode="lin" valueType="num">
                                      <p:cBhvr additive="base">
                                        <p:cTn id="45" dur="500" fill="hold"/>
                                        <p:tgtEl>
                                          <p:spTgt spid="87"/>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5">
                                            <p:txEl>
                                              <p:pRg st="6" end="6"/>
                                            </p:txEl>
                                          </p:spTgt>
                                        </p:tgtEl>
                                        <p:attrNameLst>
                                          <p:attrName>style.visibility</p:attrName>
                                        </p:attrNameLst>
                                      </p:cBhvr>
                                      <p:to>
                                        <p:strVal val="visible"/>
                                      </p:to>
                                    </p:set>
                                    <p:anim calcmode="lin" valueType="num">
                                      <p:cBhvr additive="base">
                                        <p:cTn id="48"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5">
                                            <p:txEl>
                                              <p:pRg st="8" end="8"/>
                                            </p:txEl>
                                          </p:spTgt>
                                        </p:tgtEl>
                                        <p:attrNameLst>
                                          <p:attrName>style.visibility</p:attrName>
                                        </p:attrNameLst>
                                      </p:cBhvr>
                                      <p:to>
                                        <p:strVal val="visible"/>
                                      </p:to>
                                    </p:set>
                                    <p:anim calcmode="lin" valueType="num">
                                      <p:cBhvr additive="base">
                                        <p:cTn id="54"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ppt_x"/>
                                          </p:val>
                                        </p:tav>
                                        <p:tav tm="100000">
                                          <p:val>
                                            <p:strVal val="#ppt_x"/>
                                          </p:val>
                                        </p:tav>
                                      </p:tavLst>
                                    </p:anim>
                                    <p:anim calcmode="lin" valueType="num">
                                      <p:cBhvr additive="base">
                                        <p:cTn id="5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7" grpId="0"/>
      <p:bldP spid="8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71410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300"/>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Agentless Hyper-V: Architecture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071241" y="2520101"/>
            <a:ext cx="676795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1733362287"/>
              </p:ext>
            </p:extLst>
          </p:nvPr>
        </p:nvGraphicFramePr>
        <p:xfrm>
          <a:off x="5307207" y="4783679"/>
          <a:ext cx="2904511" cy="841483"/>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snapshots (for initial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replica (for delta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bl>
          </a:graphicData>
        </a:graphic>
      </p:graphicFrame>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Hyper-V Replication Provider</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5398593" y="2560331"/>
            <a:ext cx="3453618"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a:t>
            </a:r>
          </a:p>
          <a:p>
            <a:pPr algn="r" defTabSz="932418">
              <a:defRPr/>
            </a:pPr>
            <a:r>
              <a:rPr lang="en-US" sz="1000" i="1">
                <a:solidFill>
                  <a:schemeClr val="accent2"/>
                </a:solidFill>
              </a:rPr>
              <a:t>(HTTPS 443)</a:t>
            </a:r>
          </a:p>
          <a:p>
            <a:pPr algn="r" defTabSz="932418">
              <a:defRPr/>
            </a:pPr>
            <a:endParaRPr lang="en-US" sz="1000" i="1">
              <a:solidFill>
                <a:schemeClr val="accent2"/>
              </a:solidFill>
            </a:endParaRP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297635"/>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3679450"/>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62" name="TextBox 161">
            <a:extLst>
              <a:ext uri="{FF2B5EF4-FFF2-40B4-BE49-F238E27FC236}">
                <a16:creationId xmlns:a16="http://schemas.microsoft.com/office/drawing/2014/main" id="{E832767C-DFA5-7248-B195-F43D18C5CD3F}"/>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163" name="Group 162">
            <a:extLst>
              <a:ext uri="{FF2B5EF4-FFF2-40B4-BE49-F238E27FC236}">
                <a16:creationId xmlns:a16="http://schemas.microsoft.com/office/drawing/2014/main" id="{CFDF3DAD-199D-E045-8EEC-5A6DEE26CD44}"/>
              </a:ext>
            </a:extLst>
          </p:cNvPr>
          <p:cNvGrpSpPr/>
          <p:nvPr/>
        </p:nvGrpSpPr>
        <p:grpSpPr>
          <a:xfrm>
            <a:off x="1017226" y="2185377"/>
            <a:ext cx="959830" cy="651401"/>
            <a:chOff x="3919035" y="4292855"/>
            <a:chExt cx="959830" cy="651401"/>
          </a:xfrm>
        </p:grpSpPr>
        <p:pic>
          <p:nvPicPr>
            <p:cNvPr id="164" name="Picture 163">
              <a:extLst>
                <a:ext uri="{FF2B5EF4-FFF2-40B4-BE49-F238E27FC236}">
                  <a16:creationId xmlns:a16="http://schemas.microsoft.com/office/drawing/2014/main" id="{C659811B-FD73-6949-AE2B-E62014529362}"/>
                </a:ext>
              </a:extLst>
            </p:cNvPr>
            <p:cNvPicPr>
              <a:picLocks noChangeAspect="1"/>
            </p:cNvPicPr>
            <p:nvPr/>
          </p:nvPicPr>
          <p:blipFill>
            <a:blip r:embed="rId12"/>
            <a:stretch>
              <a:fillRect/>
            </a:stretch>
          </p:blipFill>
          <p:spPr>
            <a:xfrm>
              <a:off x="3919035" y="4292855"/>
              <a:ext cx="263105" cy="651401"/>
            </a:xfrm>
            <a:prstGeom prst="rect">
              <a:avLst/>
            </a:prstGeom>
          </p:spPr>
        </p:pic>
        <p:pic>
          <p:nvPicPr>
            <p:cNvPr id="165" name="Picture 164">
              <a:extLst>
                <a:ext uri="{FF2B5EF4-FFF2-40B4-BE49-F238E27FC236}">
                  <a16:creationId xmlns:a16="http://schemas.microsoft.com/office/drawing/2014/main" id="{2F93F0AB-E676-AB4F-A1FD-99C7952D4E5F}"/>
                </a:ext>
              </a:extLst>
            </p:cNvPr>
            <p:cNvPicPr>
              <a:picLocks noChangeAspect="1"/>
            </p:cNvPicPr>
            <p:nvPr/>
          </p:nvPicPr>
          <p:blipFill>
            <a:blip r:embed="rId12"/>
            <a:stretch>
              <a:fillRect/>
            </a:stretch>
          </p:blipFill>
          <p:spPr>
            <a:xfrm>
              <a:off x="4267398" y="4292855"/>
              <a:ext cx="263105" cy="651401"/>
            </a:xfrm>
            <a:prstGeom prst="rect">
              <a:avLst/>
            </a:prstGeom>
          </p:spPr>
        </p:pic>
        <p:pic>
          <p:nvPicPr>
            <p:cNvPr id="166" name="Picture 165">
              <a:extLst>
                <a:ext uri="{FF2B5EF4-FFF2-40B4-BE49-F238E27FC236}">
                  <a16:creationId xmlns:a16="http://schemas.microsoft.com/office/drawing/2014/main" id="{77A44FCA-AA29-C54B-98A2-72359947D5D6}"/>
                </a:ext>
              </a:extLst>
            </p:cNvPr>
            <p:cNvPicPr>
              <a:picLocks noChangeAspect="1"/>
            </p:cNvPicPr>
            <p:nvPr/>
          </p:nvPicPr>
          <p:blipFill>
            <a:blip r:embed="rId12"/>
            <a:stretch>
              <a:fillRect/>
            </a:stretch>
          </p:blipFill>
          <p:spPr>
            <a:xfrm>
              <a:off x="4615760" y="4292855"/>
              <a:ext cx="263105" cy="651401"/>
            </a:xfrm>
            <a:prstGeom prst="rect">
              <a:avLst/>
            </a:prstGeom>
          </p:spPr>
        </p:pic>
      </p:grpSp>
      <p:grpSp>
        <p:nvGrpSpPr>
          <p:cNvPr id="167" name="Group 166">
            <a:extLst>
              <a:ext uri="{FF2B5EF4-FFF2-40B4-BE49-F238E27FC236}">
                <a16:creationId xmlns:a16="http://schemas.microsoft.com/office/drawing/2014/main" id="{7A3F2A24-DC86-0841-80F7-7493053789EF}"/>
              </a:ext>
            </a:extLst>
          </p:cNvPr>
          <p:cNvGrpSpPr/>
          <p:nvPr/>
        </p:nvGrpSpPr>
        <p:grpSpPr>
          <a:xfrm>
            <a:off x="1003345" y="4346953"/>
            <a:ext cx="606442" cy="1107993"/>
            <a:chOff x="1003345" y="4267719"/>
            <a:chExt cx="606442" cy="1107993"/>
          </a:xfrm>
        </p:grpSpPr>
        <p:pic>
          <p:nvPicPr>
            <p:cNvPr id="168" name="Picture 167">
              <a:extLst>
                <a:ext uri="{FF2B5EF4-FFF2-40B4-BE49-F238E27FC236}">
                  <a16:creationId xmlns:a16="http://schemas.microsoft.com/office/drawing/2014/main" id="{00966F0F-0E7D-3243-9949-7FE99F48B4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169" name="Picture 168">
              <a:extLst>
                <a:ext uri="{FF2B5EF4-FFF2-40B4-BE49-F238E27FC236}">
                  <a16:creationId xmlns:a16="http://schemas.microsoft.com/office/drawing/2014/main" id="{6D49F3DC-D933-274B-9C94-1C0E44130D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170" name="Picture 169">
              <a:extLst>
                <a:ext uri="{FF2B5EF4-FFF2-40B4-BE49-F238E27FC236}">
                  <a16:creationId xmlns:a16="http://schemas.microsoft.com/office/drawing/2014/main" id="{8261D337-3D94-F843-8388-EDDDA258EA5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171" name="Picture 170">
              <a:extLst>
                <a:ext uri="{FF2B5EF4-FFF2-40B4-BE49-F238E27FC236}">
                  <a16:creationId xmlns:a16="http://schemas.microsoft.com/office/drawing/2014/main" id="{A85E640C-7A1F-994A-851A-668BBB21B5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172" name="Picture 171">
              <a:extLst>
                <a:ext uri="{FF2B5EF4-FFF2-40B4-BE49-F238E27FC236}">
                  <a16:creationId xmlns:a16="http://schemas.microsoft.com/office/drawing/2014/main" id="{706619B0-DEA7-2240-A64F-9D0BA0243C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173" name="Picture 172">
              <a:extLst>
                <a:ext uri="{FF2B5EF4-FFF2-40B4-BE49-F238E27FC236}">
                  <a16:creationId xmlns:a16="http://schemas.microsoft.com/office/drawing/2014/main" id="{5EE9130B-A8A3-9744-9AF7-86DB9B1C1E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174" name="Picture 173">
              <a:extLst>
                <a:ext uri="{FF2B5EF4-FFF2-40B4-BE49-F238E27FC236}">
                  <a16:creationId xmlns:a16="http://schemas.microsoft.com/office/drawing/2014/main" id="{2A3E4A91-15AB-D24A-BF8E-4E887F9D1D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175" name="Picture 174">
              <a:extLst>
                <a:ext uri="{FF2B5EF4-FFF2-40B4-BE49-F238E27FC236}">
                  <a16:creationId xmlns:a16="http://schemas.microsoft.com/office/drawing/2014/main" id="{BCCA09A0-D1C6-6940-B7F3-E1BBAACC14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176" name="Triangle 175">
            <a:extLst>
              <a:ext uri="{FF2B5EF4-FFF2-40B4-BE49-F238E27FC236}">
                <a16:creationId xmlns:a16="http://schemas.microsoft.com/office/drawing/2014/main" id="{427D854E-A714-E746-9115-6DCFCF76CA9B}"/>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Left Brace 176">
            <a:extLst>
              <a:ext uri="{FF2B5EF4-FFF2-40B4-BE49-F238E27FC236}">
                <a16:creationId xmlns:a16="http://schemas.microsoft.com/office/drawing/2014/main" id="{D707E2EB-06EA-574A-A7E1-FAC0913183F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178" name="TextBox 177">
            <a:extLst>
              <a:ext uri="{FF2B5EF4-FFF2-40B4-BE49-F238E27FC236}">
                <a16:creationId xmlns:a16="http://schemas.microsoft.com/office/drawing/2014/main" id="{14D950B3-25FF-BA4E-B67A-B987860E2187}"/>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179" name="TextBox 178">
            <a:extLst>
              <a:ext uri="{FF2B5EF4-FFF2-40B4-BE49-F238E27FC236}">
                <a16:creationId xmlns:a16="http://schemas.microsoft.com/office/drawing/2014/main" id="{4BD942EC-1407-BA4A-A9B5-28B24BC9BBFD}"/>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180" name="Picture 4">
            <a:extLst>
              <a:ext uri="{FF2B5EF4-FFF2-40B4-BE49-F238E27FC236}">
                <a16:creationId xmlns:a16="http://schemas.microsoft.com/office/drawing/2014/main" id="{0A205B8C-03FF-3143-AFA6-9191A5D27912}"/>
              </a:ext>
            </a:extLst>
          </p:cNvPr>
          <p:cNvPicPr>
            <a:picLocks noChangeAspect="1" noChangeArrowheads="1"/>
          </p:cNvPicPr>
          <p:nvPr/>
        </p:nvPicPr>
        <p:blipFill>
          <a:blip r:embed="rId13"/>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BDF49A63-3505-3F45-9D16-EF74BD4E0D60}"/>
              </a:ext>
            </a:extLst>
          </p:cNvPr>
          <p:cNvGrpSpPr/>
          <p:nvPr/>
        </p:nvGrpSpPr>
        <p:grpSpPr>
          <a:xfrm>
            <a:off x="2232636" y="4434082"/>
            <a:ext cx="451312" cy="428671"/>
            <a:chOff x="6199486" y="4329361"/>
            <a:chExt cx="589482" cy="559910"/>
          </a:xfrm>
        </p:grpSpPr>
        <p:sp>
          <p:nvSpPr>
            <p:cNvPr id="182" name="Oval 181">
              <a:extLst>
                <a:ext uri="{FF2B5EF4-FFF2-40B4-BE49-F238E27FC236}">
                  <a16:creationId xmlns:a16="http://schemas.microsoft.com/office/drawing/2014/main" id="{D8A88AD7-C525-C043-B134-7570455B01FA}"/>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Stored Data 182">
              <a:extLst>
                <a:ext uri="{FF2B5EF4-FFF2-40B4-BE49-F238E27FC236}">
                  <a16:creationId xmlns:a16="http://schemas.microsoft.com/office/drawing/2014/main" id="{412DE0FC-418D-E14F-A725-A356483C273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60841F20-8E47-184D-8973-E1609441B62B}"/>
              </a:ext>
            </a:extLst>
          </p:cNvPr>
          <p:cNvGrpSpPr/>
          <p:nvPr/>
        </p:nvGrpSpPr>
        <p:grpSpPr>
          <a:xfrm>
            <a:off x="2232636" y="5025355"/>
            <a:ext cx="451312" cy="428671"/>
            <a:chOff x="6199486" y="4329361"/>
            <a:chExt cx="589482" cy="559910"/>
          </a:xfrm>
        </p:grpSpPr>
        <p:sp>
          <p:nvSpPr>
            <p:cNvPr id="185" name="Oval 184">
              <a:extLst>
                <a:ext uri="{FF2B5EF4-FFF2-40B4-BE49-F238E27FC236}">
                  <a16:creationId xmlns:a16="http://schemas.microsoft.com/office/drawing/2014/main" id="{42C5E2CC-CBB5-6340-B4BD-4514B5C737C4}"/>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Stored Data 185">
              <a:extLst>
                <a:ext uri="{FF2B5EF4-FFF2-40B4-BE49-F238E27FC236}">
                  <a16:creationId xmlns:a16="http://schemas.microsoft.com/office/drawing/2014/main" id="{DC3131A9-4B82-AA4B-8C8B-A004E704F595}"/>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7" name="Freeform 342">
            <a:extLst>
              <a:ext uri="{FF2B5EF4-FFF2-40B4-BE49-F238E27FC236}">
                <a16:creationId xmlns:a16="http://schemas.microsoft.com/office/drawing/2014/main" id="{6B8A0836-C849-AB45-81C7-8186951FA53F}"/>
              </a:ext>
            </a:extLst>
          </p:cNvPr>
          <p:cNvSpPr>
            <a:spLocks noEditPoints="1"/>
          </p:cNvSpPr>
          <p:nvPr/>
        </p:nvSpPr>
        <p:spPr bwMode="auto">
          <a:xfrm>
            <a:off x="1874201" y="2099056"/>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4"/>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88" name="Oval 187">
            <a:extLst>
              <a:ext uri="{FF2B5EF4-FFF2-40B4-BE49-F238E27FC236}">
                <a16:creationId xmlns:a16="http://schemas.microsoft.com/office/drawing/2014/main" id="{B857650F-1013-C748-930A-1B48A130C63A}"/>
              </a:ext>
            </a:extLst>
          </p:cNvPr>
          <p:cNvSpPr/>
          <p:nvPr/>
        </p:nvSpPr>
        <p:spPr bwMode="auto">
          <a:xfrm>
            <a:off x="6190956" y="259172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272397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596661D-99EA-0F49-89A1-DD02113BC8CC}"/>
              </a:ext>
            </a:extLst>
          </p:cNvPr>
          <p:cNvGraphicFramePr>
            <a:graphicFrameLocks noGrp="1"/>
          </p:cNvGraphicFramePr>
          <p:nvPr>
            <p:extLst>
              <p:ext uri="{D42A27DB-BD31-4B8C-83A1-F6EECF244321}">
                <p14:modId xmlns:p14="http://schemas.microsoft.com/office/powerpoint/2010/main" val="412087020"/>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communication between agents on appliance and </a:t>
                      </a:r>
                      <a:b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Azure Migrate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Hyper-V Replication Provider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a:solidFill>
                            <a:srgbClr val="0078D4"/>
                          </a:solidFill>
                          <a:latin typeface="Segoe UI Semibold (Headings)"/>
                          <a:ea typeface="+mn-ea"/>
                          <a:cs typeface="Segoe UI Semilight" panose="020B0402040204020203" pitchFamily="34" charset="0"/>
                        </a:rPr>
                        <a:t>Recovery Services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Storage Account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4" name="Title 9">
            <a:extLst>
              <a:ext uri="{FF2B5EF4-FFF2-40B4-BE49-F238E27FC236}">
                <a16:creationId xmlns:a16="http://schemas.microsoft.com/office/drawing/2014/main" id="{DF801DA2-AE02-4EC5-80F1-52AD5F0C9B8F}"/>
              </a:ext>
            </a:extLst>
          </p:cNvPr>
          <p:cNvSpPr>
            <a:spLocks noGrp="1"/>
          </p:cNvSpPr>
          <p:nvPr>
            <p:ph type="title"/>
          </p:nvPr>
        </p:nvSpPr>
        <p:spPr>
          <a:xfrm>
            <a:off x="465138" y="441332"/>
            <a:ext cx="11530584" cy="830020"/>
          </a:xfrm>
        </p:spPr>
        <p:txBody>
          <a:bodyPr/>
          <a:lstStyle/>
          <a:p>
            <a:r>
              <a:rPr lang="en-US"/>
              <a:t>Agentless Hyper-V: Azure artifacts created</a:t>
            </a:r>
          </a:p>
        </p:txBody>
      </p:sp>
    </p:spTree>
    <p:extLst>
      <p:ext uri="{BB962C8B-B14F-4D97-AF65-F5344CB8AC3E}">
        <p14:creationId xmlns:p14="http://schemas.microsoft.com/office/powerpoint/2010/main" val="49208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Agent-based migrations</a:t>
            </a:r>
          </a:p>
        </p:txBody>
      </p:sp>
    </p:spTree>
    <p:extLst>
      <p:ext uri="{BB962C8B-B14F-4D97-AF65-F5344CB8AC3E}">
        <p14:creationId xmlns:p14="http://schemas.microsoft.com/office/powerpoint/2010/main" val="17009729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550850"/>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1153497"/>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i="1" spc="-51">
              <a:solidFill>
                <a:prstClr val="black"/>
              </a:solidFill>
              <a:latin typeface="Segoe UI"/>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898771"/>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684153"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800">
                <a:solidFill>
                  <a:srgbClr val="0070C0"/>
                </a:solidFill>
                <a:latin typeface="Segoe UI"/>
              </a:rPr>
              <a:t>Deploy Replication appliance (also known as configuration server) </a:t>
            </a:r>
            <a:r>
              <a:rPr lang="en-US" altLang="en-US" sz="1800">
                <a:solidFill>
                  <a:prstClr val="black"/>
                </a:solidFill>
                <a:latin typeface="Segoe UI"/>
              </a:rPr>
              <a:t>in your source environment</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Install Mobility Service </a:t>
            </a:r>
            <a:r>
              <a:rPr lang="en-US" altLang="en-US" sz="1800">
                <a:solidFill>
                  <a:prstClr val="black"/>
                </a:solidFill>
                <a:latin typeface="Segoe UI"/>
              </a:rPr>
              <a:t>on the servers to be migrated</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Start replicating </a:t>
            </a:r>
            <a:r>
              <a:rPr lang="en-US" altLang="en-US" sz="18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Replication appliance orchestrates </a:t>
            </a:r>
            <a:r>
              <a:rPr lang="en-US" altLang="en-US" sz="1800">
                <a:gradFill>
                  <a:gsLst>
                    <a:gs pos="2917">
                      <a:srgbClr val="1A1A1A"/>
                    </a:gs>
                    <a:gs pos="30000">
                      <a:srgbClr val="1A1A1A"/>
                    </a:gs>
                  </a:gsLst>
                  <a:lin ang="5400000" scaled="0"/>
                </a:gradFill>
                <a:latin typeface="Segoe UI"/>
              </a:rPr>
              <a:t>the replication of your VM data to your Azure subscription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Perform test migrations </a:t>
            </a:r>
            <a:r>
              <a:rPr lang="en-US" altLang="en-US" sz="18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Migrate </a:t>
            </a:r>
            <a:r>
              <a:rPr lang="en-US" altLang="en-US" sz="1800">
                <a:gradFill>
                  <a:gsLst>
                    <a:gs pos="2917">
                      <a:srgbClr val="1A1A1A"/>
                    </a:gs>
                    <a:gs pos="30000">
                      <a:srgbClr val="1A1A1A"/>
                    </a:gs>
                  </a:gsLst>
                  <a:lin ang="5400000" scaled="0"/>
                </a:gradFill>
                <a:latin typeface="Segoe UI"/>
              </a:rPr>
              <a:t>with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54458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365679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4715998"/>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5A5CEAEF-2CFC-5444-80E7-D6BD1F5BC57D}"/>
              </a:ext>
            </a:extLst>
          </p:cNvPr>
          <p:cNvCxnSpPr>
            <a:cxnSpLocks/>
          </p:cNvCxnSpPr>
          <p:nvPr/>
        </p:nvCxnSpPr>
        <p:spPr>
          <a:xfrm>
            <a:off x="7176588" y="5811152"/>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3" name="Group 12">
            <a:extLst>
              <a:ext uri="{FF2B5EF4-FFF2-40B4-BE49-F238E27FC236}">
                <a16:creationId xmlns:a16="http://schemas.microsoft.com/office/drawing/2014/main" id="{1375FA1D-387A-8442-B567-CCFFF9473EDA}"/>
              </a:ext>
            </a:extLst>
          </p:cNvPr>
          <p:cNvGrpSpPr>
            <a:grpSpLocks noChangeAspect="1"/>
          </p:cNvGrpSpPr>
          <p:nvPr/>
        </p:nvGrpSpPr>
        <p:grpSpPr bwMode="auto">
          <a:xfrm>
            <a:off x="2939239" y="4040248"/>
            <a:ext cx="660445" cy="657316"/>
            <a:chOff x="1297" y="2230"/>
            <a:chExt cx="633" cy="630"/>
          </a:xfrm>
        </p:grpSpPr>
        <p:sp>
          <p:nvSpPr>
            <p:cNvPr id="44" name="Freeform 13">
              <a:extLst>
                <a:ext uri="{FF2B5EF4-FFF2-40B4-BE49-F238E27FC236}">
                  <a16:creationId xmlns:a16="http://schemas.microsoft.com/office/drawing/2014/main" id="{EF7A3CB0-C955-4F47-AD71-69037857F54E}"/>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5" name="Freeform 14">
              <a:extLst>
                <a:ext uri="{FF2B5EF4-FFF2-40B4-BE49-F238E27FC236}">
                  <a16:creationId xmlns:a16="http://schemas.microsoft.com/office/drawing/2014/main" id="{09CF4582-4C7B-B94B-9EEA-113FC7CF633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6" name="Freeform 15">
              <a:extLst>
                <a:ext uri="{FF2B5EF4-FFF2-40B4-BE49-F238E27FC236}">
                  <a16:creationId xmlns:a16="http://schemas.microsoft.com/office/drawing/2014/main" id="{8873EFDA-12EC-BB49-8CD5-D3BEDDBA6418}"/>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8" name="Freeform 16">
              <a:extLst>
                <a:ext uri="{FF2B5EF4-FFF2-40B4-BE49-F238E27FC236}">
                  <a16:creationId xmlns:a16="http://schemas.microsoft.com/office/drawing/2014/main" id="{B48F76AB-B94B-7145-8C8E-B6596729DC06}"/>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9" name="Freeform 17">
              <a:extLst>
                <a:ext uri="{FF2B5EF4-FFF2-40B4-BE49-F238E27FC236}">
                  <a16:creationId xmlns:a16="http://schemas.microsoft.com/office/drawing/2014/main" id="{B1A1C6EA-3015-344D-9AD4-89780667D70F}"/>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60" name="Group 59">
            <a:extLst>
              <a:ext uri="{FF2B5EF4-FFF2-40B4-BE49-F238E27FC236}">
                <a16:creationId xmlns:a16="http://schemas.microsoft.com/office/drawing/2014/main" id="{6BDF8B1C-EF39-2A43-A02C-F21EFF70E6F0}"/>
              </a:ext>
            </a:extLst>
          </p:cNvPr>
          <p:cNvGrpSpPr/>
          <p:nvPr/>
        </p:nvGrpSpPr>
        <p:grpSpPr>
          <a:xfrm>
            <a:off x="2561731" y="4829061"/>
            <a:ext cx="1349411" cy="589642"/>
            <a:chOff x="1671603" y="4900917"/>
            <a:chExt cx="1323259" cy="578215"/>
          </a:xfrm>
        </p:grpSpPr>
        <p:grpSp>
          <p:nvGrpSpPr>
            <p:cNvPr id="61" name="Group 60">
              <a:extLst>
                <a:ext uri="{FF2B5EF4-FFF2-40B4-BE49-F238E27FC236}">
                  <a16:creationId xmlns:a16="http://schemas.microsoft.com/office/drawing/2014/main" id="{20F502AE-EDF4-7048-84E8-7C920DB88DFA}"/>
                </a:ext>
              </a:extLst>
            </p:cNvPr>
            <p:cNvGrpSpPr/>
            <p:nvPr/>
          </p:nvGrpSpPr>
          <p:grpSpPr>
            <a:xfrm>
              <a:off x="1671603" y="4900917"/>
              <a:ext cx="627183" cy="578215"/>
              <a:chOff x="2501959" y="5037105"/>
              <a:chExt cx="627183" cy="578215"/>
            </a:xfrm>
          </p:grpSpPr>
          <p:sp>
            <p:nvSpPr>
              <p:cNvPr id="65" name="Freeform 5">
                <a:extLst>
                  <a:ext uri="{FF2B5EF4-FFF2-40B4-BE49-F238E27FC236}">
                    <a16:creationId xmlns:a16="http://schemas.microsoft.com/office/drawing/2014/main" id="{7C28F5A5-B655-7D45-BAB6-EDDBBF6A9BB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6" name="Picture 65">
                <a:extLst>
                  <a:ext uri="{FF2B5EF4-FFF2-40B4-BE49-F238E27FC236}">
                    <a16:creationId xmlns:a16="http://schemas.microsoft.com/office/drawing/2014/main" id="{5DB35C78-39D6-EF40-9715-64DC6DA0D5F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62" name="Group 61">
              <a:extLst>
                <a:ext uri="{FF2B5EF4-FFF2-40B4-BE49-F238E27FC236}">
                  <a16:creationId xmlns:a16="http://schemas.microsoft.com/office/drawing/2014/main" id="{197FE37F-FC27-374D-AF39-C5E66A9443AB}"/>
                </a:ext>
              </a:extLst>
            </p:cNvPr>
            <p:cNvGrpSpPr/>
            <p:nvPr/>
          </p:nvGrpSpPr>
          <p:grpSpPr>
            <a:xfrm>
              <a:off x="2367679" y="4900917"/>
              <a:ext cx="627183" cy="578215"/>
              <a:chOff x="2501959" y="5037105"/>
              <a:chExt cx="627183" cy="578215"/>
            </a:xfrm>
          </p:grpSpPr>
          <p:sp>
            <p:nvSpPr>
              <p:cNvPr id="63" name="Freeform 5">
                <a:extLst>
                  <a:ext uri="{FF2B5EF4-FFF2-40B4-BE49-F238E27FC236}">
                    <a16:creationId xmlns:a16="http://schemas.microsoft.com/office/drawing/2014/main" id="{A6918536-1CC4-9048-A4A3-8834CF933A4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4" name="Picture 63">
                <a:extLst>
                  <a:ext uri="{FF2B5EF4-FFF2-40B4-BE49-F238E27FC236}">
                    <a16:creationId xmlns:a16="http://schemas.microsoft.com/office/drawing/2014/main" id="{1B693CC9-8DCE-C14B-941A-0EEC29A984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7" name="Freeform 16">
            <a:extLst>
              <a:ext uri="{FF2B5EF4-FFF2-40B4-BE49-F238E27FC236}">
                <a16:creationId xmlns:a16="http://schemas.microsoft.com/office/drawing/2014/main" id="{24DABC94-4758-A646-A619-BCA153D393D3}"/>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8" name="Freeform 16">
            <a:extLst>
              <a:ext uri="{FF2B5EF4-FFF2-40B4-BE49-F238E27FC236}">
                <a16:creationId xmlns:a16="http://schemas.microsoft.com/office/drawing/2014/main" id="{181A7828-8926-234A-9A71-6103E36F8666}"/>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 name="Text Placeholder 3">
            <a:extLst>
              <a:ext uri="{FF2B5EF4-FFF2-40B4-BE49-F238E27FC236}">
                <a16:creationId xmlns:a16="http://schemas.microsoft.com/office/drawing/2014/main" id="{D415D419-1E29-2E4F-AA5B-CE5FC212B535}"/>
              </a:ext>
            </a:extLst>
          </p:cNvPr>
          <p:cNvSpPr>
            <a:spLocks noGrp="1"/>
          </p:cNvSpPr>
          <p:nvPr>
            <p:ph type="body" sz="quarter" idx="10"/>
          </p:nvPr>
        </p:nvSpPr>
        <p:spPr>
          <a:xfrm>
            <a:off x="465138" y="898382"/>
            <a:ext cx="11887195" cy="492443"/>
          </a:xfrm>
        </p:spPr>
        <p:txBody>
          <a:bodyPr/>
          <a:lstStyle/>
          <a:p>
            <a:r>
              <a:rPr lang="en-US" dirty="0"/>
              <a:t>For physical servers/AWS, GCP, other cloud servers</a:t>
            </a:r>
          </a:p>
        </p:txBody>
      </p:sp>
      <p:sp>
        <p:nvSpPr>
          <p:cNvPr id="3" name="Title 2">
            <a:extLst>
              <a:ext uri="{FF2B5EF4-FFF2-40B4-BE49-F238E27FC236}">
                <a16:creationId xmlns:a16="http://schemas.microsoft.com/office/drawing/2014/main" id="{E48FB4B7-B47F-A141-BD57-3B60E75FDBB3}"/>
              </a:ext>
            </a:extLst>
          </p:cNvPr>
          <p:cNvSpPr>
            <a:spLocks noGrp="1"/>
          </p:cNvSpPr>
          <p:nvPr>
            <p:ph type="title"/>
          </p:nvPr>
        </p:nvSpPr>
        <p:spPr>
          <a:xfrm>
            <a:off x="465138" y="441332"/>
            <a:ext cx="11530584" cy="830020"/>
          </a:xfrm>
        </p:spPr>
        <p:txBody>
          <a:bodyPr/>
          <a:lstStyle/>
          <a:p>
            <a:r>
              <a:rPr lang="en-US"/>
              <a:t>Agent-based: Process</a:t>
            </a:r>
          </a:p>
        </p:txBody>
      </p:sp>
    </p:spTree>
    <p:extLst>
      <p:ext uri="{BB962C8B-B14F-4D97-AF65-F5344CB8AC3E}">
        <p14:creationId xmlns:p14="http://schemas.microsoft.com/office/powerpoint/2010/main" val="2107462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 calcmode="lin" valueType="num">
                                      <p:cBhvr additive="base">
                                        <p:cTn id="17"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ppt_x"/>
                                          </p:val>
                                        </p:tav>
                                        <p:tav tm="100000">
                                          <p:val>
                                            <p:strVal val="#ppt_x"/>
                                          </p:val>
                                        </p:tav>
                                      </p:tavLst>
                                    </p:anim>
                                    <p:anim calcmode="lin" valueType="num">
                                      <p:cBhvr additive="base">
                                        <p:cTn id="22" dur="500" fill="hold"/>
                                        <p:tgtEl>
                                          <p:spTgt spid="6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5">
                                            <p:txEl>
                                              <p:pRg st="4" end="4"/>
                                            </p:txEl>
                                          </p:spTgt>
                                        </p:tgtEl>
                                        <p:attrNameLst>
                                          <p:attrName>style.visibility</p:attrName>
                                        </p:attrNameLst>
                                      </p:cBhvr>
                                      <p:to>
                                        <p:strVal val="visible"/>
                                      </p:to>
                                    </p:set>
                                    <p:anim calcmode="lin" valueType="num">
                                      <p:cBhvr additive="base">
                                        <p:cTn id="31"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5">
                                            <p:txEl>
                                              <p:pRg st="6" end="6"/>
                                            </p:txEl>
                                          </p:spTgt>
                                        </p:tgtEl>
                                        <p:attrNameLst>
                                          <p:attrName>style.visibility</p:attrName>
                                        </p:attrNameLst>
                                      </p:cBhvr>
                                      <p:to>
                                        <p:strVal val="visible"/>
                                      </p:to>
                                    </p:set>
                                    <p:anim calcmode="lin" valueType="num">
                                      <p:cBhvr additive="base">
                                        <p:cTn id="41"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
                                            <p:txEl>
                                              <p:pRg st="6" end="6"/>
                                            </p:txEl>
                                          </p:spTgt>
                                        </p:tgtEl>
                                        <p:attrNameLst>
                                          <p:attrName>ppt_y</p:attrName>
                                        </p:attrNameLst>
                                      </p:cBhvr>
                                      <p:tavLst>
                                        <p:tav tm="0">
                                          <p:val>
                                            <p:strVal val="1+#ppt_h/2"/>
                                          </p:val>
                                        </p:tav>
                                        <p:tav tm="100000">
                                          <p:val>
                                            <p:strVal val="#ppt_y"/>
                                          </p:val>
                                        </p:tav>
                                      </p:tavLst>
                                    </p:anim>
                                  </p:childTnLst>
                                </p:cTn>
                              </p:par>
                              <p:par>
                                <p:cTn id="43" presetID="26" presetClass="emph" presetSubtype="0" fill="hold" nodeType="withEffect">
                                  <p:stCondLst>
                                    <p:cond delay="0"/>
                                  </p:stCondLst>
                                  <p:childTnLst>
                                    <p:animEffect transition="out" filter="fade">
                                      <p:cBhvr>
                                        <p:cTn id="44" dur="500" tmFilter="0, 0; .2, .5; .8, .5; 1, 0"/>
                                        <p:tgtEl>
                                          <p:spTgt spid="43"/>
                                        </p:tgtEl>
                                      </p:cBhvr>
                                    </p:animEffect>
                                    <p:animScale>
                                      <p:cBhvr>
                                        <p:cTn id="45" dur="250" autoRev="1" fill="hold"/>
                                        <p:tgtEl>
                                          <p:spTgt spid="43"/>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5">
                                            <p:txEl>
                                              <p:pRg st="8" end="8"/>
                                            </p:txEl>
                                          </p:spTgt>
                                        </p:tgtEl>
                                        <p:attrNameLst>
                                          <p:attrName>style.visibility</p:attrName>
                                        </p:attrNameLst>
                                      </p:cBhvr>
                                      <p:to>
                                        <p:strVal val="visible"/>
                                      </p:to>
                                    </p:set>
                                    <p:anim calcmode="lin" valueType="num">
                                      <p:cBhvr additive="base">
                                        <p:cTn id="50"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 calcmode="lin" valueType="num">
                                      <p:cBhvr additive="base">
                                        <p:cTn id="54" dur="500" fill="hold"/>
                                        <p:tgtEl>
                                          <p:spTgt spid="87"/>
                                        </p:tgtEl>
                                        <p:attrNameLst>
                                          <p:attrName>ppt_x</p:attrName>
                                        </p:attrNameLst>
                                      </p:cBhvr>
                                      <p:tavLst>
                                        <p:tav tm="0">
                                          <p:val>
                                            <p:strVal val="#ppt_x"/>
                                          </p:val>
                                        </p:tav>
                                        <p:tav tm="100000">
                                          <p:val>
                                            <p:strVal val="#ppt_x"/>
                                          </p:val>
                                        </p:tav>
                                      </p:tavLst>
                                    </p:anim>
                                    <p:anim calcmode="lin" valueType="num">
                                      <p:cBhvr additive="base">
                                        <p:cTn id="55" dur="500" fill="hold"/>
                                        <p:tgtEl>
                                          <p:spTgt spid="87"/>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additive="base">
                                        <p:cTn id="58" dur="500" fill="hold"/>
                                        <p:tgtEl>
                                          <p:spTgt spid="80"/>
                                        </p:tgtEl>
                                        <p:attrNameLst>
                                          <p:attrName>ppt_x</p:attrName>
                                        </p:attrNameLst>
                                      </p:cBhvr>
                                      <p:tavLst>
                                        <p:tav tm="0">
                                          <p:val>
                                            <p:strVal val="#ppt_x"/>
                                          </p:val>
                                        </p:tav>
                                        <p:tav tm="100000">
                                          <p:val>
                                            <p:strVal val="#ppt_x"/>
                                          </p:val>
                                        </p:tav>
                                      </p:tavLst>
                                    </p:anim>
                                    <p:anim calcmode="lin" valueType="num">
                                      <p:cBhvr additive="base">
                                        <p:cTn id="59" dur="500" fill="hold"/>
                                        <p:tgtEl>
                                          <p:spTgt spid="8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 calcmode="lin" valueType="num">
                                      <p:cBhvr additive="base">
                                        <p:cTn id="62" dur="500" fill="hold"/>
                                        <p:tgtEl>
                                          <p:spTgt spid="88"/>
                                        </p:tgtEl>
                                        <p:attrNameLst>
                                          <p:attrName>ppt_x</p:attrName>
                                        </p:attrNameLst>
                                      </p:cBhvr>
                                      <p:tavLst>
                                        <p:tav tm="0">
                                          <p:val>
                                            <p:strVal val="#ppt_x"/>
                                          </p:val>
                                        </p:tav>
                                        <p:tav tm="100000">
                                          <p:val>
                                            <p:strVal val="#ppt_x"/>
                                          </p:val>
                                        </p:tav>
                                      </p:tavLst>
                                    </p:anim>
                                    <p:anim calcmode="lin" valueType="num">
                                      <p:cBhvr additive="base">
                                        <p:cTn id="63"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5">
                                            <p:txEl>
                                              <p:pRg st="10" end="10"/>
                                            </p:txEl>
                                          </p:spTgt>
                                        </p:tgtEl>
                                        <p:attrNameLst>
                                          <p:attrName>style.visibility</p:attrName>
                                        </p:attrNameLst>
                                      </p:cBhvr>
                                      <p:to>
                                        <p:strVal val="visible"/>
                                      </p:to>
                                    </p:set>
                                    <p:anim calcmode="lin" valueType="num">
                                      <p:cBhvr additive="base">
                                        <p:cTn id="68" dur="500" fill="hold"/>
                                        <p:tgtEl>
                                          <p:spTgt spid="55">
                                            <p:txEl>
                                              <p:pRg st="10" end="1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55">
                                            <p:txEl>
                                              <p:pRg st="10" end="10"/>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additive="base">
                                        <p:cTn id="72" dur="500" fill="hold"/>
                                        <p:tgtEl>
                                          <p:spTgt spid="73"/>
                                        </p:tgtEl>
                                        <p:attrNameLst>
                                          <p:attrName>ppt_x</p:attrName>
                                        </p:attrNameLst>
                                      </p:cBhvr>
                                      <p:tavLst>
                                        <p:tav tm="0">
                                          <p:val>
                                            <p:strVal val="#ppt_x"/>
                                          </p:val>
                                        </p:tav>
                                        <p:tav tm="100000">
                                          <p:val>
                                            <p:strVal val="#ppt_x"/>
                                          </p:val>
                                        </p:tav>
                                      </p:tavLst>
                                    </p:anim>
                                    <p:anim calcmode="lin" valueType="num">
                                      <p:cBhvr additive="base">
                                        <p:cTn id="73"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67" grpId="0" animBg="1"/>
      <p:bldP spid="6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AEB1BC-3FCF-4592-8F20-33591590C429}"/>
              </a:ext>
            </a:extLst>
          </p:cNvPr>
          <p:cNvSpPr/>
          <p:nvPr/>
        </p:nvSpPr>
        <p:spPr bwMode="auto">
          <a:xfrm>
            <a:off x="0" y="5167827"/>
            <a:ext cx="12436475" cy="18716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B289C24-626E-4FBF-B993-F76FBBDA0143}"/>
              </a:ext>
            </a:extLst>
          </p:cNvPr>
          <p:cNvSpPr/>
          <p:nvPr/>
        </p:nvSpPr>
        <p:spPr>
          <a:xfrm>
            <a:off x="5438634" y="3324334"/>
            <a:ext cx="2880391"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Configuration Server </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Centralized orchestration of data replication and communication from on-premises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1" name="Rectangle 30">
            <a:extLst>
              <a:ext uri="{FF2B5EF4-FFF2-40B4-BE49-F238E27FC236}">
                <a16:creationId xmlns:a16="http://schemas.microsoft.com/office/drawing/2014/main" id="{F4037C0B-0A2C-41C6-A501-DDCBE0783EFE}"/>
              </a:ext>
            </a:extLst>
          </p:cNvPr>
          <p:cNvSpPr/>
          <p:nvPr/>
        </p:nvSpPr>
        <p:spPr>
          <a:xfrm>
            <a:off x="8592547" y="3324334"/>
            <a:ext cx="3759786"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Process server</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Replication gateway. Receives replication data; optimizes it with caching, compression and encryption, and sends it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6" name="Freeform 342">
            <a:extLst>
              <a:ext uri="{FF2B5EF4-FFF2-40B4-BE49-F238E27FC236}">
                <a16:creationId xmlns:a16="http://schemas.microsoft.com/office/drawing/2014/main" id="{B5CD296F-3BA6-4E0E-AEC2-669FD5C00B09}"/>
              </a:ext>
            </a:extLst>
          </p:cNvPr>
          <p:cNvSpPr>
            <a:spLocks noEditPoints="1"/>
          </p:cNvSpPr>
          <p:nvPr/>
        </p:nvSpPr>
        <p:spPr bwMode="auto">
          <a:xfrm>
            <a:off x="3680480" y="5660974"/>
            <a:ext cx="860972" cy="83340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50E6FF"/>
          </a:solidFill>
          <a:ln>
            <a:noFill/>
          </a:ln>
        </p:spPr>
        <p:txBody>
          <a:bodyPr vert="horz" wrap="square" lIns="93247" tIns="46623" rIns="93247" bIns="46623" numCol="1" anchor="ctr"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7" name="Rectangle 36">
            <a:extLst>
              <a:ext uri="{FF2B5EF4-FFF2-40B4-BE49-F238E27FC236}">
                <a16:creationId xmlns:a16="http://schemas.microsoft.com/office/drawing/2014/main" id="{3F77FAA0-B6BB-487B-AF08-FACB6D3E7999}"/>
              </a:ext>
            </a:extLst>
          </p:cNvPr>
          <p:cNvSpPr/>
          <p:nvPr/>
        </p:nvSpPr>
        <p:spPr>
          <a:xfrm>
            <a:off x="356499" y="5652015"/>
            <a:ext cx="2527696" cy="851323"/>
          </a:xfrm>
          <a:prstGeom prst="rect">
            <a:avLst/>
          </a:prstGeom>
          <a:noFill/>
          <a:ln>
            <a:noFill/>
            <a:prstDash val="dash"/>
          </a:ln>
        </p:spPr>
        <p:txBody>
          <a:bodyPr wrap="square" anchor="ctr">
            <a:spAutoFit/>
          </a:bodyPr>
          <a:lstStyle/>
          <a:p>
            <a:pPr defTabSz="914191">
              <a:spcAft>
                <a:spcPts val="600"/>
              </a:spcAft>
              <a:defRPr/>
            </a:pPr>
            <a:r>
              <a:rPr lang="en-US" sz="1632">
                <a:solidFill>
                  <a:schemeClr val="accent5"/>
                </a:solidFill>
                <a:latin typeface="Segoe UI Semibold (Headings)"/>
                <a:cs typeface="Segoe UI Semilight" panose="020B0402040204020203" pitchFamily="34" charset="0"/>
              </a:rPr>
              <a:t>Mobility Service</a:t>
            </a:r>
          </a:p>
          <a:p>
            <a:pPr defTabSz="914191">
              <a:defRPr/>
            </a:pPr>
            <a:r>
              <a:rPr lang="en-US" sz="1400">
                <a:solidFill>
                  <a:schemeClr val="bg1"/>
                </a:solidFill>
                <a:cs typeface="Segoe UI Semilight" panose="020B0402040204020203" pitchFamily="34" charset="0"/>
              </a:rPr>
              <a:t>Deployed on each source server to be migrated</a:t>
            </a:r>
            <a:endParaRPr lang="en-US" sz="1400">
              <a:solidFill>
                <a:schemeClr val="bg1"/>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B3149E8D-D5D3-458F-813E-016A9AAF3A9C}"/>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6" name="Rectangle 5">
            <a:extLst>
              <a:ext uri="{FF2B5EF4-FFF2-40B4-BE49-F238E27FC236}">
                <a16:creationId xmlns:a16="http://schemas.microsoft.com/office/drawing/2014/main" id="{6E413F5A-B199-461F-A050-29ECFC975B0D}"/>
              </a:ext>
            </a:extLst>
          </p:cNvPr>
          <p:cNvSpPr/>
          <p:nvPr/>
        </p:nvSpPr>
        <p:spPr>
          <a:xfrm>
            <a:off x="5438633" y="2345133"/>
            <a:ext cx="6085597" cy="630942"/>
          </a:xfrm>
          <a:prstGeom prst="rect">
            <a:avLst/>
          </a:prstGeom>
          <a:solidFill>
            <a:schemeClr val="bg1"/>
          </a:solidFill>
          <a:ln>
            <a:noFill/>
            <a:prstDash val="dash"/>
          </a:ln>
        </p:spPr>
        <p:txBody>
          <a:bodyPr wrap="square" numCol="1">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Deployment options</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Import OVA (VMware only) | Prepare 2016 OS machine and run installer</a:t>
            </a:r>
          </a:p>
        </p:txBody>
      </p:sp>
      <p:sp>
        <p:nvSpPr>
          <p:cNvPr id="11" name="Text Placeholder 10">
            <a:extLst>
              <a:ext uri="{FF2B5EF4-FFF2-40B4-BE49-F238E27FC236}">
                <a16:creationId xmlns:a16="http://schemas.microsoft.com/office/drawing/2014/main" id="{8671BAC1-D7E6-C643-AC0C-2327F42B8CAB}"/>
              </a:ext>
            </a:extLst>
          </p:cNvPr>
          <p:cNvSpPr>
            <a:spLocks noGrp="1"/>
          </p:cNvSpPr>
          <p:nvPr>
            <p:ph type="body" sz="quarter" idx="10"/>
          </p:nvPr>
        </p:nvSpPr>
        <p:spPr>
          <a:xfrm>
            <a:off x="465138" y="898382"/>
            <a:ext cx="11887195" cy="492443"/>
          </a:xfrm>
        </p:spPr>
        <p:txBody>
          <a:bodyPr/>
          <a:lstStyle/>
          <a:p>
            <a:r>
              <a:rPr lang="en-US"/>
              <a:t>Replication appliance and Mobility service</a:t>
            </a:r>
          </a:p>
        </p:txBody>
      </p:sp>
      <p:sp>
        <p:nvSpPr>
          <p:cNvPr id="15" name="Title 14">
            <a:extLst>
              <a:ext uri="{FF2B5EF4-FFF2-40B4-BE49-F238E27FC236}">
                <a16:creationId xmlns:a16="http://schemas.microsoft.com/office/drawing/2014/main" id="{662AA123-BCB1-2046-A163-CEDBBAF11F9A}"/>
              </a:ext>
            </a:extLst>
          </p:cNvPr>
          <p:cNvSpPr>
            <a:spLocks noGrp="1"/>
          </p:cNvSpPr>
          <p:nvPr>
            <p:ph type="title"/>
          </p:nvPr>
        </p:nvSpPr>
        <p:spPr>
          <a:xfrm>
            <a:off x="465138" y="441332"/>
            <a:ext cx="11530584" cy="492443"/>
          </a:xfrm>
        </p:spPr>
        <p:txBody>
          <a:bodyPr/>
          <a:lstStyle/>
          <a:p>
            <a:r>
              <a:rPr lang="en-US"/>
              <a:t>Agent-based: Components used</a:t>
            </a:r>
          </a:p>
        </p:txBody>
      </p:sp>
      <p:sp>
        <p:nvSpPr>
          <p:cNvPr id="13" name="Rectangle 12">
            <a:extLst>
              <a:ext uri="{FF2B5EF4-FFF2-40B4-BE49-F238E27FC236}">
                <a16:creationId xmlns:a16="http://schemas.microsoft.com/office/drawing/2014/main" id="{136AE7CF-8BA3-034F-83F4-345AC4754D1A}"/>
              </a:ext>
            </a:extLst>
          </p:cNvPr>
          <p:cNvSpPr/>
          <p:nvPr/>
        </p:nvSpPr>
        <p:spPr>
          <a:xfrm>
            <a:off x="346490" y="2345133"/>
            <a:ext cx="2617101" cy="851323"/>
          </a:xfrm>
          <a:prstGeom prst="rect">
            <a:avLst/>
          </a:prstGeom>
          <a:noFill/>
          <a:ln>
            <a:noFill/>
            <a:prstDash val="dash"/>
          </a:ln>
        </p:spPr>
        <p:txBody>
          <a:bodyPr wrap="square" anchor="t">
            <a:spAutoFit/>
          </a:bodyPr>
          <a:lstStyle/>
          <a:p>
            <a:pPr defTabSz="914191">
              <a:spcAft>
                <a:spcPts val="600"/>
              </a:spcAft>
              <a:defRPr/>
            </a:pPr>
            <a:r>
              <a:rPr lang="en-US" sz="1632">
                <a:latin typeface="Segoe UI Semibold (Headings)"/>
                <a:cs typeface="Segoe UI Semilight" panose="020B0402040204020203" pitchFamily="34" charset="0"/>
              </a:rPr>
              <a:t>Replication appliance</a:t>
            </a:r>
          </a:p>
          <a:p>
            <a:pPr defTabSz="914191">
              <a:defRPr/>
            </a:pPr>
            <a:r>
              <a:rPr lang="en-US" sz="1400">
                <a:cs typeface="Segoe UI Semilight" panose="020B0402040204020203" pitchFamily="34" charset="0"/>
              </a:rPr>
              <a:t>Deployed on a dedicated Windows Server 2016 server</a:t>
            </a:r>
          </a:p>
        </p:txBody>
      </p:sp>
      <p:grpSp>
        <p:nvGrpSpPr>
          <p:cNvPr id="8" name="Group 7">
            <a:extLst>
              <a:ext uri="{FF2B5EF4-FFF2-40B4-BE49-F238E27FC236}">
                <a16:creationId xmlns:a16="http://schemas.microsoft.com/office/drawing/2014/main" id="{FDC8823F-5356-0B44-8B6F-E89A05027C39}"/>
              </a:ext>
            </a:extLst>
          </p:cNvPr>
          <p:cNvGrpSpPr/>
          <p:nvPr/>
        </p:nvGrpSpPr>
        <p:grpSpPr>
          <a:xfrm>
            <a:off x="3237113" y="2040196"/>
            <a:ext cx="1642528" cy="3127631"/>
            <a:chOff x="441325" y="1664209"/>
            <a:chExt cx="1642528" cy="3127631"/>
          </a:xfrm>
        </p:grpSpPr>
        <p:sp>
          <p:nvSpPr>
            <p:cNvPr id="4" name="Graphic 15">
              <a:extLst>
                <a:ext uri="{FF2B5EF4-FFF2-40B4-BE49-F238E27FC236}">
                  <a16:creationId xmlns:a16="http://schemas.microsoft.com/office/drawing/2014/main" id="{87A721E8-0791-A348-8D1B-50B636C10FBB}"/>
                </a:ext>
              </a:extLst>
            </p:cNvPr>
            <p:cNvSpPr/>
            <p:nvPr/>
          </p:nvSpPr>
          <p:spPr>
            <a:xfrm>
              <a:off x="441325" y="1664209"/>
              <a:ext cx="1642528" cy="3127631"/>
            </a:xfrm>
            <a:custGeom>
              <a:avLst/>
              <a:gdLst>
                <a:gd name="connsiteX0" fmla="*/ 1478276 w 1642528"/>
                <a:gd name="connsiteY0" fmla="*/ 0 h 3127631"/>
                <a:gd name="connsiteX1" fmla="*/ 164253 w 1642528"/>
                <a:gd name="connsiteY1" fmla="*/ 0 h 3127631"/>
                <a:gd name="connsiteX2" fmla="*/ 0 w 1642528"/>
                <a:gd name="connsiteY2" fmla="*/ 152567 h 3127631"/>
                <a:gd name="connsiteX3" fmla="*/ 0 w 1642528"/>
                <a:gd name="connsiteY3" fmla="*/ 3127632 h 3127631"/>
                <a:gd name="connsiteX4" fmla="*/ 1642529 w 1642528"/>
                <a:gd name="connsiteY4" fmla="*/ 3127632 h 3127631"/>
                <a:gd name="connsiteX5" fmla="*/ 1642529 w 1642528"/>
                <a:gd name="connsiteY5" fmla="*/ 152567 h 3127631"/>
                <a:gd name="connsiteX6" fmla="*/ 1478276 w 1642528"/>
                <a:gd name="connsiteY6" fmla="*/ 0 h 3127631"/>
                <a:gd name="connsiteX7" fmla="*/ 1396150 w 1642528"/>
                <a:gd name="connsiteY7" fmla="*/ 2822497 h 3127631"/>
                <a:gd name="connsiteX8" fmla="*/ 246379 w 1642528"/>
                <a:gd name="connsiteY8" fmla="*/ 2822497 h 3127631"/>
                <a:gd name="connsiteX9" fmla="*/ 246379 w 1642528"/>
                <a:gd name="connsiteY9" fmla="*/ 2669930 h 3127631"/>
                <a:gd name="connsiteX10" fmla="*/ 1396150 w 1642528"/>
                <a:gd name="connsiteY10" fmla="*/ 2669930 h 3127631"/>
                <a:gd name="connsiteX11" fmla="*/ 1396150 w 1642528"/>
                <a:gd name="connsiteY11" fmla="*/ 2822497 h 3127631"/>
                <a:gd name="connsiteX12" fmla="*/ 1396150 w 1642528"/>
                <a:gd name="connsiteY12" fmla="*/ 2517362 h 3127631"/>
                <a:gd name="connsiteX13" fmla="*/ 246379 w 1642528"/>
                <a:gd name="connsiteY13" fmla="*/ 2517362 h 3127631"/>
                <a:gd name="connsiteX14" fmla="*/ 246379 w 1642528"/>
                <a:gd name="connsiteY14" fmla="*/ 2364795 h 3127631"/>
                <a:gd name="connsiteX15" fmla="*/ 1396150 w 1642528"/>
                <a:gd name="connsiteY15" fmla="*/ 2364795 h 3127631"/>
                <a:gd name="connsiteX16" fmla="*/ 1396150 w 1642528"/>
                <a:gd name="connsiteY16" fmla="*/ 2517362 h 3127631"/>
                <a:gd name="connsiteX17" fmla="*/ 1396150 w 1642528"/>
                <a:gd name="connsiteY17" fmla="*/ 610270 h 3127631"/>
                <a:gd name="connsiteX18" fmla="*/ 246379 w 1642528"/>
                <a:gd name="connsiteY18" fmla="*/ 610270 h 3127631"/>
                <a:gd name="connsiteX19" fmla="*/ 246379 w 1642528"/>
                <a:gd name="connsiteY19" fmla="*/ 457702 h 3127631"/>
                <a:gd name="connsiteX20" fmla="*/ 1396150 w 1642528"/>
                <a:gd name="connsiteY20" fmla="*/ 457702 h 3127631"/>
                <a:gd name="connsiteX21" fmla="*/ 1396150 w 1642528"/>
                <a:gd name="connsiteY21" fmla="*/ 610270 h 312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2528" h="3127631">
                  <a:moveTo>
                    <a:pt x="1478276" y="0"/>
                  </a:moveTo>
                  <a:lnTo>
                    <a:pt x="164253" y="0"/>
                  </a:lnTo>
                  <a:cubicBezTo>
                    <a:pt x="73914" y="0"/>
                    <a:pt x="0" y="68655"/>
                    <a:pt x="0" y="152567"/>
                  </a:cubicBezTo>
                  <a:lnTo>
                    <a:pt x="0" y="3127632"/>
                  </a:lnTo>
                  <a:lnTo>
                    <a:pt x="1642529" y="3127632"/>
                  </a:lnTo>
                  <a:lnTo>
                    <a:pt x="1642529" y="152567"/>
                  </a:lnTo>
                  <a:cubicBezTo>
                    <a:pt x="1642529" y="68655"/>
                    <a:pt x="1568615" y="0"/>
                    <a:pt x="1478276" y="0"/>
                  </a:cubicBezTo>
                  <a:close/>
                  <a:moveTo>
                    <a:pt x="1396150" y="2822497"/>
                  </a:moveTo>
                  <a:lnTo>
                    <a:pt x="246379" y="2822497"/>
                  </a:lnTo>
                  <a:lnTo>
                    <a:pt x="246379" y="2669930"/>
                  </a:lnTo>
                  <a:lnTo>
                    <a:pt x="1396150" y="2669930"/>
                  </a:lnTo>
                  <a:lnTo>
                    <a:pt x="1396150" y="2822497"/>
                  </a:lnTo>
                  <a:close/>
                  <a:moveTo>
                    <a:pt x="1396150" y="2517362"/>
                  </a:moveTo>
                  <a:lnTo>
                    <a:pt x="246379" y="2517362"/>
                  </a:lnTo>
                  <a:lnTo>
                    <a:pt x="246379" y="2364795"/>
                  </a:lnTo>
                  <a:lnTo>
                    <a:pt x="1396150" y="2364795"/>
                  </a:lnTo>
                  <a:lnTo>
                    <a:pt x="1396150" y="2517362"/>
                  </a:lnTo>
                  <a:close/>
                  <a:moveTo>
                    <a:pt x="1396150" y="610270"/>
                  </a:moveTo>
                  <a:lnTo>
                    <a:pt x="246379" y="610270"/>
                  </a:lnTo>
                  <a:lnTo>
                    <a:pt x="246379" y="457702"/>
                  </a:lnTo>
                  <a:lnTo>
                    <a:pt x="1396150" y="457702"/>
                  </a:lnTo>
                  <a:lnTo>
                    <a:pt x="1396150" y="610270"/>
                  </a:lnTo>
                  <a:close/>
                </a:path>
              </a:pathLst>
            </a:custGeom>
            <a:solidFill>
              <a:schemeClr val="bg1">
                <a:lumMod val="75000"/>
              </a:schemeClr>
            </a:solidFill>
            <a:ln w="25870"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F4872F8B-7670-5D4C-96C5-F716FF7F0698}"/>
                </a:ext>
              </a:extLst>
            </p:cNvPr>
            <p:cNvSpPr txBox="1"/>
            <p:nvPr/>
          </p:nvSpPr>
          <p:spPr>
            <a:xfrm>
              <a:off x="508243" y="2626879"/>
              <a:ext cx="1516249" cy="523220"/>
            </a:xfrm>
            <a:prstGeom prst="rect">
              <a:avLst/>
            </a:prstGeom>
            <a:solidFill>
              <a:schemeClr val="accent4"/>
            </a:solidFill>
            <a:ln>
              <a:noFill/>
              <a:prstDash val="solid"/>
            </a:ln>
          </p:spPr>
          <p:txBody>
            <a:bodyPr wrap="square" rtlCol="0">
              <a:spAutoFit/>
            </a:bodyPr>
            <a:lstStyle/>
            <a:p>
              <a:pPr algn="ctr" defTabSz="932597"/>
              <a:r>
                <a:rPr lang="en-US" sz="1400" kern="0">
                  <a:solidFill>
                    <a:schemeClr val="bg1"/>
                  </a:solidFill>
                  <a:latin typeface="+mj-lt"/>
                </a:rPr>
                <a:t>Configuration Server</a:t>
              </a:r>
            </a:p>
          </p:txBody>
        </p:sp>
        <p:sp>
          <p:nvSpPr>
            <p:cNvPr id="21" name="TextBox 20">
              <a:extLst>
                <a:ext uri="{FF2B5EF4-FFF2-40B4-BE49-F238E27FC236}">
                  <a16:creationId xmlns:a16="http://schemas.microsoft.com/office/drawing/2014/main" id="{F5D287BA-B495-7C46-9BCC-51E9FDEF2E32}"/>
                </a:ext>
              </a:extLst>
            </p:cNvPr>
            <p:cNvSpPr txBox="1"/>
            <p:nvPr/>
          </p:nvSpPr>
          <p:spPr>
            <a:xfrm>
              <a:off x="508243" y="3213080"/>
              <a:ext cx="1516249" cy="523220"/>
            </a:xfrm>
            <a:prstGeom prst="rect">
              <a:avLst/>
            </a:prstGeom>
            <a:solidFill>
              <a:schemeClr val="accent5"/>
            </a:solidFill>
            <a:ln>
              <a:noFill/>
              <a:prstDash val="solid"/>
            </a:ln>
          </p:spPr>
          <p:txBody>
            <a:bodyPr wrap="square" rtlCol="0">
              <a:spAutoFit/>
            </a:bodyPr>
            <a:lstStyle/>
            <a:p>
              <a:pPr algn="ctr" defTabSz="932597"/>
              <a:r>
                <a:rPr lang="en-US" sz="1400" kern="0">
                  <a:solidFill>
                    <a:prstClr val="black"/>
                  </a:solidFill>
                  <a:latin typeface="+mj-lt"/>
                </a:rPr>
                <a:t>Process </a:t>
              </a:r>
            </a:p>
            <a:p>
              <a:pPr algn="ctr" defTabSz="932597"/>
              <a:r>
                <a:rPr lang="en-US" sz="1400" kern="0">
                  <a:solidFill>
                    <a:prstClr val="black"/>
                  </a:solidFill>
                  <a:latin typeface="+mj-lt"/>
                </a:rPr>
                <a:t>Server</a:t>
              </a:r>
            </a:p>
          </p:txBody>
        </p:sp>
      </p:grpSp>
      <p:sp>
        <p:nvSpPr>
          <p:cNvPr id="22" name="Rectangle 21">
            <a:extLst>
              <a:ext uri="{FF2B5EF4-FFF2-40B4-BE49-F238E27FC236}">
                <a16:creationId xmlns:a16="http://schemas.microsoft.com/office/drawing/2014/main" id="{ED6B0B99-A1F2-5047-BB30-840C5866FDF3}"/>
              </a:ext>
            </a:extLst>
          </p:cNvPr>
          <p:cNvSpPr/>
          <p:nvPr/>
        </p:nvSpPr>
        <p:spPr>
          <a:xfrm>
            <a:off x="5438633" y="5816066"/>
            <a:ext cx="5580392" cy="523220"/>
          </a:xfrm>
          <a:prstGeom prst="rect">
            <a:avLst/>
          </a:prstGeom>
          <a:solidFill>
            <a:schemeClr val="tx1"/>
          </a:solidFill>
          <a:ln>
            <a:noFill/>
            <a:prstDash val="dash"/>
          </a:ln>
        </p:spPr>
        <p:txBody>
          <a:bodyPr wrap="square" anchor="ctr">
            <a:spAutoFit/>
          </a:bodyPr>
          <a:lstStyle/>
          <a:p>
            <a:pPr defTabSz="914191">
              <a:defRPr/>
            </a:pPr>
            <a:r>
              <a:rPr lang="en-US" sz="1400">
                <a:solidFill>
                  <a:schemeClr val="bg1"/>
                </a:solidFill>
                <a:latin typeface="Segoe UI"/>
                <a:cs typeface="Segoe UI Semilight" panose="020B0402040204020203" pitchFamily="34" charset="0"/>
              </a:rPr>
              <a:t>Captures data writes from memory and sends replication data from source server to Process server </a:t>
            </a:r>
          </a:p>
        </p:txBody>
      </p:sp>
    </p:spTree>
    <p:extLst>
      <p:ext uri="{BB962C8B-B14F-4D97-AF65-F5344CB8AC3E}">
        <p14:creationId xmlns:p14="http://schemas.microsoft.com/office/powerpoint/2010/main" val="21271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46181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914403"/>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Agent-based: Architecture</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740348" y="1946175"/>
            <a:ext cx="1741527" cy="265009"/>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692915"/>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779453"/>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3081172"/>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868942"/>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346096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3322715"/>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877738"/>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4259553"/>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2314944"/>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2240290"/>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1292749"/>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3063711"/>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314043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pic>
        <p:nvPicPr>
          <p:cNvPr id="71" name="Picture 6" descr="Image result for aws transparent icon">
            <a:extLst>
              <a:ext uri="{FF2B5EF4-FFF2-40B4-BE49-F238E27FC236}">
                <a16:creationId xmlns:a16="http://schemas.microsoft.com/office/drawing/2014/main" id="{AE572DFF-B52E-EC41-B6BA-13C587EC715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637676" y="5268533"/>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Image result for google cloud logo png">
            <a:extLst>
              <a:ext uri="{FF2B5EF4-FFF2-40B4-BE49-F238E27FC236}">
                <a16:creationId xmlns:a16="http://schemas.microsoft.com/office/drawing/2014/main" id="{64B64662-43B0-4D46-84C1-2B7A55323132}"/>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43126" y="5752047"/>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CD294BC0-2FC4-6F4A-8458-380C4C103474}"/>
              </a:ext>
            </a:extLst>
          </p:cNvPr>
          <p:cNvPicPr>
            <a:picLocks noChangeAspect="1"/>
          </p:cNvPicPr>
          <p:nvPr/>
        </p:nvPicPr>
        <p:blipFill>
          <a:blip r:embed="rId1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152299" y="5260679"/>
            <a:ext cx="321969" cy="321969"/>
          </a:xfrm>
          <a:prstGeom prst="rect">
            <a:avLst/>
          </a:prstGeom>
        </p:spPr>
      </p:pic>
      <p:grpSp>
        <p:nvGrpSpPr>
          <p:cNvPr id="2" name="Group 1">
            <a:extLst>
              <a:ext uri="{FF2B5EF4-FFF2-40B4-BE49-F238E27FC236}">
                <a16:creationId xmlns:a16="http://schemas.microsoft.com/office/drawing/2014/main" id="{ABD10256-FD93-0440-8F66-26057F5B98A9}"/>
              </a:ext>
            </a:extLst>
          </p:cNvPr>
          <p:cNvGrpSpPr/>
          <p:nvPr/>
        </p:nvGrpSpPr>
        <p:grpSpPr>
          <a:xfrm>
            <a:off x="1332240" y="2103612"/>
            <a:ext cx="1117383" cy="1549215"/>
            <a:chOff x="1388274" y="1756894"/>
            <a:chExt cx="895429" cy="1241483"/>
          </a:xfrm>
        </p:grpSpPr>
        <p:pic>
          <p:nvPicPr>
            <p:cNvPr id="67" name="Picture 66">
              <a:extLst>
                <a:ext uri="{FF2B5EF4-FFF2-40B4-BE49-F238E27FC236}">
                  <a16:creationId xmlns:a16="http://schemas.microsoft.com/office/drawing/2014/main" id="{37B26321-91A4-A346-A428-FB58FE2FDC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0893" y="2742612"/>
              <a:ext cx="289378" cy="255765"/>
            </a:xfrm>
            <a:prstGeom prst="rect">
              <a:avLst/>
            </a:prstGeom>
          </p:spPr>
        </p:pic>
        <p:pic>
          <p:nvPicPr>
            <p:cNvPr id="68" name="Picture 67">
              <a:extLst>
                <a:ext uri="{FF2B5EF4-FFF2-40B4-BE49-F238E27FC236}">
                  <a16:creationId xmlns:a16="http://schemas.microsoft.com/office/drawing/2014/main" id="{6E4E1D99-F834-5047-9585-6B871FD85C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7269" y="2418981"/>
              <a:ext cx="289378" cy="255765"/>
            </a:xfrm>
            <a:prstGeom prst="rect">
              <a:avLst/>
            </a:prstGeom>
          </p:spPr>
        </p:pic>
        <p:pic>
          <p:nvPicPr>
            <p:cNvPr id="69" name="Picture 68">
              <a:extLst>
                <a:ext uri="{FF2B5EF4-FFF2-40B4-BE49-F238E27FC236}">
                  <a16:creationId xmlns:a16="http://schemas.microsoft.com/office/drawing/2014/main" id="{21689DC1-89A9-1444-BB9F-C4BABC224B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0740" y="2102193"/>
              <a:ext cx="289378" cy="255765"/>
            </a:xfrm>
            <a:prstGeom prst="rect">
              <a:avLst/>
            </a:prstGeom>
          </p:spPr>
        </p:pic>
        <p:pic>
          <p:nvPicPr>
            <p:cNvPr id="70" name="Picture 69">
              <a:extLst>
                <a:ext uri="{FF2B5EF4-FFF2-40B4-BE49-F238E27FC236}">
                  <a16:creationId xmlns:a16="http://schemas.microsoft.com/office/drawing/2014/main" id="{4F3DA097-957D-9049-B70D-9321ECDB88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3029" y="1775642"/>
              <a:ext cx="289378" cy="255765"/>
            </a:xfrm>
            <a:prstGeom prst="rect">
              <a:avLst/>
            </a:prstGeom>
          </p:spPr>
        </p:pic>
        <p:sp>
          <p:nvSpPr>
            <p:cNvPr id="79" name="Freeform 342">
              <a:extLst>
                <a:ext uri="{FF2B5EF4-FFF2-40B4-BE49-F238E27FC236}">
                  <a16:creationId xmlns:a16="http://schemas.microsoft.com/office/drawing/2014/main" id="{6DDEFC53-12A0-F54A-8F27-D255B87A80DF}"/>
                </a:ext>
              </a:extLst>
            </p:cNvPr>
            <p:cNvSpPr>
              <a:spLocks noEditPoints="1"/>
            </p:cNvSpPr>
            <p:nvPr/>
          </p:nvSpPr>
          <p:spPr bwMode="auto">
            <a:xfrm>
              <a:off x="2064295" y="2081359"/>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0" name="Freeform 342">
              <a:extLst>
                <a:ext uri="{FF2B5EF4-FFF2-40B4-BE49-F238E27FC236}">
                  <a16:creationId xmlns:a16="http://schemas.microsoft.com/office/drawing/2014/main" id="{EFF9F5AA-AD6F-AE4B-AC44-F6977E45822F}"/>
                </a:ext>
              </a:extLst>
            </p:cNvPr>
            <p:cNvSpPr>
              <a:spLocks noEditPoints="1"/>
            </p:cNvSpPr>
            <p:nvPr/>
          </p:nvSpPr>
          <p:spPr bwMode="auto">
            <a:xfrm>
              <a:off x="2064295" y="240582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1" name="Freeform 342">
              <a:extLst>
                <a:ext uri="{FF2B5EF4-FFF2-40B4-BE49-F238E27FC236}">
                  <a16:creationId xmlns:a16="http://schemas.microsoft.com/office/drawing/2014/main" id="{8A29F69D-3735-DB4F-B904-F21DE8690625}"/>
                </a:ext>
              </a:extLst>
            </p:cNvPr>
            <p:cNvSpPr>
              <a:spLocks noEditPoints="1"/>
            </p:cNvSpPr>
            <p:nvPr/>
          </p:nvSpPr>
          <p:spPr bwMode="auto">
            <a:xfrm>
              <a:off x="2064295" y="273028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2" name="Freeform 342">
              <a:extLst>
                <a:ext uri="{FF2B5EF4-FFF2-40B4-BE49-F238E27FC236}">
                  <a16:creationId xmlns:a16="http://schemas.microsoft.com/office/drawing/2014/main" id="{6744D8E7-8353-0942-B12F-4C3DDCA5EA58}"/>
                </a:ext>
              </a:extLst>
            </p:cNvPr>
            <p:cNvSpPr>
              <a:spLocks noEditPoints="1"/>
            </p:cNvSpPr>
            <p:nvPr/>
          </p:nvSpPr>
          <p:spPr bwMode="auto">
            <a:xfrm>
              <a:off x="2064295" y="175689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83" name="Picture 82">
              <a:extLst>
                <a:ext uri="{FF2B5EF4-FFF2-40B4-BE49-F238E27FC236}">
                  <a16:creationId xmlns:a16="http://schemas.microsoft.com/office/drawing/2014/main" id="{DECCBB2C-D7F8-9749-B602-24D990728E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8274" y="2742612"/>
              <a:ext cx="289378" cy="255765"/>
            </a:xfrm>
            <a:prstGeom prst="rect">
              <a:avLst/>
            </a:prstGeom>
          </p:spPr>
        </p:pic>
        <p:pic>
          <p:nvPicPr>
            <p:cNvPr id="84" name="Picture 83">
              <a:extLst>
                <a:ext uri="{FF2B5EF4-FFF2-40B4-BE49-F238E27FC236}">
                  <a16:creationId xmlns:a16="http://schemas.microsoft.com/office/drawing/2014/main" id="{F797D06F-1A9C-6048-9DBF-E283EF493FF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4650" y="2418981"/>
              <a:ext cx="289378" cy="255765"/>
            </a:xfrm>
            <a:prstGeom prst="rect">
              <a:avLst/>
            </a:prstGeom>
          </p:spPr>
        </p:pic>
        <p:pic>
          <p:nvPicPr>
            <p:cNvPr id="85" name="Picture 84">
              <a:extLst>
                <a:ext uri="{FF2B5EF4-FFF2-40B4-BE49-F238E27FC236}">
                  <a16:creationId xmlns:a16="http://schemas.microsoft.com/office/drawing/2014/main" id="{F8292541-ACBA-F545-B36A-E12844BBA18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8121" y="2102193"/>
              <a:ext cx="289378" cy="255765"/>
            </a:xfrm>
            <a:prstGeom prst="rect">
              <a:avLst/>
            </a:prstGeom>
          </p:spPr>
        </p:pic>
        <p:pic>
          <p:nvPicPr>
            <p:cNvPr id="86" name="Picture 85">
              <a:extLst>
                <a:ext uri="{FF2B5EF4-FFF2-40B4-BE49-F238E27FC236}">
                  <a16:creationId xmlns:a16="http://schemas.microsoft.com/office/drawing/2014/main" id="{C84CF88C-7129-874C-9746-1C46BBF73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00410" y="1775642"/>
              <a:ext cx="289378" cy="255765"/>
            </a:xfrm>
            <a:prstGeom prst="rect">
              <a:avLst/>
            </a:prstGeom>
          </p:spPr>
        </p:pic>
      </p:grpSp>
      <p:sp>
        <p:nvSpPr>
          <p:cNvPr id="87" name="Triangle 86">
            <a:extLst>
              <a:ext uri="{FF2B5EF4-FFF2-40B4-BE49-F238E27FC236}">
                <a16:creationId xmlns:a16="http://schemas.microsoft.com/office/drawing/2014/main" id="{DA808528-AF56-3D4E-A4C6-48D3DF403658}"/>
              </a:ext>
            </a:extLst>
          </p:cNvPr>
          <p:cNvSpPr/>
          <p:nvPr/>
        </p:nvSpPr>
        <p:spPr bwMode="auto">
          <a:xfrm>
            <a:off x="1408239" y="4460898"/>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Left Brace 87">
            <a:extLst>
              <a:ext uri="{FF2B5EF4-FFF2-40B4-BE49-F238E27FC236}">
                <a16:creationId xmlns:a16="http://schemas.microsoft.com/office/drawing/2014/main" id="{38FBDA61-7C21-ED47-A865-38259249B71A}"/>
              </a:ext>
            </a:extLst>
          </p:cNvPr>
          <p:cNvSpPr/>
          <p:nvPr/>
        </p:nvSpPr>
        <p:spPr>
          <a:xfrm rot="5400000">
            <a:off x="1662448" y="3644880"/>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5F1FDC81-60CA-1E4F-97A1-5AED5A085B76}"/>
              </a:ext>
            </a:extLst>
          </p:cNvPr>
          <p:cNvSpPr txBox="1"/>
          <p:nvPr/>
        </p:nvSpPr>
        <p:spPr>
          <a:xfrm>
            <a:off x="940393" y="3708686"/>
            <a:ext cx="1777654" cy="610360"/>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Physical servers/ AWS VM/ GCP VMs/ VMs in other clouds</a:t>
            </a:r>
          </a:p>
        </p:txBody>
      </p:sp>
      <p:grpSp>
        <p:nvGrpSpPr>
          <p:cNvPr id="91" name="Group 90">
            <a:extLst>
              <a:ext uri="{FF2B5EF4-FFF2-40B4-BE49-F238E27FC236}">
                <a16:creationId xmlns:a16="http://schemas.microsoft.com/office/drawing/2014/main" id="{0F29535E-14A9-BB43-A2D4-3BC6508654B4}"/>
              </a:ext>
            </a:extLst>
          </p:cNvPr>
          <p:cNvGrpSpPr/>
          <p:nvPr/>
        </p:nvGrpSpPr>
        <p:grpSpPr>
          <a:xfrm>
            <a:off x="2611951" y="3106007"/>
            <a:ext cx="6209129" cy="111819"/>
            <a:chOff x="2277061" y="2644461"/>
            <a:chExt cx="3856395" cy="99353"/>
          </a:xfrm>
        </p:grpSpPr>
        <p:cxnSp>
          <p:nvCxnSpPr>
            <p:cNvPr id="92" name="Straight Arrow Connector 91">
              <a:extLst>
                <a:ext uri="{FF2B5EF4-FFF2-40B4-BE49-F238E27FC236}">
                  <a16:creationId xmlns:a16="http://schemas.microsoft.com/office/drawing/2014/main" id="{16A4180A-24FD-F845-989B-17705AD6021E}"/>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3" name="Straight Arrow Connector 92">
              <a:extLst>
                <a:ext uri="{FF2B5EF4-FFF2-40B4-BE49-F238E27FC236}">
                  <a16:creationId xmlns:a16="http://schemas.microsoft.com/office/drawing/2014/main" id="{2F8FDFF0-CABE-544A-A1AB-997E325D8AD1}"/>
                </a:ext>
              </a:extLst>
            </p:cNvPr>
            <p:cNvCxnSpPr>
              <a:cxnSpLocks/>
            </p:cNvCxnSpPr>
            <p:nvPr/>
          </p:nvCxnSpPr>
          <p:spPr>
            <a:xfrm>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05" name="Straight Arrow Connector 104">
              <a:extLst>
                <a:ext uri="{FF2B5EF4-FFF2-40B4-BE49-F238E27FC236}">
                  <a16:creationId xmlns:a16="http://schemas.microsoft.com/office/drawing/2014/main" id="{8D5A9DBE-6054-9B4A-B978-89A82312C888}"/>
                </a:ext>
              </a:extLst>
            </p:cNvPr>
            <p:cNvCxnSpPr>
              <a:cxnSpLocks/>
            </p:cNvCxnSpPr>
            <p:nvPr/>
          </p:nvCxnSpPr>
          <p:spPr>
            <a:xfrm>
              <a:off x="4641827" y="2644461"/>
              <a:ext cx="14916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94" name="TextBox 93">
            <a:extLst>
              <a:ext uri="{FF2B5EF4-FFF2-40B4-BE49-F238E27FC236}">
                <a16:creationId xmlns:a16="http://schemas.microsoft.com/office/drawing/2014/main" id="{1ACF9F8D-114D-074B-81D6-617B7058EAD3}"/>
              </a:ext>
            </a:extLst>
          </p:cNvPr>
          <p:cNvSpPr txBox="1"/>
          <p:nvPr/>
        </p:nvSpPr>
        <p:spPr>
          <a:xfrm>
            <a:off x="2923943" y="2780340"/>
            <a:ext cx="2343790" cy="246221"/>
          </a:xfrm>
          <a:prstGeom prst="rect">
            <a:avLst/>
          </a:prstGeom>
          <a:noFill/>
        </p:spPr>
        <p:txBody>
          <a:bodyPr wrap="square" rtlCol="0">
            <a:spAutoFit/>
          </a:bodyPr>
          <a:lstStyle/>
          <a:p>
            <a:pPr algn="r" defTabSz="932418">
              <a:defRPr/>
            </a:pPr>
            <a:r>
              <a:rPr lang="en-US" sz="1000" i="1">
                <a:solidFill>
                  <a:schemeClr val="accent2"/>
                </a:solidFill>
              </a:rPr>
              <a:t>Orchestration data (HTTPS 443)</a:t>
            </a:r>
          </a:p>
        </p:txBody>
      </p:sp>
      <p:sp>
        <p:nvSpPr>
          <p:cNvPr id="95" name="Oval 94">
            <a:extLst>
              <a:ext uri="{FF2B5EF4-FFF2-40B4-BE49-F238E27FC236}">
                <a16:creationId xmlns:a16="http://schemas.microsoft.com/office/drawing/2014/main" id="{66EFFF6A-67DA-344C-A25F-8A56AC04166E}"/>
              </a:ext>
            </a:extLst>
          </p:cNvPr>
          <p:cNvSpPr/>
          <p:nvPr/>
        </p:nvSpPr>
        <p:spPr bwMode="auto">
          <a:xfrm>
            <a:off x="5264485"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7" name="Oval 96">
            <a:extLst>
              <a:ext uri="{FF2B5EF4-FFF2-40B4-BE49-F238E27FC236}">
                <a16:creationId xmlns:a16="http://schemas.microsoft.com/office/drawing/2014/main" id="{343AEECF-82ED-944C-8EEE-5A0AFFC6FDBD}"/>
              </a:ext>
            </a:extLst>
          </p:cNvPr>
          <p:cNvSpPr/>
          <p:nvPr/>
        </p:nvSpPr>
        <p:spPr bwMode="auto">
          <a:xfrm>
            <a:off x="5264485" y="3265603"/>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8" name="TextBox 97">
            <a:extLst>
              <a:ext uri="{FF2B5EF4-FFF2-40B4-BE49-F238E27FC236}">
                <a16:creationId xmlns:a16="http://schemas.microsoft.com/office/drawing/2014/main" id="{66CA03D1-075A-884C-A230-101CCE6C1CEC}"/>
              </a:ext>
            </a:extLst>
          </p:cNvPr>
          <p:cNvSpPr txBox="1"/>
          <p:nvPr/>
        </p:nvSpPr>
        <p:spPr>
          <a:xfrm>
            <a:off x="2923943" y="3232624"/>
            <a:ext cx="2343790" cy="246221"/>
          </a:xfrm>
          <a:prstGeom prst="rect">
            <a:avLst/>
          </a:prstGeom>
          <a:noFill/>
        </p:spPr>
        <p:txBody>
          <a:bodyPr wrap="square" rtlCol="0">
            <a:spAutoFit/>
          </a:bodyPr>
          <a:lstStyle/>
          <a:p>
            <a:pPr algn="r" defTabSz="932418">
              <a:defRPr/>
            </a:pPr>
            <a:r>
              <a:rPr lang="en-US" sz="1000" i="1">
                <a:solidFill>
                  <a:schemeClr val="accent2"/>
                </a:solidFill>
              </a:rPr>
              <a:t>Replication data (HTTPS 9443)</a:t>
            </a:r>
          </a:p>
        </p:txBody>
      </p:sp>
      <p:sp>
        <p:nvSpPr>
          <p:cNvPr id="99" name="TextBox 98">
            <a:extLst>
              <a:ext uri="{FF2B5EF4-FFF2-40B4-BE49-F238E27FC236}">
                <a16:creationId xmlns:a16="http://schemas.microsoft.com/office/drawing/2014/main" id="{46345510-D6AE-C54C-9326-8BFBDCB8B411}"/>
              </a:ext>
            </a:extLst>
          </p:cNvPr>
          <p:cNvSpPr txBox="1"/>
          <p:nvPr/>
        </p:nvSpPr>
        <p:spPr>
          <a:xfrm>
            <a:off x="2523387" y="2589075"/>
            <a:ext cx="1777654"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Mobility </a:t>
            </a:r>
            <a:br>
              <a:rPr lang="en-US"/>
            </a:br>
            <a:r>
              <a:rPr lang="en-US"/>
              <a:t>Service</a:t>
            </a:r>
          </a:p>
        </p:txBody>
      </p:sp>
      <p:sp>
        <p:nvSpPr>
          <p:cNvPr id="104" name="TextBox 103">
            <a:extLst>
              <a:ext uri="{FF2B5EF4-FFF2-40B4-BE49-F238E27FC236}">
                <a16:creationId xmlns:a16="http://schemas.microsoft.com/office/drawing/2014/main" id="{33B90DB0-707C-7348-9623-1B51A7B1C84C}"/>
              </a:ext>
            </a:extLst>
          </p:cNvPr>
          <p:cNvSpPr txBox="1"/>
          <p:nvPr/>
        </p:nvSpPr>
        <p:spPr>
          <a:xfrm>
            <a:off x="5189544" y="3531599"/>
            <a:ext cx="1741527" cy="610360"/>
          </a:xfrm>
          <a:prstGeom prst="rect">
            <a:avLst/>
          </a:prstGeom>
          <a:noFill/>
        </p:spPr>
        <p:txBody>
          <a:bodyPr wrap="square" rtlCol="0">
            <a:spAutoFit/>
          </a:bodyPr>
          <a:lstStyle/>
          <a:p>
            <a:pPr algn="ctr" defTabSz="932418">
              <a:defRPr/>
            </a:pPr>
            <a:r>
              <a:rPr lang="en-US" sz="1122" kern="0">
                <a:solidFill>
                  <a:prstClr val="black"/>
                </a:solidFill>
                <a:latin typeface="+mj-lt"/>
              </a:rPr>
              <a:t>Replication appliance</a:t>
            </a:r>
          </a:p>
          <a:p>
            <a:pPr algn="ctr" defTabSz="932418">
              <a:defRPr/>
            </a:pPr>
            <a:r>
              <a:rPr lang="en-US" sz="1122" kern="0">
                <a:solidFill>
                  <a:prstClr val="black"/>
                </a:solidFill>
                <a:latin typeface="+mj-lt"/>
              </a:rPr>
              <a:t>(configuration server and process server)</a:t>
            </a:r>
          </a:p>
        </p:txBody>
      </p:sp>
      <p:sp>
        <p:nvSpPr>
          <p:cNvPr id="106" name="TextBox 105">
            <a:extLst>
              <a:ext uri="{FF2B5EF4-FFF2-40B4-BE49-F238E27FC236}">
                <a16:creationId xmlns:a16="http://schemas.microsoft.com/office/drawing/2014/main" id="{B5EF4038-D94C-FF45-B628-7B0A7EC5859B}"/>
              </a:ext>
            </a:extLst>
          </p:cNvPr>
          <p:cNvSpPr txBox="1"/>
          <p:nvPr/>
        </p:nvSpPr>
        <p:spPr>
          <a:xfrm>
            <a:off x="6701431" y="2663828"/>
            <a:ext cx="1928935"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 (HTTPS 443)</a:t>
            </a:r>
          </a:p>
          <a:p>
            <a:pPr algn="r" defTabSz="932418">
              <a:defRPr/>
            </a:pPr>
            <a:endParaRPr lang="en-US" sz="1000" i="1">
              <a:solidFill>
                <a:schemeClr val="accent2"/>
              </a:solidFill>
            </a:endParaRPr>
          </a:p>
        </p:txBody>
      </p:sp>
      <p:sp>
        <p:nvSpPr>
          <p:cNvPr id="107" name="Oval 106">
            <a:extLst>
              <a:ext uri="{FF2B5EF4-FFF2-40B4-BE49-F238E27FC236}">
                <a16:creationId xmlns:a16="http://schemas.microsoft.com/office/drawing/2014/main" id="{4B37CE0E-0F12-F647-9815-7C3F166F0DBF}"/>
              </a:ext>
            </a:extLst>
          </p:cNvPr>
          <p:cNvSpPr/>
          <p:nvPr/>
        </p:nvSpPr>
        <p:spPr bwMode="auto">
          <a:xfrm>
            <a:off x="8627118"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grpSp>
        <p:nvGrpSpPr>
          <p:cNvPr id="59" name="Group 4">
            <a:extLst>
              <a:ext uri="{FF2B5EF4-FFF2-40B4-BE49-F238E27FC236}">
                <a16:creationId xmlns:a16="http://schemas.microsoft.com/office/drawing/2014/main" id="{8206FF8E-EB4C-C44B-901D-CCA223A74B9F}"/>
              </a:ext>
            </a:extLst>
          </p:cNvPr>
          <p:cNvGrpSpPr>
            <a:grpSpLocks noChangeAspect="1"/>
          </p:cNvGrpSpPr>
          <p:nvPr/>
        </p:nvGrpSpPr>
        <p:grpSpPr bwMode="auto">
          <a:xfrm>
            <a:off x="5759612" y="2906637"/>
            <a:ext cx="542035" cy="489644"/>
            <a:chOff x="4030" y="1558"/>
            <a:chExt cx="341" cy="312"/>
          </a:xfrm>
          <a:solidFill>
            <a:schemeClr val="accent2"/>
          </a:solidFill>
        </p:grpSpPr>
        <p:sp>
          <p:nvSpPr>
            <p:cNvPr id="60" name="Freeform 5">
              <a:extLst>
                <a:ext uri="{FF2B5EF4-FFF2-40B4-BE49-F238E27FC236}">
                  <a16:creationId xmlns:a16="http://schemas.microsoft.com/office/drawing/2014/main" id="{56DB67BB-23AB-5B4A-B7C0-3E092220E166}"/>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1" name="Freeform 6">
              <a:extLst>
                <a:ext uri="{FF2B5EF4-FFF2-40B4-BE49-F238E27FC236}">
                  <a16:creationId xmlns:a16="http://schemas.microsoft.com/office/drawing/2014/main" id="{55D01062-B78F-8144-A147-AAB8B41FF0ED}"/>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2" name="Freeform 7">
              <a:extLst>
                <a:ext uri="{FF2B5EF4-FFF2-40B4-BE49-F238E27FC236}">
                  <a16:creationId xmlns:a16="http://schemas.microsoft.com/office/drawing/2014/main" id="{D0A1DC1E-CF3A-4444-9B5D-3892C28A8FBF}"/>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3" name="Freeform 8">
              <a:extLst>
                <a:ext uri="{FF2B5EF4-FFF2-40B4-BE49-F238E27FC236}">
                  <a16:creationId xmlns:a16="http://schemas.microsoft.com/office/drawing/2014/main" id="{DD430B60-6716-4041-99A9-0F331C105521}"/>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spTree>
    <p:extLst>
      <p:ext uri="{BB962C8B-B14F-4D97-AF65-F5344CB8AC3E}">
        <p14:creationId xmlns:p14="http://schemas.microsoft.com/office/powerpoint/2010/main" val="267869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graphicFrame>
        <p:nvGraphicFramePr>
          <p:cNvPr id="4" name="Table 3">
            <a:extLst>
              <a:ext uri="{FF2B5EF4-FFF2-40B4-BE49-F238E27FC236}">
                <a16:creationId xmlns:a16="http://schemas.microsoft.com/office/drawing/2014/main" id="{BD16C780-4E94-2544-A4FA-210E5E308E85}"/>
              </a:ext>
            </a:extLst>
          </p:cNvPr>
          <p:cNvGraphicFramePr>
            <a:graphicFrameLocks noGrp="1"/>
          </p:cNvGraphicFramePr>
          <p:nvPr>
            <p:extLst>
              <p:ext uri="{D42A27DB-BD31-4B8C-83A1-F6EECF244321}">
                <p14:modId xmlns:p14="http://schemas.microsoft.com/office/powerpoint/2010/main" val="1713501275"/>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AAD app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communication between agents on appliance and Azure Migrate</a:t>
                      </a:r>
                    </a:p>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replication appliance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(Configuration Server)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Storage Account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6" name="Title 5">
            <a:extLst>
              <a:ext uri="{FF2B5EF4-FFF2-40B4-BE49-F238E27FC236}">
                <a16:creationId xmlns:a16="http://schemas.microsoft.com/office/drawing/2014/main" id="{D468F5CC-D48C-9E43-8F6F-11250F907DE3}"/>
              </a:ext>
            </a:extLst>
          </p:cNvPr>
          <p:cNvSpPr>
            <a:spLocks noGrp="1"/>
          </p:cNvSpPr>
          <p:nvPr>
            <p:ph type="title"/>
          </p:nvPr>
        </p:nvSpPr>
        <p:spPr/>
        <p:txBody>
          <a:bodyPr/>
          <a:lstStyle/>
          <a:p>
            <a:r>
              <a:rPr lang="en-US" spc="-51">
                <a:latin typeface="Segoe UI Semibold (Headings)"/>
              </a:rPr>
              <a:t>Agent-based: Azure artifacts created</a:t>
            </a:r>
            <a:endParaRPr lang="en-US"/>
          </a:p>
        </p:txBody>
      </p:sp>
    </p:spTree>
    <p:extLst>
      <p:ext uri="{BB962C8B-B14F-4D97-AF65-F5344CB8AC3E}">
        <p14:creationId xmlns:p14="http://schemas.microsoft.com/office/powerpoint/2010/main" val="37397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dirty="0"/>
              <a:t>Agent-based: Scaling</a:t>
            </a:r>
          </a:p>
        </p:txBody>
      </p:sp>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435371160"/>
              </p:ext>
            </p:extLst>
          </p:nvPr>
        </p:nvGraphicFramePr>
        <p:xfrm>
          <a:off x="510888" y="2824058"/>
          <a:ext cx="11236276" cy="3074476"/>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873166">
                  <a:extLst>
                    <a:ext uri="{9D8B030D-6E8A-4147-A177-3AD203B41FA5}">
                      <a16:colId xmlns:a16="http://schemas.microsoft.com/office/drawing/2014/main" val="1574648769"/>
                    </a:ext>
                  </a:extLst>
                </a:gridCol>
                <a:gridCol w="1873166">
                  <a:extLst>
                    <a:ext uri="{9D8B030D-6E8A-4147-A177-3AD203B41FA5}">
                      <a16:colId xmlns:a16="http://schemas.microsoft.com/office/drawing/2014/main" val="3694781822"/>
                    </a:ext>
                  </a:extLst>
                </a:gridCol>
                <a:gridCol w="1873166">
                  <a:extLst>
                    <a:ext uri="{9D8B030D-6E8A-4147-A177-3AD203B41FA5}">
                      <a16:colId xmlns:a16="http://schemas.microsoft.com/office/drawing/2014/main" val="3272179249"/>
                    </a:ext>
                  </a:extLst>
                </a:gridCol>
                <a:gridCol w="1873166">
                  <a:extLst>
                    <a:ext uri="{9D8B030D-6E8A-4147-A177-3AD203B41FA5}">
                      <a16:colId xmlns:a16="http://schemas.microsoft.com/office/drawing/2014/main" val="1299668952"/>
                    </a:ext>
                  </a:extLst>
                </a:gridCol>
              </a:tblGrid>
              <a:tr h="768619">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16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300 GB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&lt;100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18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100-150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16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8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32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1 TB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p>
                      <a:pPr marL="285750" marR="0" indent="-285750" algn="l" defTabSz="896354" rtl="0" eaLnBrk="1" latinLnBrk="0" hangingPunct="1">
                        <a:lnSpc>
                          <a:spcPct val="107000"/>
                        </a:lnSpc>
                        <a:spcBef>
                          <a:spcPts val="0"/>
                        </a:spcBef>
                        <a:spcAft>
                          <a:spcPts val="0"/>
                        </a:spcAft>
                        <a:buFont typeface="Arial" panose="020B0604020202020204" pitchFamily="34" charset="0"/>
                        <a:buChar char="•"/>
                      </a:pP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dirty="0"/>
              <a:t>Identify need for additional process server based on following limits </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263897"/>
            <a:ext cx="2543902"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Process server limits</a:t>
            </a:r>
            <a:endParaRPr lang="en-US" sz="2000">
              <a:solidFill>
                <a:schemeClr val="tx2"/>
              </a:solidFill>
              <a:latin typeface="Segoe UI Semibold (Headings)"/>
              <a:cs typeface="Segoe UI Semilight" panose="020B0402040204020203" pitchFamily="34" charset="0"/>
            </a:endParaRPr>
          </a:p>
        </p:txBody>
      </p:sp>
    </p:spTree>
    <p:extLst>
      <p:ext uri="{BB962C8B-B14F-4D97-AF65-F5344CB8AC3E}">
        <p14:creationId xmlns:p14="http://schemas.microsoft.com/office/powerpoint/2010/main" val="9864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CD63-E76F-4A31-A06C-740DB3C465AD}"/>
              </a:ext>
            </a:extLst>
          </p:cNvPr>
          <p:cNvSpPr>
            <a:spLocks noGrp="1"/>
          </p:cNvSpPr>
          <p:nvPr>
            <p:ph type="title"/>
          </p:nvPr>
        </p:nvSpPr>
        <p:spPr>
          <a:xfrm>
            <a:off x="600855" y="466301"/>
            <a:ext cx="11237870" cy="565027"/>
          </a:xfrm>
        </p:spPr>
        <p:txBody>
          <a:bodyPr wrap="square" anchor="t">
            <a:normAutofit/>
          </a:bodyPr>
          <a:lstStyle/>
          <a:p>
            <a:r>
              <a:rPr lang="en-GB" dirty="0"/>
              <a:t>Picking a tool</a:t>
            </a:r>
          </a:p>
        </p:txBody>
      </p:sp>
      <p:pic>
        <p:nvPicPr>
          <p:cNvPr id="5" name="Graphic 4" descr="Group brainstorm outline">
            <a:extLst>
              <a:ext uri="{FF2B5EF4-FFF2-40B4-BE49-F238E27FC236}">
                <a16:creationId xmlns:a16="http://schemas.microsoft.com/office/drawing/2014/main" id="{EA0BAD49-57F4-441C-BEAA-98B09EA8D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384" y="1463669"/>
            <a:ext cx="4930169" cy="4930169"/>
          </a:xfrm>
          <a:prstGeom prst="rect">
            <a:avLst/>
          </a:prstGeom>
        </p:spPr>
      </p:pic>
      <p:sp>
        <p:nvSpPr>
          <p:cNvPr id="3" name="Text Placeholder 2">
            <a:extLst>
              <a:ext uri="{FF2B5EF4-FFF2-40B4-BE49-F238E27FC236}">
                <a16:creationId xmlns:a16="http://schemas.microsoft.com/office/drawing/2014/main" id="{EF30CAD7-A4E2-45FC-9627-A71EEBDF187D}"/>
              </a:ext>
            </a:extLst>
          </p:cNvPr>
          <p:cNvSpPr>
            <a:spLocks noGrp="1"/>
          </p:cNvSpPr>
          <p:nvPr>
            <p:ph sz="quarter" idx="13"/>
          </p:nvPr>
        </p:nvSpPr>
        <p:spPr>
          <a:xfrm>
            <a:off x="6517771" y="1467593"/>
            <a:ext cx="5323611" cy="4930169"/>
          </a:xfrm>
        </p:spPr>
        <p:txBody>
          <a:bodyPr wrap="square">
            <a:normAutofit/>
          </a:bodyPr>
          <a:lstStyle/>
          <a:p>
            <a:pPr marL="466298" indent="-466298">
              <a:buFontTx/>
              <a:buChar char="-"/>
            </a:pPr>
            <a:r>
              <a:rPr lang="en-GB" dirty="0"/>
              <a:t>Consider how it gathers data</a:t>
            </a:r>
          </a:p>
          <a:p>
            <a:pPr marL="466298" indent="-466298">
              <a:buFontTx/>
              <a:buChar char="-"/>
            </a:pPr>
            <a:r>
              <a:rPr lang="en-GB" dirty="0"/>
              <a:t>Consider how it stores data</a:t>
            </a:r>
          </a:p>
          <a:p>
            <a:pPr marL="466298" indent="-466298">
              <a:buFontTx/>
              <a:buChar char="-"/>
            </a:pPr>
            <a:r>
              <a:rPr lang="en-GB" dirty="0"/>
              <a:t>Consider pricing</a:t>
            </a:r>
          </a:p>
        </p:txBody>
      </p:sp>
    </p:spTree>
    <p:extLst>
      <p:ext uri="{BB962C8B-B14F-4D97-AF65-F5344CB8AC3E}">
        <p14:creationId xmlns:p14="http://schemas.microsoft.com/office/powerpoint/2010/main" val="2009723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868931408"/>
              </p:ext>
            </p:extLst>
          </p:nvPr>
        </p:nvGraphicFramePr>
        <p:xfrm>
          <a:off x="510888" y="2410006"/>
          <a:ext cx="11236276" cy="3685992"/>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270000">
                  <a:extLst>
                    <a:ext uri="{9D8B030D-6E8A-4147-A177-3AD203B41FA5}">
                      <a16:colId xmlns:a16="http://schemas.microsoft.com/office/drawing/2014/main" val="1574648769"/>
                    </a:ext>
                  </a:extLst>
                </a:gridCol>
                <a:gridCol w="1930400">
                  <a:extLst>
                    <a:ext uri="{9D8B030D-6E8A-4147-A177-3AD203B41FA5}">
                      <a16:colId xmlns:a16="http://schemas.microsoft.com/office/drawing/2014/main" val="3694781822"/>
                    </a:ext>
                  </a:extLst>
                </a:gridCol>
                <a:gridCol w="1905000">
                  <a:extLst>
                    <a:ext uri="{9D8B030D-6E8A-4147-A177-3AD203B41FA5}">
                      <a16:colId xmlns:a16="http://schemas.microsoft.com/office/drawing/2014/main" val="3272179249"/>
                    </a:ext>
                  </a:extLst>
                </a:gridCol>
                <a:gridCol w="2387264">
                  <a:extLst>
                    <a:ext uri="{9D8B030D-6E8A-4147-A177-3AD203B41FA5}">
                      <a16:colId xmlns:a16="http://schemas.microsoft.com/office/drawing/2014/main" val="1299668952"/>
                    </a:ext>
                  </a:extLst>
                </a:gridCol>
              </a:tblGrid>
              <a:tr h="921498">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4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2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8-GB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&lt;85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4 vCPUs (2 sockets * 2 cores @ 2.5 GHz) </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12-GB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86 - 150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 vCPUs (2 sockets * 4 cores @ 2.5 GHz) 12-GB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24-GB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151-225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12 vCPUs (2 sockets * 6 cores @ 2.5 GHz) 24-GB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a:t>Scale concurrent replications by deploying additional process server based on following parameters</a:t>
            </a:r>
          </a:p>
        </p:txBody>
      </p:sp>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a:t>Agent-based: Scaling</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009897"/>
            <a:ext cx="3747757"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Scale-out process server sizing</a:t>
            </a:r>
          </a:p>
        </p:txBody>
      </p:sp>
    </p:spTree>
    <p:extLst>
      <p:ext uri="{BB962C8B-B14F-4D97-AF65-F5344CB8AC3E}">
        <p14:creationId xmlns:p14="http://schemas.microsoft.com/office/powerpoint/2010/main" val="60590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Migration concepts</a:t>
            </a:r>
          </a:p>
        </p:txBody>
      </p:sp>
    </p:spTree>
    <p:extLst>
      <p:ext uri="{BB962C8B-B14F-4D97-AF65-F5344CB8AC3E}">
        <p14:creationId xmlns:p14="http://schemas.microsoft.com/office/powerpoint/2010/main" val="25572261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2" name="Rectangle 1">
            <a:extLst>
              <a:ext uri="{FF2B5EF4-FFF2-40B4-BE49-F238E27FC236}">
                <a16:creationId xmlns:a16="http://schemas.microsoft.com/office/drawing/2014/main" id="{B71EB5AC-E26B-4300-9F42-608D0A3145E8}"/>
              </a:ext>
            </a:extLst>
          </p:cNvPr>
          <p:cNvSpPr/>
          <p:nvPr/>
        </p:nvSpPr>
        <p:spPr>
          <a:xfrm>
            <a:off x="-3095994" y="1660345"/>
            <a:ext cx="2431228" cy="23370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 what does this asterisk refer?</a:t>
            </a:r>
          </a:p>
        </p:txBody>
      </p:sp>
      <p:sp>
        <p:nvSpPr>
          <p:cNvPr id="6" name="Rectangle 5">
            <a:extLst>
              <a:ext uri="{FF2B5EF4-FFF2-40B4-BE49-F238E27FC236}">
                <a16:creationId xmlns:a16="http://schemas.microsoft.com/office/drawing/2014/main" id="{51E42909-F01B-754D-B099-874924A60989}"/>
              </a:ext>
            </a:extLst>
          </p:cNvPr>
          <p:cNvSpPr/>
          <p:nvPr/>
        </p:nvSpPr>
        <p:spPr>
          <a:xfrm>
            <a:off x="544352" y="2937592"/>
            <a:ext cx="4332448"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VMware migrations</a:t>
            </a:r>
          </a:p>
        </p:txBody>
      </p:sp>
      <p:sp>
        <p:nvSpPr>
          <p:cNvPr id="7" name="Rectangle 6">
            <a:extLst>
              <a:ext uri="{FF2B5EF4-FFF2-40B4-BE49-F238E27FC236}">
                <a16:creationId xmlns:a16="http://schemas.microsoft.com/office/drawing/2014/main" id="{5F12AE9A-31B7-BF48-9899-439CEBC14DBB}"/>
              </a:ext>
            </a:extLst>
          </p:cNvPr>
          <p:cNvSpPr/>
          <p:nvPr/>
        </p:nvSpPr>
        <p:spPr>
          <a:xfrm>
            <a:off x="522332" y="3434302"/>
            <a:ext cx="5002168" cy="164583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Estimate time needed or bandwidth required based on volume of data</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Time to complete initial replication = {size of disks (or used size if available) * 0.7 (assuming a 30 percent compression average)}/bandwidth available for replication</a:t>
            </a:r>
          </a:p>
        </p:txBody>
      </p:sp>
      <p:sp>
        <p:nvSpPr>
          <p:cNvPr id="8" name="Rectangle 7">
            <a:extLst>
              <a:ext uri="{FF2B5EF4-FFF2-40B4-BE49-F238E27FC236}">
                <a16:creationId xmlns:a16="http://schemas.microsoft.com/office/drawing/2014/main" id="{09EB2F62-8A6E-CF4F-8FE9-4E86B2D37D96}"/>
              </a:ext>
            </a:extLst>
          </p:cNvPr>
          <p:cNvSpPr/>
          <p:nvPr/>
        </p:nvSpPr>
        <p:spPr>
          <a:xfrm>
            <a:off x="6101342" y="2937592"/>
            <a:ext cx="6117989"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Hyper-V and agent-based migrations</a:t>
            </a:r>
          </a:p>
        </p:txBody>
      </p:sp>
      <p:sp>
        <p:nvSpPr>
          <p:cNvPr id="9" name="Rectangle 8">
            <a:extLst>
              <a:ext uri="{FF2B5EF4-FFF2-40B4-BE49-F238E27FC236}">
                <a16:creationId xmlns:a16="http://schemas.microsoft.com/office/drawing/2014/main" id="{A5C288F8-8B3D-FF43-8CC5-1E933A60608A}"/>
              </a:ext>
            </a:extLst>
          </p:cNvPr>
          <p:cNvSpPr/>
          <p:nvPr/>
        </p:nvSpPr>
        <p:spPr>
          <a:xfrm>
            <a:off x="6079322" y="3434302"/>
            <a:ext cx="5323047" cy="2199705"/>
          </a:xfrm>
          <a:prstGeom prst="rect">
            <a:avLst/>
          </a:prstGeom>
        </p:spPr>
        <p:txBody>
          <a:bodyPr wrap="square">
            <a:spAutoFit/>
          </a:bodyPr>
          <a:lstStyle/>
          <a:p>
            <a:pPr marL="0" lvl="1" defTabSz="914191">
              <a:spcAft>
                <a:spcPts val="600"/>
              </a:spcAft>
              <a:defRPr/>
            </a:pPr>
            <a:r>
              <a:rPr lang="en-US" sz="1599" b="1" dirty="0">
                <a:gradFill>
                  <a:gsLst>
                    <a:gs pos="2917">
                      <a:srgbClr val="1A1A1A"/>
                    </a:gs>
                    <a:gs pos="30000">
                      <a:srgbClr val="1A1A1A"/>
                    </a:gs>
                  </a:gsLst>
                  <a:lin ang="5400000" scaled="0"/>
                </a:gradFill>
                <a:cs typeface="Segoe UI Semilight" panose="020B0402040204020203" pitchFamily="34" charset="0"/>
              </a:rPr>
              <a:t>Use Azure Site Recovery Deployment planner tool </a:t>
            </a:r>
          </a:p>
          <a:p>
            <a:pPr marL="0" lvl="1" defTabSz="914191">
              <a:spcAft>
                <a:spcPts val="600"/>
              </a:spcAft>
              <a:defRPr/>
            </a:pPr>
            <a:r>
              <a:rPr lang="en-US" sz="1599" u="sng" dirty="0">
                <a:gradFill>
                  <a:gsLst>
                    <a:gs pos="2917">
                      <a:srgbClr val="1A1A1A"/>
                    </a:gs>
                    <a:gs pos="30000">
                      <a:srgbClr val="1A1A1A"/>
                    </a:gs>
                  </a:gsLst>
                  <a:lin ang="5400000" scaled="0"/>
                </a:gradFill>
                <a:cs typeface="Segoe UI Semilight" panose="020B0402040204020203" pitchFamily="34" charset="0"/>
              </a:rPr>
              <a:t>Outputs from the tool include:</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Estimated network bandwidth required</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Projected throughput for replication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Concurrent replications that can be enabled (for specified time period to complete migration)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Disks to be used for Azure VMs (standard, premium)</a:t>
            </a:r>
          </a:p>
        </p:txBody>
      </p:sp>
      <p:cxnSp>
        <p:nvCxnSpPr>
          <p:cNvPr id="10" name="Straight Connector 9">
            <a:extLst>
              <a:ext uri="{FF2B5EF4-FFF2-40B4-BE49-F238E27FC236}">
                <a16:creationId xmlns:a16="http://schemas.microsoft.com/office/drawing/2014/main" id="{18F075EE-CB11-074A-A54B-F1B8B308FCFE}"/>
              </a:ext>
            </a:extLst>
          </p:cNvPr>
          <p:cNvCxnSpPr>
            <a:cxnSpLocks/>
          </p:cNvCxnSpPr>
          <p:nvPr/>
        </p:nvCxnSpPr>
        <p:spPr>
          <a:xfrm>
            <a:off x="5635515" y="1944188"/>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E5CF18B-8E84-CC46-A1B7-03233A6C81D4}"/>
              </a:ext>
            </a:extLst>
          </p:cNvPr>
          <p:cNvSpPr>
            <a:spLocks noGrp="1"/>
          </p:cNvSpPr>
          <p:nvPr>
            <p:ph type="title"/>
          </p:nvPr>
        </p:nvSpPr>
        <p:spPr/>
        <p:txBody>
          <a:bodyPr/>
          <a:lstStyle/>
          <a:p>
            <a:r>
              <a:rPr lang="en-US" spc="-51">
                <a:latin typeface="Segoe UI Semibold (Headings)"/>
              </a:rPr>
              <a:t>Migration: Bandwidth Consumption</a:t>
            </a:r>
            <a:endParaRPr lang="en-US"/>
          </a:p>
        </p:txBody>
      </p:sp>
      <p:pic>
        <p:nvPicPr>
          <p:cNvPr id="14" name="Picture 13">
            <a:extLst>
              <a:ext uri="{FF2B5EF4-FFF2-40B4-BE49-F238E27FC236}">
                <a16:creationId xmlns:a16="http://schemas.microsoft.com/office/drawing/2014/main" id="{7C78E988-240B-E345-ACA2-06D41D2F12DA}"/>
              </a:ext>
            </a:extLst>
          </p:cNvPr>
          <p:cNvPicPr>
            <a:picLocks noChangeAspect="1"/>
          </p:cNvPicPr>
          <p:nvPr/>
        </p:nvPicPr>
        <p:blipFill>
          <a:blip r:embed="rId3"/>
          <a:stretch>
            <a:fillRect/>
          </a:stretch>
        </p:blipFill>
        <p:spPr>
          <a:xfrm>
            <a:off x="6212629" y="1944188"/>
            <a:ext cx="753729" cy="753729"/>
          </a:xfrm>
          <a:prstGeom prst="rect">
            <a:avLst/>
          </a:prstGeom>
        </p:spPr>
      </p:pic>
      <p:pic>
        <p:nvPicPr>
          <p:cNvPr id="16" name="Picture 15">
            <a:extLst>
              <a:ext uri="{FF2B5EF4-FFF2-40B4-BE49-F238E27FC236}">
                <a16:creationId xmlns:a16="http://schemas.microsoft.com/office/drawing/2014/main" id="{EC350900-D63D-2345-82E8-293F593BD7A8}"/>
              </a:ext>
            </a:extLst>
          </p:cNvPr>
          <p:cNvPicPr>
            <a:picLocks noChangeAspect="1"/>
          </p:cNvPicPr>
          <p:nvPr/>
        </p:nvPicPr>
        <p:blipFill>
          <a:blip r:embed="rId4"/>
          <a:stretch>
            <a:fillRect/>
          </a:stretch>
        </p:blipFill>
        <p:spPr>
          <a:xfrm>
            <a:off x="691564" y="2103557"/>
            <a:ext cx="594360" cy="594360"/>
          </a:xfrm>
          <a:prstGeom prst="rect">
            <a:avLst/>
          </a:prstGeom>
        </p:spPr>
      </p:pic>
    </p:spTree>
    <p:extLst>
      <p:ext uri="{BB962C8B-B14F-4D97-AF65-F5344CB8AC3E}">
        <p14:creationId xmlns:p14="http://schemas.microsoft.com/office/powerpoint/2010/main" val="3157392699"/>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371E87-DFE9-4054-B7FD-EEC66AA1BE82}"/>
              </a:ext>
            </a:extLst>
          </p:cNvPr>
          <p:cNvSpPr/>
          <p:nvPr/>
        </p:nvSpPr>
        <p:spPr>
          <a:xfrm>
            <a:off x="0" y="4615891"/>
            <a:ext cx="3443448" cy="1669368"/>
          </a:xfrm>
          <a:prstGeom prst="rect">
            <a:avLst/>
          </a:prstGeom>
          <a:solidFill>
            <a:schemeClr val="bg1"/>
          </a:solidFill>
          <a:ln>
            <a:noFill/>
            <a:prstDash val="dash"/>
          </a:ln>
        </p:spPr>
        <p:txBody>
          <a:bodyPr wrap="square">
            <a:spAutoFit/>
          </a:bodyPr>
          <a:lstStyle/>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defTabSz="932597">
              <a:defRPr/>
            </a:pPr>
            <a:endParaRPr lang="en-US" sz="1601">
              <a:ln>
                <a:solidFill>
                  <a:prstClr val="white"/>
                </a:solidFill>
              </a:ln>
              <a:solidFill>
                <a:prstClr val="black"/>
              </a:solidFill>
              <a:latin typeface="Segoe UI"/>
            </a:endParaRPr>
          </a:p>
          <a:p>
            <a:pPr defTabSz="932597">
              <a:defRPr/>
            </a:pPr>
            <a:endParaRPr lang="en-US" sz="816">
              <a:ln>
                <a:solidFill>
                  <a:prstClr val="white"/>
                </a:solidFill>
              </a:ln>
              <a:solidFill>
                <a:prstClr val="black"/>
              </a:solidFill>
              <a:latin typeface="Segoe UI"/>
            </a:endParaRPr>
          </a:p>
          <a:p>
            <a:pPr defTabSz="932597">
              <a:defRPr/>
            </a:pPr>
            <a:r>
              <a:rPr lang="en-US" sz="1428">
                <a:ln>
                  <a:solidFill>
                    <a:prstClr val="white"/>
                  </a:solidFill>
                </a:ln>
                <a:solidFill>
                  <a:prstClr val="black"/>
                </a:solidFill>
                <a:latin typeface="Segoe UI"/>
              </a:rPr>
              <a:t> </a:t>
            </a:r>
          </a:p>
        </p:txBody>
      </p:sp>
      <p:sp>
        <p:nvSpPr>
          <p:cNvPr id="2" name="Title 1">
            <a:extLst>
              <a:ext uri="{FF2B5EF4-FFF2-40B4-BE49-F238E27FC236}">
                <a16:creationId xmlns:a16="http://schemas.microsoft.com/office/drawing/2014/main" id="{636B2F32-D3F8-43EA-86DE-9214CFABE44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C83FA528-0650-7944-A922-2E82C9203361}"/>
              </a:ext>
            </a:extLst>
          </p:cNvPr>
          <p:cNvSpPr>
            <a:spLocks noGrp="1"/>
          </p:cNvSpPr>
          <p:nvPr>
            <p:ph type="title"/>
          </p:nvPr>
        </p:nvSpPr>
        <p:spPr>
          <a:xfrm>
            <a:off x="465138" y="441332"/>
            <a:ext cx="11530584" cy="830020"/>
          </a:xfrm>
        </p:spPr>
        <p:txBody>
          <a:bodyPr/>
          <a:lstStyle/>
          <a:p>
            <a:r>
              <a:rPr lang="en-US"/>
              <a:t>Migration: Replication Bandwidth Throttling</a:t>
            </a:r>
          </a:p>
        </p:txBody>
      </p:sp>
      <p:sp>
        <p:nvSpPr>
          <p:cNvPr id="7" name="Rectangle 6">
            <a:extLst>
              <a:ext uri="{FF2B5EF4-FFF2-40B4-BE49-F238E27FC236}">
                <a16:creationId xmlns:a16="http://schemas.microsoft.com/office/drawing/2014/main" id="{23099729-79AE-7C4C-8FE1-7B124FE110FE}"/>
              </a:ext>
            </a:extLst>
          </p:cNvPr>
          <p:cNvSpPr/>
          <p:nvPr/>
        </p:nvSpPr>
        <p:spPr>
          <a:xfrm>
            <a:off x="554038" y="2974358"/>
            <a:ext cx="2899791"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VMware migrations</a:t>
            </a:r>
          </a:p>
        </p:txBody>
      </p:sp>
      <p:sp>
        <p:nvSpPr>
          <p:cNvPr id="8" name="Rectangle 7">
            <a:extLst>
              <a:ext uri="{FF2B5EF4-FFF2-40B4-BE49-F238E27FC236}">
                <a16:creationId xmlns:a16="http://schemas.microsoft.com/office/drawing/2014/main" id="{EA22C719-2B22-CE4A-9132-093D82D9CF99}"/>
              </a:ext>
            </a:extLst>
          </p:cNvPr>
          <p:cNvSpPr/>
          <p:nvPr/>
        </p:nvSpPr>
        <p:spPr>
          <a:xfrm>
            <a:off x="554038" y="3820642"/>
            <a:ext cx="2899791" cy="830612"/>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Set the </a:t>
            </a:r>
            <a:r>
              <a:rPr lang="en-US" sz="1599" b="1" err="1">
                <a:gradFill>
                  <a:gsLst>
                    <a:gs pos="2917">
                      <a:srgbClr val="1A1A1A"/>
                    </a:gs>
                    <a:gs pos="30000">
                      <a:srgbClr val="1A1A1A"/>
                    </a:gs>
                  </a:gsLst>
                  <a:lin ang="5400000" scaled="0"/>
                </a:gradFill>
                <a:cs typeface="Segoe UI Semilight" panose="020B0402040204020203" pitchFamily="34" charset="0"/>
              </a:rPr>
              <a:t>NetQoSPolicy</a:t>
            </a:r>
            <a:r>
              <a:rPr lang="en-US" sz="1599" b="1">
                <a:gradFill>
                  <a:gsLst>
                    <a:gs pos="2917">
                      <a:srgbClr val="1A1A1A"/>
                    </a:gs>
                    <a:gs pos="30000">
                      <a:srgbClr val="1A1A1A"/>
                    </a:gs>
                  </a:gsLst>
                  <a:lin ang="5400000" scaled="0"/>
                </a:gradFill>
                <a:cs typeface="Segoe UI Semilight" panose="020B0402040204020203" pitchFamily="34" charset="0"/>
              </a:rPr>
              <a:t> with throttle rate on Azure Migrate appliance</a:t>
            </a:r>
          </a:p>
        </p:txBody>
      </p:sp>
      <p:sp>
        <p:nvSpPr>
          <p:cNvPr id="10" name="Rectangle 9">
            <a:extLst>
              <a:ext uri="{FF2B5EF4-FFF2-40B4-BE49-F238E27FC236}">
                <a16:creationId xmlns:a16="http://schemas.microsoft.com/office/drawing/2014/main" id="{2BA772E0-8905-574D-9787-BB600144EEB9}"/>
              </a:ext>
            </a:extLst>
          </p:cNvPr>
          <p:cNvSpPr/>
          <p:nvPr/>
        </p:nvSpPr>
        <p:spPr>
          <a:xfrm>
            <a:off x="39497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Hyper-V migrations</a:t>
            </a:r>
          </a:p>
        </p:txBody>
      </p:sp>
      <p:sp>
        <p:nvSpPr>
          <p:cNvPr id="11" name="Rectangle 10">
            <a:extLst>
              <a:ext uri="{FF2B5EF4-FFF2-40B4-BE49-F238E27FC236}">
                <a16:creationId xmlns:a16="http://schemas.microsoft.com/office/drawing/2014/main" id="{7A6B66F7-F80B-7243-95DE-EB30C1B1F629}"/>
              </a:ext>
            </a:extLst>
          </p:cNvPr>
          <p:cNvSpPr/>
          <p:nvPr/>
        </p:nvSpPr>
        <p:spPr>
          <a:xfrm>
            <a:off x="3949700" y="3820642"/>
            <a:ext cx="3443448" cy="221496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Hyper-V host</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bandwidth,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sp>
        <p:nvSpPr>
          <p:cNvPr id="16" name="Rectangle 15">
            <a:extLst>
              <a:ext uri="{FF2B5EF4-FFF2-40B4-BE49-F238E27FC236}">
                <a16:creationId xmlns:a16="http://schemas.microsoft.com/office/drawing/2014/main" id="{0EB5E96C-52FF-C24A-B175-138BCE101907}"/>
              </a:ext>
            </a:extLst>
          </p:cNvPr>
          <p:cNvSpPr/>
          <p:nvPr/>
        </p:nvSpPr>
        <p:spPr>
          <a:xfrm>
            <a:off x="80772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agent-based migrations</a:t>
            </a:r>
          </a:p>
        </p:txBody>
      </p:sp>
      <p:sp>
        <p:nvSpPr>
          <p:cNvPr id="17" name="Rectangle 16">
            <a:extLst>
              <a:ext uri="{FF2B5EF4-FFF2-40B4-BE49-F238E27FC236}">
                <a16:creationId xmlns:a16="http://schemas.microsoft.com/office/drawing/2014/main" id="{ECE7CF25-27D8-884B-9BCF-A3820FA06C77}"/>
              </a:ext>
            </a:extLst>
          </p:cNvPr>
          <p:cNvSpPr/>
          <p:nvPr/>
        </p:nvSpPr>
        <p:spPr>
          <a:xfrm>
            <a:off x="8077200" y="3820642"/>
            <a:ext cx="3606800" cy="2707151"/>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replication appliance (configuration server) and/or scale-out process servers</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throughput,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grpSp>
        <p:nvGrpSpPr>
          <p:cNvPr id="21" name="Group 20">
            <a:extLst>
              <a:ext uri="{FF2B5EF4-FFF2-40B4-BE49-F238E27FC236}">
                <a16:creationId xmlns:a16="http://schemas.microsoft.com/office/drawing/2014/main" id="{1093C890-150D-BB4D-851C-51731602D4A3}"/>
              </a:ext>
            </a:extLst>
          </p:cNvPr>
          <p:cNvGrpSpPr/>
          <p:nvPr/>
        </p:nvGrpSpPr>
        <p:grpSpPr>
          <a:xfrm>
            <a:off x="3695017" y="1973261"/>
            <a:ext cx="3949700" cy="4554531"/>
            <a:chOff x="3695017" y="1973262"/>
            <a:chExt cx="3949700" cy="3906838"/>
          </a:xfrm>
        </p:grpSpPr>
        <p:cxnSp>
          <p:nvCxnSpPr>
            <p:cNvPr id="18" name="Straight Connector 17">
              <a:extLst>
                <a:ext uri="{FF2B5EF4-FFF2-40B4-BE49-F238E27FC236}">
                  <a16:creationId xmlns:a16="http://schemas.microsoft.com/office/drawing/2014/main" id="{0D82EE8A-3FC6-EF41-BD6D-518545009578}"/>
                </a:ext>
              </a:extLst>
            </p:cNvPr>
            <p:cNvCxnSpPr>
              <a:cxnSpLocks/>
            </p:cNvCxnSpPr>
            <p:nvPr/>
          </p:nvCxnSpPr>
          <p:spPr>
            <a:xfrm>
              <a:off x="76447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EC5409-1D61-8040-9CAA-C7A627211600}"/>
                </a:ext>
              </a:extLst>
            </p:cNvPr>
            <p:cNvCxnSpPr>
              <a:cxnSpLocks/>
            </p:cNvCxnSpPr>
            <p:nvPr/>
          </p:nvCxnSpPr>
          <p:spPr>
            <a:xfrm>
              <a:off x="36950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6086CF8C-3308-6A4A-9AAF-0515186229D7}"/>
              </a:ext>
            </a:extLst>
          </p:cNvPr>
          <p:cNvPicPr>
            <a:picLocks noChangeAspect="1"/>
          </p:cNvPicPr>
          <p:nvPr/>
        </p:nvPicPr>
        <p:blipFill>
          <a:blip r:embed="rId3"/>
          <a:stretch>
            <a:fillRect/>
          </a:stretch>
        </p:blipFill>
        <p:spPr>
          <a:xfrm>
            <a:off x="8126477" y="1944188"/>
            <a:ext cx="753729" cy="753729"/>
          </a:xfrm>
          <a:prstGeom prst="rect">
            <a:avLst/>
          </a:prstGeom>
        </p:spPr>
      </p:pic>
      <p:pic>
        <p:nvPicPr>
          <p:cNvPr id="23" name="Picture 22">
            <a:extLst>
              <a:ext uri="{FF2B5EF4-FFF2-40B4-BE49-F238E27FC236}">
                <a16:creationId xmlns:a16="http://schemas.microsoft.com/office/drawing/2014/main" id="{ED2C0DCB-4AD2-5541-BB14-0A8D44F14767}"/>
              </a:ext>
            </a:extLst>
          </p:cNvPr>
          <p:cNvPicPr>
            <a:picLocks noChangeAspect="1"/>
          </p:cNvPicPr>
          <p:nvPr/>
        </p:nvPicPr>
        <p:blipFill>
          <a:blip r:embed="rId4"/>
          <a:stretch>
            <a:fillRect/>
          </a:stretch>
        </p:blipFill>
        <p:spPr>
          <a:xfrm>
            <a:off x="691564" y="2103557"/>
            <a:ext cx="594360" cy="594360"/>
          </a:xfrm>
          <a:prstGeom prst="rect">
            <a:avLst/>
          </a:prstGeom>
        </p:spPr>
      </p:pic>
      <p:pic>
        <p:nvPicPr>
          <p:cNvPr id="24" name="Picture 23">
            <a:extLst>
              <a:ext uri="{FF2B5EF4-FFF2-40B4-BE49-F238E27FC236}">
                <a16:creationId xmlns:a16="http://schemas.microsoft.com/office/drawing/2014/main" id="{8841D935-64E8-4245-A913-7C3A2711B421}"/>
              </a:ext>
            </a:extLst>
          </p:cNvPr>
          <p:cNvPicPr>
            <a:picLocks noChangeAspect="1"/>
          </p:cNvPicPr>
          <p:nvPr/>
        </p:nvPicPr>
        <p:blipFill>
          <a:blip r:embed="rId4"/>
          <a:stretch>
            <a:fillRect/>
          </a:stretch>
        </p:blipFill>
        <p:spPr>
          <a:xfrm>
            <a:off x="4044364" y="2103557"/>
            <a:ext cx="594360" cy="594360"/>
          </a:xfrm>
          <a:prstGeom prst="rect">
            <a:avLst/>
          </a:prstGeom>
        </p:spPr>
      </p:pic>
    </p:spTree>
    <p:extLst>
      <p:ext uri="{BB962C8B-B14F-4D97-AF65-F5344CB8AC3E}">
        <p14:creationId xmlns:p14="http://schemas.microsoft.com/office/powerpoint/2010/main" val="258205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529D59-E790-0640-90BC-71EDB570ED03}"/>
              </a:ext>
            </a:extLst>
          </p:cNvPr>
          <p:cNvSpPr/>
          <p:nvPr/>
        </p:nvSpPr>
        <p:spPr bwMode="auto">
          <a:xfrm>
            <a:off x="8356600" y="0"/>
            <a:ext cx="40798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14DA9710-C83C-DD42-9F92-26837201F3E8}"/>
              </a:ext>
            </a:extLst>
          </p:cNvPr>
          <p:cNvSpPr>
            <a:spLocks noGrp="1"/>
          </p:cNvSpPr>
          <p:nvPr>
            <p:ph type="title"/>
          </p:nvPr>
        </p:nvSpPr>
        <p:spPr>
          <a:xfrm>
            <a:off x="465138" y="441332"/>
            <a:ext cx="11530584" cy="830020"/>
          </a:xfrm>
        </p:spPr>
        <p:txBody>
          <a:bodyPr/>
          <a:lstStyle/>
          <a:p>
            <a:r>
              <a:rPr lang="en-US"/>
              <a:t>Migration: Test Migration</a:t>
            </a:r>
          </a:p>
        </p:txBody>
      </p:sp>
      <p:sp>
        <p:nvSpPr>
          <p:cNvPr id="6" name="Rectangle 5">
            <a:extLst>
              <a:ext uri="{FF2B5EF4-FFF2-40B4-BE49-F238E27FC236}">
                <a16:creationId xmlns:a16="http://schemas.microsoft.com/office/drawing/2014/main" id="{B36B7349-2AFF-F342-BA7D-7F5E0122DFE8}"/>
              </a:ext>
            </a:extLst>
          </p:cNvPr>
          <p:cNvSpPr/>
          <p:nvPr/>
        </p:nvSpPr>
        <p:spPr>
          <a:xfrm>
            <a:off x="4079875" y="2554363"/>
            <a:ext cx="3986289" cy="3046988"/>
          </a:xfrm>
          <a:prstGeom prst="rect">
            <a:avLst/>
          </a:prstGeom>
        </p:spPr>
        <p:txBody>
          <a:bodyPr wrap="square">
            <a:spAutoFit/>
          </a:bodyPr>
          <a:lstStyle/>
          <a:p>
            <a:pPr defTabSz="914191">
              <a:spcAft>
                <a:spcPts val="1200"/>
              </a:spcAft>
              <a:defRPr/>
            </a:pPr>
            <a:r>
              <a:rPr lang="en-US" sz="2400">
                <a:solidFill>
                  <a:srgbClr val="0078D4"/>
                </a:solidFill>
                <a:latin typeface="Segoe UI Semibold (Headings)"/>
                <a:cs typeface="Segoe UI Semilight" panose="020B0402040204020203" pitchFamily="34" charset="0"/>
              </a:rPr>
              <a:t>What is it?</a:t>
            </a:r>
            <a:endParaRPr lang="en-US">
              <a:gradFill>
                <a:gsLst>
                  <a:gs pos="2917">
                    <a:srgbClr val="1A1A1A"/>
                  </a:gs>
                  <a:gs pos="30000">
                    <a:srgbClr val="1A1A1A"/>
                  </a:gs>
                </a:gsLst>
                <a:lin ang="5400000" scaled="0"/>
              </a:gradFill>
              <a:cs typeface="Segoe UI Semilight" panose="020B0402040204020203" pitchFamily="34" charset="0"/>
            </a:endParaRP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Creates test copies of replicating servers in an Azure sandbox environment</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Intended to help validate server and app functionality </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Non-disruptive to source server and ongoing replication</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Can be performed multiple times once Initial Replication is completed</a:t>
            </a:r>
          </a:p>
        </p:txBody>
      </p:sp>
      <p:sp>
        <p:nvSpPr>
          <p:cNvPr id="7" name="Rectangle 6">
            <a:extLst>
              <a:ext uri="{FF2B5EF4-FFF2-40B4-BE49-F238E27FC236}">
                <a16:creationId xmlns:a16="http://schemas.microsoft.com/office/drawing/2014/main" id="{DB9AB353-B716-5F44-A47B-07FFE09CAA45}"/>
              </a:ext>
            </a:extLst>
          </p:cNvPr>
          <p:cNvSpPr/>
          <p:nvPr/>
        </p:nvSpPr>
        <p:spPr>
          <a:xfrm>
            <a:off x="8864600" y="1281131"/>
            <a:ext cx="3248818" cy="4770537"/>
          </a:xfrm>
          <a:prstGeom prst="rect">
            <a:avLst/>
          </a:prstGeom>
        </p:spPr>
        <p:txBody>
          <a:bodyPr wrap="square">
            <a:spAutoFit/>
          </a:bodyPr>
          <a:lstStyle/>
          <a:p>
            <a:pPr defTabSz="914191">
              <a:spcAft>
                <a:spcPts val="1200"/>
              </a:spcAft>
              <a:defRPr/>
            </a:pPr>
            <a:r>
              <a:rPr lang="en-US" sz="2400">
                <a:solidFill>
                  <a:schemeClr val="accent5"/>
                </a:solidFill>
                <a:latin typeface="Segoe UI Semibold (Headings)"/>
                <a:cs typeface="Segoe UI Semilight" panose="020B0402040204020203" pitchFamily="34" charset="0"/>
              </a:rPr>
              <a:t>How do I demarcate </a:t>
            </a:r>
            <a:br>
              <a:rPr lang="en-US" sz="2400">
                <a:solidFill>
                  <a:schemeClr val="accent5"/>
                </a:solidFill>
                <a:latin typeface="Segoe UI Semibold (Headings)"/>
                <a:cs typeface="Segoe UI Semilight" panose="020B0402040204020203" pitchFamily="34" charset="0"/>
              </a:rPr>
            </a:br>
            <a:r>
              <a:rPr lang="en-US" sz="2400">
                <a:solidFill>
                  <a:schemeClr val="accent5"/>
                </a:solidFill>
                <a:latin typeface="Segoe UI Semibold (Headings)"/>
                <a:cs typeface="Segoe UI Semilight" panose="020B0402040204020203" pitchFamily="34" charset="0"/>
              </a:rPr>
              <a:t>a sandbox environment?</a:t>
            </a:r>
            <a:endParaRPr lang="en-US" sz="1600">
              <a:solidFill>
                <a:schemeClr val="accent5"/>
              </a:solidFill>
              <a:cs typeface="Segoe UI Semilight" panose="020B0402040204020203" pitchFamily="34" charset="0"/>
            </a:endParaRPr>
          </a:p>
          <a:p>
            <a:pPr marL="0" lvl="1" defTabSz="914191">
              <a:spcAft>
                <a:spcPts val="1200"/>
              </a:spcAft>
              <a:defRPr/>
            </a:pPr>
            <a:r>
              <a:rPr lang="en-US" sz="1600">
                <a:solidFill>
                  <a:schemeClr val="bg1"/>
                </a:solidFill>
                <a:cs typeface="Segoe UI Semilight" panose="020B0402040204020203" pitchFamily="34" charset="0"/>
              </a:rPr>
              <a:t>By specifying a Virtual Network while starting test migration</a:t>
            </a:r>
          </a:p>
          <a:p>
            <a:pPr marL="0" lvl="1" defTabSz="914191">
              <a:spcAft>
                <a:spcPts val="1200"/>
              </a:spcAft>
              <a:defRPr/>
            </a:pPr>
            <a:r>
              <a:rPr lang="en-US" sz="1600">
                <a:solidFill>
                  <a:schemeClr val="bg1"/>
                </a:solidFill>
                <a:cs typeface="Segoe UI Semilight" panose="020B0402040204020203" pitchFamily="34" charset="0"/>
              </a:rPr>
              <a:t>Subnet is automatically selected in following priority -</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Subnet with same name as the target subnet specified while enabling replication</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First subnet available alphabetically that is not a gateway/application gateway/firewall/bastion subnet</a:t>
            </a:r>
          </a:p>
        </p:txBody>
      </p:sp>
      <p:pic>
        <p:nvPicPr>
          <p:cNvPr id="10" name="Picture 9" descr="Graphical user interface, application&#10;&#10;Description automatically generated">
            <a:extLst>
              <a:ext uri="{FF2B5EF4-FFF2-40B4-BE49-F238E27FC236}">
                <a16:creationId xmlns:a16="http://schemas.microsoft.com/office/drawing/2014/main" id="{BAA4A5AA-EFA1-E243-B37E-406A286A93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82154"/>
            <a:ext cx="3986289" cy="3501568"/>
          </a:xfrm>
          <a:prstGeom prst="rect">
            <a:avLst/>
          </a:prstGeom>
        </p:spPr>
      </p:pic>
    </p:spTree>
    <p:extLst>
      <p:ext uri="{BB962C8B-B14F-4D97-AF65-F5344CB8AC3E}">
        <p14:creationId xmlns:p14="http://schemas.microsoft.com/office/powerpoint/2010/main" val="580066367"/>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32F0CD48-24B4-43D7-B5CD-15681230FC51}"/>
              </a:ext>
            </a:extLst>
          </p:cNvPr>
          <p:cNvGrpSpPr/>
          <p:nvPr/>
        </p:nvGrpSpPr>
        <p:grpSpPr>
          <a:xfrm>
            <a:off x="6854809" y="0"/>
            <a:ext cx="5742429" cy="6994525"/>
            <a:chOff x="6854809" y="0"/>
            <a:chExt cx="5742429" cy="6994525"/>
          </a:xfrm>
        </p:grpSpPr>
        <p:sp>
          <p:nvSpPr>
            <p:cNvPr id="133" name="Rectangle 132">
              <a:extLst>
                <a:ext uri="{FF2B5EF4-FFF2-40B4-BE49-F238E27FC236}">
                  <a16:creationId xmlns:a16="http://schemas.microsoft.com/office/drawing/2014/main" id="{330A5E6D-C656-4FB5-A6C8-0E14A3D56807}"/>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E27B318E-3179-465E-AFC1-05F758283A66}"/>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DA3951E-C5D9-4756-8DFB-FBC8AAA07215}"/>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09F7259-57F4-4226-9F7C-65A47625755B}"/>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22C49D2-6774-441E-9CBC-A00C2ECBC55F}"/>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38" name="TextBox 137">
              <a:extLst>
                <a:ext uri="{FF2B5EF4-FFF2-40B4-BE49-F238E27FC236}">
                  <a16:creationId xmlns:a16="http://schemas.microsoft.com/office/drawing/2014/main" id="{3019FE7C-399B-471E-BB51-BF6F62B5CBBC}"/>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Microsoft peering)</a:t>
              </a:r>
            </a:p>
          </p:txBody>
        </p:sp>
        <p:sp>
          <p:nvSpPr>
            <p:cNvPr id="139" name="TextBox 138">
              <a:extLst>
                <a:ext uri="{FF2B5EF4-FFF2-40B4-BE49-F238E27FC236}">
                  <a16:creationId xmlns:a16="http://schemas.microsoft.com/office/drawing/2014/main" id="{D5C1182D-FA1C-4929-AC53-9C677EE722FF}"/>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140" name="Rectangle: Rounded Corners 139">
              <a:extLst>
                <a:ext uri="{FF2B5EF4-FFF2-40B4-BE49-F238E27FC236}">
                  <a16:creationId xmlns:a16="http://schemas.microsoft.com/office/drawing/2014/main" id="{3F8D1C5C-3759-4F35-ABCE-C589748414EE}"/>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141" name="Group 140">
              <a:extLst>
                <a:ext uri="{FF2B5EF4-FFF2-40B4-BE49-F238E27FC236}">
                  <a16:creationId xmlns:a16="http://schemas.microsoft.com/office/drawing/2014/main" id="{DE8FA8D8-9998-40E7-8333-10C547CFADB1}"/>
                </a:ext>
              </a:extLst>
            </p:cNvPr>
            <p:cNvGrpSpPr/>
            <p:nvPr/>
          </p:nvGrpSpPr>
          <p:grpSpPr>
            <a:xfrm>
              <a:off x="6854809" y="5291838"/>
              <a:ext cx="5425740" cy="807117"/>
              <a:chOff x="3653450" y="3157251"/>
              <a:chExt cx="5319836" cy="791363"/>
            </a:xfrm>
          </p:grpSpPr>
          <p:grpSp>
            <p:nvGrpSpPr>
              <p:cNvPr id="169" name="Group 14">
                <a:extLst>
                  <a:ext uri="{FF2B5EF4-FFF2-40B4-BE49-F238E27FC236}">
                    <a16:creationId xmlns:a16="http://schemas.microsoft.com/office/drawing/2014/main" id="{73F1657E-7D50-458E-880D-B258AF89146B}"/>
                  </a:ext>
                </a:extLst>
              </p:cNvPr>
              <p:cNvGrpSpPr/>
              <p:nvPr/>
            </p:nvGrpSpPr>
            <p:grpSpPr>
              <a:xfrm>
                <a:off x="3653450" y="3157251"/>
                <a:ext cx="1545611" cy="791332"/>
                <a:chOff x="4521845" y="4186004"/>
                <a:chExt cx="1576604" cy="807199"/>
              </a:xfrm>
            </p:grpSpPr>
            <p:sp>
              <p:nvSpPr>
                <p:cNvPr id="176" name="TextBox 18">
                  <a:extLst>
                    <a:ext uri="{FF2B5EF4-FFF2-40B4-BE49-F238E27FC236}">
                      <a16:creationId xmlns:a16="http://schemas.microsoft.com/office/drawing/2014/main" id="{9F230291-52FA-4C98-A03E-6FD2D7B3FE14}"/>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177" name="Graphic 6">
                  <a:extLst>
                    <a:ext uri="{FF2B5EF4-FFF2-40B4-BE49-F238E27FC236}">
                      <a16:creationId xmlns:a16="http://schemas.microsoft.com/office/drawing/2014/main" id="{C1BAA233-BB22-4F36-BBB1-A24BECFE73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170" name="Group 169">
                <a:extLst>
                  <a:ext uri="{FF2B5EF4-FFF2-40B4-BE49-F238E27FC236}">
                    <a16:creationId xmlns:a16="http://schemas.microsoft.com/office/drawing/2014/main" id="{17B3E042-113C-4EAB-8C8B-A77EC4AEE05B}"/>
                  </a:ext>
                </a:extLst>
              </p:cNvPr>
              <p:cNvGrpSpPr/>
              <p:nvPr/>
            </p:nvGrpSpPr>
            <p:grpSpPr>
              <a:xfrm>
                <a:off x="5517287" y="3195531"/>
                <a:ext cx="1545611" cy="753083"/>
                <a:chOff x="5517287" y="3195531"/>
                <a:chExt cx="1545611" cy="753083"/>
              </a:xfrm>
            </p:grpSpPr>
            <p:sp>
              <p:nvSpPr>
                <p:cNvPr id="174" name="TextBox 18">
                  <a:extLst>
                    <a:ext uri="{FF2B5EF4-FFF2-40B4-BE49-F238E27FC236}">
                      <a16:creationId xmlns:a16="http://schemas.microsoft.com/office/drawing/2014/main" id="{025C5219-5649-4289-9C1B-C807633CE27D}"/>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175" name="Graphic 174">
                  <a:extLst>
                    <a:ext uri="{FF2B5EF4-FFF2-40B4-BE49-F238E27FC236}">
                      <a16:creationId xmlns:a16="http://schemas.microsoft.com/office/drawing/2014/main" id="{D82AE0CA-1164-4FFA-9168-7B833DCD28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171" name="Group 170">
                <a:extLst>
                  <a:ext uri="{FF2B5EF4-FFF2-40B4-BE49-F238E27FC236}">
                    <a16:creationId xmlns:a16="http://schemas.microsoft.com/office/drawing/2014/main" id="{FDC23C79-2128-493A-B497-641932668CB0}"/>
                  </a:ext>
                </a:extLst>
              </p:cNvPr>
              <p:cNvGrpSpPr/>
              <p:nvPr/>
            </p:nvGrpSpPr>
            <p:grpSpPr>
              <a:xfrm>
                <a:off x="7427675" y="3230533"/>
                <a:ext cx="1545611" cy="718046"/>
                <a:chOff x="7427675" y="3230533"/>
                <a:chExt cx="1545611" cy="718046"/>
              </a:xfrm>
            </p:grpSpPr>
            <p:sp>
              <p:nvSpPr>
                <p:cNvPr id="172" name="TextBox 18">
                  <a:extLst>
                    <a:ext uri="{FF2B5EF4-FFF2-40B4-BE49-F238E27FC236}">
                      <a16:creationId xmlns:a16="http://schemas.microsoft.com/office/drawing/2014/main" id="{C6A075D9-1D86-45A0-8CBE-E15DED5AF470}"/>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173" name="Graphic 172">
                  <a:extLst>
                    <a:ext uri="{FF2B5EF4-FFF2-40B4-BE49-F238E27FC236}">
                      <a16:creationId xmlns:a16="http://schemas.microsoft.com/office/drawing/2014/main" id="{5EC68FC5-2A49-46CF-AB12-97DBBE0B5E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142" name="TextBox 141">
              <a:extLst>
                <a:ext uri="{FF2B5EF4-FFF2-40B4-BE49-F238E27FC236}">
                  <a16:creationId xmlns:a16="http://schemas.microsoft.com/office/drawing/2014/main" id="{C2CDD45C-15DD-4521-9A73-FA21E514D1A3}"/>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143" name="Straight Arrow Connector 142">
              <a:extLst>
                <a:ext uri="{FF2B5EF4-FFF2-40B4-BE49-F238E27FC236}">
                  <a16:creationId xmlns:a16="http://schemas.microsoft.com/office/drawing/2014/main" id="{C0FE7C33-D428-448A-873C-6A8E94DC2325}"/>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ABA2E45A-F09E-4823-AB15-96993D544F3A}"/>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903E7EA6-755C-442F-9B16-0B21AB13E35E}"/>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E7192D86-87CD-4AE1-87A3-53A92D35275E}"/>
                </a:ext>
              </a:extLst>
            </p:cNvPr>
            <p:cNvGrpSpPr/>
            <p:nvPr/>
          </p:nvGrpSpPr>
          <p:grpSpPr>
            <a:xfrm>
              <a:off x="9175581" y="2891436"/>
              <a:ext cx="769873" cy="1338792"/>
              <a:chOff x="8729355" y="2632204"/>
              <a:chExt cx="769873" cy="563280"/>
            </a:xfrm>
          </p:grpSpPr>
          <p:cxnSp>
            <p:nvCxnSpPr>
              <p:cNvPr id="167" name="Straight Connector 166">
                <a:extLst>
                  <a:ext uri="{FF2B5EF4-FFF2-40B4-BE49-F238E27FC236}">
                    <a16:creationId xmlns:a16="http://schemas.microsoft.com/office/drawing/2014/main" id="{B311F901-7DCF-432C-9E91-A3F3932A8C2F}"/>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0E45CE6-C1B6-47AA-B111-95663E434D4E}"/>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7" name="Straight Connector 146">
              <a:extLst>
                <a:ext uri="{FF2B5EF4-FFF2-40B4-BE49-F238E27FC236}">
                  <a16:creationId xmlns:a16="http://schemas.microsoft.com/office/drawing/2014/main" id="{127AA858-3E35-4901-BC8C-B17ED2B7AB11}"/>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AD1F7AA-1DCE-46F0-AB62-086DCCFD45C7}"/>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53A7A323-B386-4DE6-BC03-7E1C408F948C}"/>
                </a:ext>
              </a:extLst>
            </p:cNvPr>
            <p:cNvGrpSpPr/>
            <p:nvPr/>
          </p:nvGrpSpPr>
          <p:grpSpPr>
            <a:xfrm>
              <a:off x="8338123" y="1667030"/>
              <a:ext cx="427316" cy="386013"/>
              <a:chOff x="5118964" y="3771564"/>
              <a:chExt cx="642073" cy="596676"/>
            </a:xfrm>
          </p:grpSpPr>
          <p:sp>
            <p:nvSpPr>
              <p:cNvPr id="161" name="Rectangle 160">
                <a:extLst>
                  <a:ext uri="{FF2B5EF4-FFF2-40B4-BE49-F238E27FC236}">
                    <a16:creationId xmlns:a16="http://schemas.microsoft.com/office/drawing/2014/main" id="{863F09CC-21D3-4833-ACD2-715E981A6BCD}"/>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162" name="Group 4">
                <a:extLst>
                  <a:ext uri="{FF2B5EF4-FFF2-40B4-BE49-F238E27FC236}">
                    <a16:creationId xmlns:a16="http://schemas.microsoft.com/office/drawing/2014/main" id="{2F868392-CFDE-4BCB-AF28-158058F3E61D}"/>
                  </a:ext>
                </a:extLst>
              </p:cNvPr>
              <p:cNvGrpSpPr>
                <a:grpSpLocks noChangeAspect="1"/>
              </p:cNvGrpSpPr>
              <p:nvPr/>
            </p:nvGrpSpPr>
            <p:grpSpPr bwMode="auto">
              <a:xfrm>
                <a:off x="5118964" y="3771564"/>
                <a:ext cx="642073" cy="596676"/>
                <a:chOff x="4030" y="1558"/>
                <a:chExt cx="341" cy="312"/>
              </a:xfrm>
              <a:solidFill>
                <a:srgbClr val="D83B01"/>
              </a:solidFill>
            </p:grpSpPr>
            <p:sp>
              <p:nvSpPr>
                <p:cNvPr id="163" name="Freeform 5">
                  <a:extLst>
                    <a:ext uri="{FF2B5EF4-FFF2-40B4-BE49-F238E27FC236}">
                      <a16:creationId xmlns:a16="http://schemas.microsoft.com/office/drawing/2014/main" id="{91647757-336A-46A2-9C52-A174E7370F5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4" name="Freeform 6">
                  <a:extLst>
                    <a:ext uri="{FF2B5EF4-FFF2-40B4-BE49-F238E27FC236}">
                      <a16:creationId xmlns:a16="http://schemas.microsoft.com/office/drawing/2014/main" id="{ACEF7B6F-A21D-4492-B13F-7A744112C83A}"/>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5" name="Freeform 7">
                  <a:extLst>
                    <a:ext uri="{FF2B5EF4-FFF2-40B4-BE49-F238E27FC236}">
                      <a16:creationId xmlns:a16="http://schemas.microsoft.com/office/drawing/2014/main" id="{3129A25B-A1CC-4DE3-802B-E83C6E627DF9}"/>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6" name="Freeform 8">
                  <a:extLst>
                    <a:ext uri="{FF2B5EF4-FFF2-40B4-BE49-F238E27FC236}">
                      <a16:creationId xmlns:a16="http://schemas.microsoft.com/office/drawing/2014/main" id="{EDB8A03C-99BD-472B-9B74-70CB80B93C6F}"/>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150" name="TextBox 149">
              <a:extLst>
                <a:ext uri="{FF2B5EF4-FFF2-40B4-BE49-F238E27FC236}">
                  <a16:creationId xmlns:a16="http://schemas.microsoft.com/office/drawing/2014/main" id="{7F24B27C-FAF6-46AD-8D92-93A5AAC24219}"/>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151" name="TextBox 150">
              <a:extLst>
                <a:ext uri="{FF2B5EF4-FFF2-40B4-BE49-F238E27FC236}">
                  <a16:creationId xmlns:a16="http://schemas.microsoft.com/office/drawing/2014/main" id="{5070D52B-0774-4C84-9016-E88E13226F86}"/>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152" name="Freeform 342">
              <a:extLst>
                <a:ext uri="{FF2B5EF4-FFF2-40B4-BE49-F238E27FC236}">
                  <a16:creationId xmlns:a16="http://schemas.microsoft.com/office/drawing/2014/main" id="{9820A269-4C32-48DE-882A-34A51FBA9305}"/>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153" name="Group 152">
              <a:extLst>
                <a:ext uri="{FF2B5EF4-FFF2-40B4-BE49-F238E27FC236}">
                  <a16:creationId xmlns:a16="http://schemas.microsoft.com/office/drawing/2014/main" id="{49204D10-8A5A-4626-B24D-D7DD47476390}"/>
                </a:ext>
              </a:extLst>
            </p:cNvPr>
            <p:cNvGrpSpPr/>
            <p:nvPr/>
          </p:nvGrpSpPr>
          <p:grpSpPr>
            <a:xfrm>
              <a:off x="10222905" y="1667030"/>
              <a:ext cx="427317" cy="386013"/>
              <a:chOff x="10709217" y="1469584"/>
              <a:chExt cx="427317" cy="386013"/>
            </a:xfrm>
          </p:grpSpPr>
          <p:sp>
            <p:nvSpPr>
              <p:cNvPr id="155" name="Rectangle 154">
                <a:extLst>
                  <a:ext uri="{FF2B5EF4-FFF2-40B4-BE49-F238E27FC236}">
                    <a16:creationId xmlns:a16="http://schemas.microsoft.com/office/drawing/2014/main" id="{E0CF1E5D-A018-4CCE-A7EA-124D33263F67}"/>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6" name="Group 4">
                <a:extLst>
                  <a:ext uri="{FF2B5EF4-FFF2-40B4-BE49-F238E27FC236}">
                    <a16:creationId xmlns:a16="http://schemas.microsoft.com/office/drawing/2014/main" id="{ABC309A2-06C4-4AA9-BDA1-57E80E328BF2}"/>
                  </a:ext>
                </a:extLst>
              </p:cNvPr>
              <p:cNvGrpSpPr>
                <a:grpSpLocks noChangeAspect="1"/>
              </p:cNvGrpSpPr>
              <p:nvPr/>
            </p:nvGrpSpPr>
            <p:grpSpPr bwMode="auto">
              <a:xfrm>
                <a:off x="10709217" y="1469584"/>
                <a:ext cx="427317" cy="386013"/>
                <a:chOff x="4030" y="1558"/>
                <a:chExt cx="341" cy="312"/>
              </a:xfrm>
              <a:solidFill>
                <a:srgbClr val="D83B01"/>
              </a:solidFill>
            </p:grpSpPr>
            <p:sp>
              <p:nvSpPr>
                <p:cNvPr id="157" name="Freeform 5">
                  <a:extLst>
                    <a:ext uri="{FF2B5EF4-FFF2-40B4-BE49-F238E27FC236}">
                      <a16:creationId xmlns:a16="http://schemas.microsoft.com/office/drawing/2014/main" id="{AC126A13-13BE-4954-9305-FCD69AAB351E}"/>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158" name="Freeform 6">
                  <a:extLst>
                    <a:ext uri="{FF2B5EF4-FFF2-40B4-BE49-F238E27FC236}">
                      <a16:creationId xmlns:a16="http://schemas.microsoft.com/office/drawing/2014/main" id="{DE2E2785-2505-4F6E-B6DB-8A9495DD708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59" name="Freeform 7">
                  <a:extLst>
                    <a:ext uri="{FF2B5EF4-FFF2-40B4-BE49-F238E27FC236}">
                      <a16:creationId xmlns:a16="http://schemas.microsoft.com/office/drawing/2014/main" id="{533B8AA7-ECE7-42FD-9913-1465DF5E119E}"/>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60" name="Freeform 8">
                  <a:extLst>
                    <a:ext uri="{FF2B5EF4-FFF2-40B4-BE49-F238E27FC236}">
                      <a16:creationId xmlns:a16="http://schemas.microsoft.com/office/drawing/2014/main" id="{76814F89-2469-413E-B8FC-2426F2FF5618}"/>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154" name="TextBox 153">
              <a:extLst>
                <a:ext uri="{FF2B5EF4-FFF2-40B4-BE49-F238E27FC236}">
                  <a16:creationId xmlns:a16="http://schemas.microsoft.com/office/drawing/2014/main" id="{56D16DED-BD41-40D4-9E39-7357F96EFB7D}"/>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342938" cy="536557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can be routed through ExpressRoute with Microsoft Peering for better bandwidth or latency requirements.</a:t>
            </a: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0" dirty="0">
                <a:latin typeface="Segoe UI"/>
                <a:cs typeface="Segoe UI Semilight" panose="020B0402040204020203" pitchFamily="34" charset="0"/>
              </a:rPr>
              <a:t>(replication </a:t>
            </a:r>
            <a:r>
              <a:rPr lang="en-US" sz="1600" dirty="0">
                <a:gradFill>
                  <a:gsLst>
                    <a:gs pos="2917">
                      <a:srgbClr val="1A1A1A"/>
                    </a:gs>
                    <a:gs pos="30000">
                      <a:srgbClr val="1A1A1A"/>
                    </a:gs>
                  </a:gsLst>
                  <a:lin ang="5400000" scaled="0"/>
                </a:gradFill>
                <a:latin typeface="Segoe UI"/>
                <a:cs typeface="Segoe UI Semilight" panose="020B0402040204020203" pitchFamily="34" charset="0"/>
              </a:rPr>
              <a:t>orchestration) communications happen over the Internet. </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For replication data transfer over Microsoft peering</a:t>
            </a:r>
            <a:r>
              <a:rPr lang="en-US" sz="1600" b="1" dirty="0">
                <a:solidFill>
                  <a:schemeClr val="tx2"/>
                </a:solidFill>
                <a:latin typeface="Segoe UI"/>
                <a:cs typeface="Segoe UI Semilight" panose="020B0402040204020203" pitchFamily="34" charset="0"/>
              </a:rPr>
              <a:t>, </a:t>
            </a:r>
            <a:r>
              <a:rPr lang="en-US" sz="1600" dirty="0">
                <a:solidFill>
                  <a:srgbClr val="44546A">
                    <a:lumMod val="50000"/>
                  </a:srgbClr>
                </a:solidFill>
                <a:latin typeface="Segoe UI"/>
                <a:cs typeface="Segoe UI Semilight" panose="020B0402040204020203" pitchFamily="34" charset="0"/>
              </a:rPr>
              <a:t>configure route filters to advertise routes for the Azure Storage endpoints. This would be the regional BGP communities for the target Azure region (region for migration).</a:t>
            </a:r>
          </a:p>
          <a:p>
            <a:pPr defTabSz="914191">
              <a:spcBef>
                <a:spcPts val="400"/>
              </a:spcBef>
              <a:spcAft>
                <a:spcPts val="400"/>
              </a:spcAft>
              <a:defRPr/>
            </a:pPr>
            <a:endParaRPr lang="en-US" sz="1600" dirty="0">
              <a:solidFill>
                <a:srgbClr val="44546A">
                  <a:lumMod val="50000"/>
                </a:srgbClr>
              </a:solidFill>
              <a:latin typeface="Segoe UI"/>
              <a:cs typeface="Segoe UI Semilight" panose="020B0402040204020203" pitchFamily="34" charset="0"/>
            </a:endParaRPr>
          </a:p>
          <a:p>
            <a:pPr defTabSz="914191">
              <a:spcBef>
                <a:spcPts val="400"/>
              </a:spcBef>
              <a:spcAft>
                <a:spcPts val="400"/>
              </a:spcAft>
              <a:defRPr/>
            </a:pPr>
            <a:r>
              <a:rPr lang="en-US" sz="1600" b="1" dirty="0">
                <a:solidFill>
                  <a:srgbClr val="44546A">
                    <a:lumMod val="50000"/>
                  </a:srgbClr>
                </a:solidFill>
                <a:latin typeface="Segoe UI"/>
                <a:cs typeface="Segoe UI Semilight" panose="020B0402040204020203" pitchFamily="34" charset="0"/>
              </a:rPr>
              <a:t>To route control plane traffic over Microsoft peering, </a:t>
            </a:r>
            <a:r>
              <a:rPr lang="en-US" sz="1600" dirty="0">
                <a:solidFill>
                  <a:srgbClr val="44546A">
                    <a:lumMod val="50000"/>
                  </a:srgbClr>
                </a:solidFill>
                <a:latin typeface="Segoe UI"/>
                <a:cs typeface="Segoe UI Semilight" panose="020B0402040204020203" pitchFamily="34" charset="0"/>
              </a:rPr>
              <a:t>configure route filters to advertise routes for other public endpoints as required. </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.*.vault.azure.net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.*.servicebus.windows.net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.*.discoverysrv.windowsazure.com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.*.migration.windowsazure.com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.*.hypervrecoverymanager.windowsazure.com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.*.backup.windowsazure.com</a:t>
            </a:r>
          </a:p>
          <a:p>
            <a:pPr lvl="1"/>
            <a:endParaRPr lang="en-US" sz="1400" dirty="0">
              <a:solidFill>
                <a:srgbClr val="171717"/>
              </a:solidFill>
              <a:latin typeface="Segoe UI" panose="020B0502040204020203" pitchFamily="34" charset="0"/>
            </a:endParaRPr>
          </a:p>
        </p:txBody>
      </p:sp>
      <p:sp>
        <p:nvSpPr>
          <p:cNvPr id="180" name="Text Placeholder 4">
            <a:extLst>
              <a:ext uri="{FF2B5EF4-FFF2-40B4-BE49-F238E27FC236}">
                <a16:creationId xmlns:a16="http://schemas.microsoft.com/office/drawing/2014/main" id="{4F570E61-E5E8-4515-B95D-D634E09A028B}"/>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2995298765"/>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806444"/>
          </a:xfrm>
          <a:prstGeom prst="rect">
            <a:avLst/>
          </a:prstGeom>
          <a:noFill/>
          <a:ln>
            <a:noFill/>
            <a:prstDash val="dash"/>
          </a:ln>
        </p:spPr>
        <p:txBody>
          <a:bodyPr wrap="square">
            <a:spAutoFit/>
          </a:bodyPr>
          <a:lstStyle/>
          <a:p>
            <a:pPr defTabSz="914191">
              <a:spcBef>
                <a:spcPts val="600"/>
              </a:spcBef>
              <a:spcAft>
                <a:spcPts val="400"/>
              </a:spcAft>
              <a:defRPr/>
            </a:pPr>
            <a:r>
              <a:rPr lang="en-US" sz="1600" b="1" dirty="0">
                <a:gradFill>
                  <a:gsLst>
                    <a:gs pos="2917">
                      <a:srgbClr val="1A1A1A"/>
                    </a:gs>
                    <a:gs pos="30000">
                      <a:srgbClr val="1A1A1A"/>
                    </a:gs>
                  </a:gsLst>
                  <a:lin ang="5400000" scaled="0"/>
                </a:gradFill>
                <a:latin typeface="Segoe UI"/>
                <a:cs typeface="Segoe UI Semilight" panose="020B0402040204020203" pitchFamily="34" charset="0"/>
              </a:rPr>
              <a:t> </a:t>
            </a:r>
            <a:r>
              <a:rPr lang="en-US" sz="1600" b="1" i="0" u="sng" dirty="0">
                <a:solidFill>
                  <a:srgbClr val="171717"/>
                </a:solidFill>
                <a:effectLst/>
                <a:latin typeface="Segoe UI" panose="020B0502040204020203" pitchFamily="34" charset="0"/>
              </a:rPr>
              <a:t>Internet connectivity:</a:t>
            </a:r>
            <a:r>
              <a:rPr lang="en-US" sz="1600" b="1" i="0" dirty="0">
                <a:solidFill>
                  <a:srgbClr val="171717"/>
                </a:solidFill>
                <a:effectLst/>
                <a:latin typeface="Segoe UI" panose="020B0502040204020203" pitchFamily="34" charset="0"/>
              </a:rPr>
              <a:t> </a:t>
            </a:r>
          </a:p>
          <a:p>
            <a:pPr marL="285750" marR="0" indent="-285750">
              <a:spcAft>
                <a:spcPts val="200"/>
              </a:spcAft>
              <a:buFont typeface="Arial" panose="020B0604020202020204" pitchFamily="34" charset="0"/>
              <a:buChar char="•"/>
            </a:pPr>
            <a:r>
              <a:rPr lang="en-US" sz="1600" i="0" dirty="0">
                <a:solidFill>
                  <a:srgbClr val="171717"/>
                </a:solidFill>
                <a:effectLst/>
                <a:latin typeface="Segoe UI" panose="020B0502040204020203" pitchFamily="34" charset="0"/>
              </a:rPr>
              <a:t>Y</a:t>
            </a:r>
            <a:r>
              <a:rPr lang="en-US" sz="1600" i="0" dirty="0">
                <a:solidFill>
                  <a:srgbClr val="171717"/>
                </a:solidFill>
                <a:effectLst/>
              </a:rPr>
              <a:t>ou still need internet connectivity </a:t>
            </a:r>
            <a:r>
              <a:rPr lang="en-US" sz="1600" b="0" i="0" dirty="0">
                <a:solidFill>
                  <a:srgbClr val="171717"/>
                </a:solidFill>
                <a:effectLst/>
              </a:rPr>
              <a:t>from the on-premises site for other URLs that aren't reachable over ExpressRoute Microsoft peering. </a:t>
            </a:r>
          </a:p>
          <a:p>
            <a:pPr marL="285750" marR="0" indent="-285750">
              <a:spcAft>
                <a:spcPts val="200"/>
              </a:spcAft>
              <a:buFont typeface="Arial" panose="020B0604020202020204" pitchFamily="34" charset="0"/>
              <a:buChar char="•"/>
            </a:pPr>
            <a:r>
              <a:rPr lang="en-US" sz="1600" b="0" i="0" dirty="0">
                <a:solidFill>
                  <a:srgbClr val="171717"/>
                </a:solidFill>
                <a:effectLst/>
              </a:rPr>
              <a:t>Following URLs require Internet connectivity</a:t>
            </a:r>
            <a:r>
              <a:rPr lang="en-US" sz="1400" b="0" i="0" dirty="0">
                <a:solidFill>
                  <a:srgbClr val="171717"/>
                </a:solidFill>
                <a:effectLst/>
              </a:rPr>
              <a:t>: </a:t>
            </a:r>
            <a:r>
              <a:rPr lang="en-US" sz="1200" i="1" u="none" strike="noStrike" dirty="0">
                <a:effectLst/>
              </a:rPr>
              <a:t>*.portal.azure.com, *.windows.net, *.msftauth.net, *.msauth.net, *.microsoft.com, *.live.com, *.office.com, *.microsoftonline.com, *.microsoftonline-p.com, *.microsoftazuread-sso.com, </a:t>
            </a:r>
            <a:r>
              <a:rPr lang="en-US" sz="1200" b="0" i="1" dirty="0">
                <a:solidFill>
                  <a:srgbClr val="171717"/>
                </a:solidFill>
                <a:effectLst/>
              </a:rPr>
              <a:t>management.azure.com, *.services.visualstudio.com (optional), aka.ms/* (optional), download.microsoft.com/download</a:t>
            </a:r>
          </a:p>
          <a:p>
            <a:pPr marL="342900" indent="-342900">
              <a:spcAft>
                <a:spcPts val="200"/>
              </a:spcAft>
              <a:buFontTx/>
              <a:buAutoNum type="arabicPeriod"/>
            </a:pPr>
            <a:endParaRPr lang="en-US" sz="1600" u="sng"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b="1" u="sng" dirty="0">
                <a:gradFill>
                  <a:gsLst>
                    <a:gs pos="2917">
                      <a:srgbClr val="1A1A1A"/>
                    </a:gs>
                    <a:gs pos="30000">
                      <a:srgbClr val="1A1A1A"/>
                    </a:gs>
                  </a:gsLst>
                  <a:lin ang="5400000" scaled="0"/>
                </a:gradFill>
                <a:cs typeface="Segoe UI Semilight" panose="020B0402040204020203" pitchFamily="34" charset="0"/>
              </a:rPr>
              <a:t>Proxy configuration:</a:t>
            </a:r>
            <a:endParaRPr lang="en-US" sz="1600" b="1"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dirty="0">
                <a:gradFill>
                  <a:gsLst>
                    <a:gs pos="2917">
                      <a:srgbClr val="1A1A1A"/>
                    </a:gs>
                    <a:gs pos="30000">
                      <a:srgbClr val="1A1A1A"/>
                    </a:gs>
                  </a:gsLst>
                  <a:lin ang="5400000" scaled="0"/>
                </a:gradFill>
                <a:cs typeface="Segoe UI Semilight" panose="020B0402040204020203" pitchFamily="34" charset="0"/>
              </a:rPr>
              <a:t>If the appliance uses a proxy for internet connectivity, you may need to configure proxy bypass for certain URLs to route them via the Microsoft peering circuit. For replication traffic, you can configure a proxy bypass rule for “</a:t>
            </a:r>
            <a:r>
              <a:rPr lang="en-US" sz="1600" i="1" dirty="0">
                <a:gradFill>
                  <a:gsLst>
                    <a:gs pos="2917">
                      <a:srgbClr val="1A1A1A"/>
                    </a:gs>
                    <a:gs pos="30000">
                      <a:srgbClr val="1A1A1A"/>
                    </a:gs>
                  </a:gsLst>
                  <a:lin ang="5400000" scaled="0"/>
                </a:gradFill>
                <a:cs typeface="Segoe UI Semilight" panose="020B0402040204020203" pitchFamily="34" charset="0"/>
              </a:rPr>
              <a:t>.*.blob.core.windows.net</a:t>
            </a:r>
            <a:r>
              <a:rPr lang="en-US" sz="1600" dirty="0">
                <a:gradFill>
                  <a:gsLst>
                    <a:gs pos="2917">
                      <a:srgbClr val="1A1A1A"/>
                    </a:gs>
                    <a:gs pos="30000">
                      <a:srgbClr val="1A1A1A"/>
                    </a:gs>
                  </a:gsLst>
                  <a:lin ang="5400000" scaled="0"/>
                </a:gradFill>
                <a:cs typeface="Segoe UI Semilight" panose="020B0402040204020203" pitchFamily="34" charset="0"/>
              </a:rPr>
              <a:t>”.  </a:t>
            </a:r>
          </a:p>
          <a:p>
            <a:pPr marL="342900" indent="-342900">
              <a:spcAft>
                <a:spcPts val="200"/>
              </a:spcAft>
              <a:buFontTx/>
              <a:buAutoNum type="arabicPeriod"/>
            </a:pPr>
            <a:endParaRPr lang="en-US" sz="1600" b="0" i="0" u="sng" dirty="0">
              <a:solidFill>
                <a:srgbClr val="171717"/>
              </a:solidFill>
              <a:effectLst/>
            </a:endParaRPr>
          </a:p>
          <a:p>
            <a:pPr>
              <a:spcAft>
                <a:spcPts val="200"/>
              </a:spcAft>
            </a:pPr>
            <a:r>
              <a:rPr lang="en-US" sz="1600" b="1" i="0" u="sng" dirty="0">
                <a:solidFill>
                  <a:srgbClr val="171717"/>
                </a:solidFill>
                <a:effectLst/>
              </a:rPr>
              <a:t>Azure Migrate project configuration:</a:t>
            </a:r>
            <a:r>
              <a:rPr lang="en-US" sz="1600" b="1" i="0" dirty="0">
                <a:solidFill>
                  <a:srgbClr val="171717"/>
                </a:solidFill>
                <a:effectLst/>
              </a:rPr>
              <a:t>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should be configured for public connectivity (should not be configured with private endpoint). </a:t>
            </a:r>
          </a:p>
        </p:txBody>
      </p:sp>
      <p:grpSp>
        <p:nvGrpSpPr>
          <p:cNvPr id="9" name="Group 8">
            <a:extLst>
              <a:ext uri="{FF2B5EF4-FFF2-40B4-BE49-F238E27FC236}">
                <a16:creationId xmlns:a16="http://schemas.microsoft.com/office/drawing/2014/main" id="{08034E8F-B113-438A-9F64-416F4F0C3E98}"/>
              </a:ext>
            </a:extLst>
          </p:cNvPr>
          <p:cNvGrpSpPr/>
          <p:nvPr/>
        </p:nvGrpSpPr>
        <p:grpSpPr>
          <a:xfrm>
            <a:off x="6854809" y="0"/>
            <a:ext cx="5742429" cy="6994525"/>
            <a:chOff x="6854809" y="0"/>
            <a:chExt cx="5742429" cy="6994525"/>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Microsoft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8"/>
              <a:ext cx="5425740" cy="807117"/>
              <a:chOff x="3653450" y="3157251"/>
              <a:chExt cx="5319836" cy="791363"/>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51"/>
                <a:ext cx="1545611" cy="791332"/>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F27F2D8-6AD9-4272-B0C9-0504F061B9D5}"/>
                </a:ext>
              </a:extLst>
            </p:cNvPr>
            <p:cNvGrpSpPr/>
            <p:nvPr/>
          </p:nvGrpSpPr>
          <p:grpSpPr>
            <a:xfrm>
              <a:off x="8338123" y="1667030"/>
              <a:ext cx="427316" cy="386013"/>
              <a:chOff x="5118964" y="3771564"/>
              <a:chExt cx="642073" cy="596676"/>
            </a:xfrm>
          </p:grpSpPr>
          <p:sp>
            <p:nvSpPr>
              <p:cNvPr id="49" name="Rectangle 48">
                <a:extLst>
                  <a:ext uri="{FF2B5EF4-FFF2-40B4-BE49-F238E27FC236}">
                    <a16:creationId xmlns:a16="http://schemas.microsoft.com/office/drawing/2014/main" id="{584E1943-F2B4-4809-AC87-6F5DA6503541}"/>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49BC0CE4-AEFC-41BE-B088-A1B5377A5EEF}"/>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0BA23317-D409-498D-A733-67CFC7B227F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474FEFEF-6EE9-4250-8DE8-7EDA60F7D92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09768486-E2DA-46F9-840A-65F688B077C7}"/>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7" name="Freeform 8">
                  <a:extLst>
                    <a:ext uri="{FF2B5EF4-FFF2-40B4-BE49-F238E27FC236}">
                      <a16:creationId xmlns:a16="http://schemas.microsoft.com/office/drawing/2014/main" id="{C55EEAA2-95FF-43E7-A570-A90237A649CE}"/>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58" name="TextBox 57">
              <a:extLst>
                <a:ext uri="{FF2B5EF4-FFF2-40B4-BE49-F238E27FC236}">
                  <a16:creationId xmlns:a16="http://schemas.microsoft.com/office/drawing/2014/main" id="{25443814-2094-49E6-96C8-0795CDECA62D}"/>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3" name="TextBox 62">
              <a:extLst>
                <a:ext uri="{FF2B5EF4-FFF2-40B4-BE49-F238E27FC236}">
                  <a16:creationId xmlns:a16="http://schemas.microsoft.com/office/drawing/2014/main" id="{2F1F8992-A5AA-47C5-8D00-9BA459699C7E}"/>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4" name="Freeform 342">
              <a:extLst>
                <a:ext uri="{FF2B5EF4-FFF2-40B4-BE49-F238E27FC236}">
                  <a16:creationId xmlns:a16="http://schemas.microsoft.com/office/drawing/2014/main" id="{DC1184C3-9539-42F4-84CF-97925229F5F7}"/>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65" name="Group 64">
              <a:extLst>
                <a:ext uri="{FF2B5EF4-FFF2-40B4-BE49-F238E27FC236}">
                  <a16:creationId xmlns:a16="http://schemas.microsoft.com/office/drawing/2014/main" id="{3AD92DC2-FCAA-4B12-8648-49A9AA028F5E}"/>
                </a:ext>
              </a:extLst>
            </p:cNvPr>
            <p:cNvGrpSpPr/>
            <p:nvPr/>
          </p:nvGrpSpPr>
          <p:grpSpPr>
            <a:xfrm>
              <a:off x="10222905" y="1667030"/>
              <a:ext cx="427317" cy="386013"/>
              <a:chOff x="10709217" y="1469584"/>
              <a:chExt cx="427317" cy="386013"/>
            </a:xfrm>
          </p:grpSpPr>
          <p:sp>
            <p:nvSpPr>
              <p:cNvPr id="68" name="Rectangle 67">
                <a:extLst>
                  <a:ext uri="{FF2B5EF4-FFF2-40B4-BE49-F238E27FC236}">
                    <a16:creationId xmlns:a16="http://schemas.microsoft.com/office/drawing/2014/main" id="{AC3438B8-B978-4972-BDE1-8BAB97F2D79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 name="Group 4">
                <a:extLst>
                  <a:ext uri="{FF2B5EF4-FFF2-40B4-BE49-F238E27FC236}">
                    <a16:creationId xmlns:a16="http://schemas.microsoft.com/office/drawing/2014/main" id="{27EBFC35-D1B8-4045-8E96-46C1F4ED7C54}"/>
                  </a:ext>
                </a:extLst>
              </p:cNvPr>
              <p:cNvGrpSpPr>
                <a:grpSpLocks noChangeAspect="1"/>
              </p:cNvGrpSpPr>
              <p:nvPr/>
            </p:nvGrpSpPr>
            <p:grpSpPr bwMode="auto">
              <a:xfrm>
                <a:off x="10709217" y="1469584"/>
                <a:ext cx="427317" cy="386013"/>
                <a:chOff x="4030" y="1558"/>
                <a:chExt cx="341" cy="312"/>
              </a:xfrm>
              <a:solidFill>
                <a:srgbClr val="D83B01"/>
              </a:solidFill>
            </p:grpSpPr>
            <p:sp>
              <p:nvSpPr>
                <p:cNvPr id="70" name="Freeform 5">
                  <a:extLst>
                    <a:ext uri="{FF2B5EF4-FFF2-40B4-BE49-F238E27FC236}">
                      <a16:creationId xmlns:a16="http://schemas.microsoft.com/office/drawing/2014/main" id="{0020C127-9D46-49E2-BA3C-ED2F2DC55DD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71" name="Freeform 6">
                  <a:extLst>
                    <a:ext uri="{FF2B5EF4-FFF2-40B4-BE49-F238E27FC236}">
                      <a16:creationId xmlns:a16="http://schemas.microsoft.com/office/drawing/2014/main" id="{4E11FCFB-5B2A-404D-85C0-9935A97FD4A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2" name="Freeform 7">
                  <a:extLst>
                    <a:ext uri="{FF2B5EF4-FFF2-40B4-BE49-F238E27FC236}">
                      <a16:creationId xmlns:a16="http://schemas.microsoft.com/office/drawing/2014/main" id="{D9A017ED-41FE-4C7B-9D08-E2668823F08D}"/>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4" name="Freeform 8">
                  <a:extLst>
                    <a:ext uri="{FF2B5EF4-FFF2-40B4-BE49-F238E27FC236}">
                      <a16:creationId xmlns:a16="http://schemas.microsoft.com/office/drawing/2014/main" id="{CFBEA88F-2CCD-42E0-8986-AC6A3FBEB4AD}"/>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75" name="TextBox 74">
              <a:extLst>
                <a:ext uri="{FF2B5EF4-FFF2-40B4-BE49-F238E27FC236}">
                  <a16:creationId xmlns:a16="http://schemas.microsoft.com/office/drawing/2014/main" id="{3D29BDA1-87B6-4E07-91F9-F8F40A489B74}"/>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99" name="Title 2">
            <a:extLst>
              <a:ext uri="{FF2B5EF4-FFF2-40B4-BE49-F238E27FC236}">
                <a16:creationId xmlns:a16="http://schemas.microsoft.com/office/drawing/2014/main" id="{E73438D0-6727-4E93-8405-2ABFB735C65A}"/>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101" name="Text Placeholder 4">
            <a:extLst>
              <a:ext uri="{FF2B5EF4-FFF2-40B4-BE49-F238E27FC236}">
                <a16:creationId xmlns:a16="http://schemas.microsoft.com/office/drawing/2014/main" id="{B87289B6-6352-49C9-8F38-B5CC0EB41007}"/>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128662936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6" y="6181917"/>
            <a:ext cx="3582390" cy="270285"/>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34" name="Group 33">
            <a:extLst>
              <a:ext uri="{FF2B5EF4-FFF2-40B4-BE49-F238E27FC236}">
                <a16:creationId xmlns:a16="http://schemas.microsoft.com/office/drawing/2014/main" id="{297AC6B5-B923-A446-BF78-62B3DF5A5AC0}"/>
              </a:ext>
            </a:extLst>
          </p:cNvPr>
          <p:cNvGrpSpPr/>
          <p:nvPr/>
        </p:nvGrpSpPr>
        <p:grpSpPr>
          <a:xfrm>
            <a:off x="9331207" y="1709678"/>
            <a:ext cx="427317" cy="386013"/>
            <a:chOff x="10709217" y="1469584"/>
            <a:chExt cx="427317" cy="386013"/>
          </a:xfrm>
        </p:grpSpPr>
        <p:sp>
          <p:nvSpPr>
            <p:cNvPr id="22" name="Rectangle 21">
              <a:extLst>
                <a:ext uri="{FF2B5EF4-FFF2-40B4-BE49-F238E27FC236}">
                  <a16:creationId xmlns:a16="http://schemas.microsoft.com/office/drawing/2014/main" id="{F40ACADD-93E1-461E-B74C-77540895A68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4">
              <a:extLst>
                <a:ext uri="{FF2B5EF4-FFF2-40B4-BE49-F238E27FC236}">
                  <a16:creationId xmlns:a16="http://schemas.microsoft.com/office/drawing/2014/main" id="{98D7864E-C7A1-4C66-9983-8AB162B3660F}"/>
                </a:ext>
              </a:extLst>
            </p:cNvPr>
            <p:cNvGrpSpPr>
              <a:grpSpLocks noChangeAspect="1"/>
            </p:cNvGrpSpPr>
            <p:nvPr/>
          </p:nvGrpSpPr>
          <p:grpSpPr bwMode="auto">
            <a:xfrm>
              <a:off x="10709217" y="1469584"/>
              <a:ext cx="427317" cy="386013"/>
              <a:chOff x="4030" y="1558"/>
              <a:chExt cx="341" cy="312"/>
            </a:xfrm>
            <a:solidFill>
              <a:srgbClr val="D83B01"/>
            </a:solidFill>
          </p:grpSpPr>
          <p:sp>
            <p:nvSpPr>
              <p:cNvPr id="24" name="Freeform 5">
                <a:extLst>
                  <a:ext uri="{FF2B5EF4-FFF2-40B4-BE49-F238E27FC236}">
                    <a16:creationId xmlns:a16="http://schemas.microsoft.com/office/drawing/2014/main" id="{E81E6F9C-B127-4F45-BD87-814E551ADC02}"/>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25" name="Freeform 6">
                <a:extLst>
                  <a:ext uri="{FF2B5EF4-FFF2-40B4-BE49-F238E27FC236}">
                    <a16:creationId xmlns:a16="http://schemas.microsoft.com/office/drawing/2014/main" id="{53A94723-3C63-4E6A-B269-140D09F5399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6" name="Freeform 7">
                <a:extLst>
                  <a:ext uri="{FF2B5EF4-FFF2-40B4-BE49-F238E27FC236}">
                    <a16:creationId xmlns:a16="http://schemas.microsoft.com/office/drawing/2014/main" id="{25EA153B-6DA8-44CC-977C-D3AE04F8D6DA}"/>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7" name="Freeform 8">
                <a:extLst>
                  <a:ext uri="{FF2B5EF4-FFF2-40B4-BE49-F238E27FC236}">
                    <a16:creationId xmlns:a16="http://schemas.microsoft.com/office/drawing/2014/main" id="{26F49E35-C3C7-4BFC-B338-8B2C32829FB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28" name="TextBox 27">
            <a:extLst>
              <a:ext uri="{FF2B5EF4-FFF2-40B4-BE49-F238E27FC236}">
                <a16:creationId xmlns:a16="http://schemas.microsoft.com/office/drawing/2014/main" id="{FABD9474-76A4-4AE7-9AF2-329D3F6C28E4}"/>
              </a:ext>
            </a:extLst>
          </p:cNvPr>
          <p:cNvSpPr txBox="1"/>
          <p:nvPr/>
        </p:nvSpPr>
        <p:spPr>
          <a:xfrm>
            <a:off x="8958424" y="2166343"/>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E0D07956-DC27-49DB-BBCA-0F884BBC558F}"/>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VMware migrations</a:t>
            </a:r>
          </a:p>
        </p:txBody>
      </p:sp>
      <p:sp>
        <p:nvSpPr>
          <p:cNvPr id="7" name="Rectangle 6">
            <a:extLst>
              <a:ext uri="{FF2B5EF4-FFF2-40B4-BE49-F238E27FC236}">
                <a16:creationId xmlns:a16="http://schemas.microsoft.com/office/drawing/2014/main" id="{7038814E-2315-4DAB-A17E-97396D74497A}"/>
              </a:ext>
            </a:extLst>
          </p:cNvPr>
          <p:cNvSpPr/>
          <p:nvPr/>
        </p:nvSpPr>
        <p:spPr>
          <a:xfrm>
            <a:off x="419813" y="1593836"/>
            <a:ext cx="6342938" cy="5305042"/>
          </a:xfrm>
          <a:prstGeom prst="rect">
            <a:avLst/>
          </a:prstGeom>
          <a:noFill/>
          <a:ln>
            <a:noFill/>
            <a:prstDash val="dash"/>
          </a:ln>
        </p:spPr>
        <p:txBody>
          <a:bodyPr wrap="square">
            <a:spAutoFit/>
          </a:bodyPr>
          <a:lstStyle/>
          <a:p>
            <a:pPr marL="0" marR="0" lvl="0" indent="0" algn="l" defTabSz="914191" rtl="0" eaLnBrk="1" fontAlgn="auto" latinLnBrk="0" hangingPunct="1">
              <a:lnSpc>
                <a:spcPct val="100000"/>
              </a:lnSpc>
              <a:spcBef>
                <a:spcPts val="400"/>
              </a:spcBef>
              <a:spcAft>
                <a:spcPts val="400"/>
              </a:spcAft>
              <a:buClrTx/>
              <a:buSzTx/>
              <a:buFontTx/>
              <a:buNone/>
              <a:tabLs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kumimoji="0" lang="en-US" sz="160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can be routed through a private network and ExpressRoute private peering circuits. </a:t>
            </a:r>
            <a:endParaRPr lang="en-US" sz="1600" dirty="0">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communication must happen over the Internet or ExpressRoute Microsoft peering (only for agentless VMware migrations).</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1" b="1" dirty="0">
                <a:cs typeface="Segoe UI Semilight" panose="020B0402040204020203" pitchFamily="34" charset="0"/>
              </a:rPr>
              <a:t>To replicate over a private network,</a:t>
            </a:r>
            <a:r>
              <a:rPr lang="en-US" sz="1601" dirty="0">
                <a:cs typeface="Segoe UI Semilight" panose="020B0402040204020203" pitchFamily="34" charset="0"/>
              </a:rPr>
              <a:t> </a:t>
            </a:r>
            <a:r>
              <a:rPr lang="en-US" sz="1601" dirty="0">
                <a:gradFill>
                  <a:gsLst>
                    <a:gs pos="2917">
                      <a:srgbClr val="1A1A1A"/>
                    </a:gs>
                    <a:gs pos="30000">
                      <a:srgbClr val="1A1A1A"/>
                    </a:gs>
                  </a:gsLst>
                  <a:lin ang="5400000" scaled="0"/>
                </a:gradFill>
                <a:cs typeface="Segoe UI Semilight" panose="020B0402040204020203" pitchFamily="34" charset="0"/>
              </a:rPr>
              <a:t>create and attach a private endpoint to the cache storage account to connect to the storage account and transfer data over a private link.</a:t>
            </a:r>
          </a:p>
          <a:p>
            <a:pPr defTabSz="914191">
              <a:spcBef>
                <a:spcPts val="400"/>
              </a:spcBef>
              <a:spcAft>
                <a:spcPts val="400"/>
              </a:spcAft>
              <a:defRPr/>
            </a:pPr>
            <a:endParaRPr lang="en-US" sz="1600" b="1" dirty="0">
              <a:solidFill>
                <a:srgbClr val="44546A">
                  <a:lumMod val="50000"/>
                </a:srgbClr>
              </a:solidFill>
              <a:latin typeface="Segoe UI"/>
              <a:cs typeface="Segoe UI Semilight" panose="020B0402040204020203" pitchFamily="34" charset="0"/>
            </a:endParaRPr>
          </a:p>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marR="0" lvl="0" algn="l" defTabSz="914191" rtl="0" eaLnBrk="1" fontAlgn="auto" latinLnBrk="0" hangingPunct="1">
              <a:lnSpc>
                <a:spcPct val="100000"/>
              </a:lnSpc>
              <a:spcBef>
                <a:spcPts val="0"/>
              </a:spcBef>
              <a:spcAft>
                <a:spcPts val="0"/>
              </a:spcAft>
              <a:buClrTx/>
              <a:buSzTx/>
              <a:tabLst/>
              <a:defRPr/>
            </a:pPr>
            <a:r>
              <a:rPr kumimoji="0" lang="en-US" sz="1600"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Proxy configuration:</a:t>
            </a:r>
          </a:p>
          <a:p>
            <a:pPr marR="0" lvl="0" algn="l" defTabSz="914191"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For proxy bypass, customers can add a proxy bypass rule for the cache storage account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&lt;</a:t>
            </a:r>
            <a:r>
              <a:rPr kumimoji="0" lang="en-US" sz="1400" b="0" i="1"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storageaccountname</a:t>
            </a:r>
            <a:r>
              <a:rPr kumimoji="0" lang="en-US" sz="12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&gt;</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.blob.core.windows.net)</a:t>
            </a: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p>
          <a:p>
            <a:pPr marR="0" lvl="0" algn="l" defTabSz="914191" rtl="0" eaLnBrk="1" fontAlgn="auto" latinLnBrk="0" hangingPunct="1">
              <a:lnSpc>
                <a:spcPct val="100000"/>
              </a:lnSpc>
              <a:spcBef>
                <a:spcPts val="0"/>
              </a:spcBef>
              <a:spcAft>
                <a:spcPts val="0"/>
              </a:spcAft>
              <a:buClrTx/>
              <a:buSzTx/>
              <a:tabLst/>
              <a:defRPr/>
            </a:pPr>
            <a:endParaRPr kumimoji="0" lang="en-US" sz="1600"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can be configured for public or private connectivity. </a:t>
            </a:r>
          </a:p>
          <a:p>
            <a:pPr lvl="1"/>
            <a:endParaRPr lang="en-US" sz="14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250702856"/>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444089"/>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652478"/>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AB96522-AF2B-42C8-913C-E9203E288FA0}"/>
              </a:ext>
            </a:extLst>
          </p:cNvPr>
          <p:cNvSpPr txBox="1"/>
          <p:nvPr/>
        </p:nvSpPr>
        <p:spPr>
          <a:xfrm>
            <a:off x="7458420" y="6292071"/>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481242"/>
            <a:ext cx="5143733" cy="265009"/>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rgbClr val="50E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C951E0-0C18-9B46-9BB6-2F5DC6A0DA62}"/>
              </a:ext>
            </a:extLst>
          </p:cNvPr>
          <p:cNvCxnSpPr/>
          <p:nvPr/>
        </p:nvCxnSpPr>
        <p:spPr>
          <a:xfrm>
            <a:off x="9175581" y="2891436"/>
            <a:ext cx="0" cy="1338792"/>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945454" y="2891436"/>
            <a:ext cx="0" cy="1338792"/>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64781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lang="en-US" sz="1601" b="1" dirty="0">
                <a:cs typeface="Segoe UI Semilight" panose="020B0402040204020203" pitchFamily="34" charset="0"/>
              </a:rPr>
              <a:t>and 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can be routed through ExpressRoute private peering or VPN connections using Azure Migrate Private Link support.</a:t>
            </a:r>
          </a:p>
          <a:p>
            <a:pPr defTabSz="914191">
              <a:spcBef>
                <a:spcPts val="400"/>
              </a:spcBef>
              <a:spcAft>
                <a:spcPts val="1200"/>
              </a:spcAft>
              <a:defRPr/>
            </a:pPr>
            <a:endParaRPr lang="en-US" sz="1600" b="1" dirty="0">
              <a:gradFill>
                <a:gsLst>
                  <a:gs pos="2917">
                    <a:srgbClr val="1A1A1A"/>
                  </a:gs>
                  <a:gs pos="30000">
                    <a:srgbClr val="1A1A1A"/>
                  </a:gs>
                </a:gsLst>
                <a:lin ang="5400000" scaled="0"/>
              </a:gradFill>
              <a:latin typeface="Segoe UI"/>
              <a:cs typeface="Segoe UI Semilight" panose="020B0402040204020203" pitchFamily="34" charset="0"/>
            </a:endParaRPr>
          </a:p>
          <a:p>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algn="l"/>
            <a:r>
              <a:rPr lang="en-US" sz="1600" b="0" i="1" u="sng" dirty="0">
                <a:gradFill>
                  <a:gsLst>
                    <a:gs pos="2917">
                      <a:srgbClr val="1A1A1A"/>
                    </a:gs>
                    <a:gs pos="30000">
                      <a:srgbClr val="1A1A1A"/>
                    </a:gs>
                  </a:gsLst>
                  <a:lin ang="5400000" scaled="0"/>
                </a:gradFill>
                <a:effectLst/>
                <a:latin typeface="Segoe UI"/>
                <a:cs typeface="Segoe UI Semilight" panose="020B0402040204020203" pitchFamily="34" charset="0"/>
              </a:rPr>
              <a:t>URL access:</a:t>
            </a:r>
            <a:r>
              <a:rPr lang="en-US" sz="1600" b="0" i="1" dirty="0">
                <a:gradFill>
                  <a:gsLst>
                    <a:gs pos="2917">
                      <a:srgbClr val="1A1A1A"/>
                    </a:gs>
                    <a:gs pos="30000">
                      <a:srgbClr val="1A1A1A"/>
                    </a:gs>
                  </a:gsLst>
                  <a:lin ang="5400000" scaled="0"/>
                </a:gradFill>
                <a:effectLst/>
                <a:latin typeface="Segoe UI"/>
                <a:cs typeface="Segoe UI Semilight" panose="020B0402040204020203" pitchFamily="34" charset="0"/>
              </a:rPr>
              <a:t> </a:t>
            </a:r>
          </a:p>
          <a:p>
            <a:pPr algn="l"/>
            <a:r>
              <a:rPr lang="en-US" sz="1600" b="0" i="0" dirty="0">
                <a:gradFill>
                  <a:gsLst>
                    <a:gs pos="2917">
                      <a:srgbClr val="1A1A1A"/>
                    </a:gs>
                    <a:gs pos="30000">
                      <a:srgbClr val="1A1A1A"/>
                    </a:gs>
                  </a:gsLst>
                  <a:lin ang="5400000" scaled="0"/>
                </a:gradFill>
                <a:effectLst/>
                <a:latin typeface="Segoe UI"/>
                <a:cs typeface="Segoe UI Semilight" panose="020B0402040204020203" pitchFamily="34" charset="0"/>
              </a:rPr>
              <a:t>You</a:t>
            </a:r>
            <a:r>
              <a:rPr lang="en-US" sz="1600" b="0" i="0" dirty="0">
                <a:solidFill>
                  <a:srgbClr val="171717"/>
                </a:solidFill>
                <a:effectLst/>
                <a:latin typeface="Segoe UI" panose="020B0502040204020203" pitchFamily="34" charset="0"/>
              </a:rPr>
              <a:t> will need access to the following URLs over and above private link access:</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*.blob.core.windows.com </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https://management.azure.com </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https://login.microsoftonline.com</a:t>
            </a: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https://login.windows.net</a:t>
            </a:r>
            <a:endParaRPr lang="en-US" sz="1400" b="0" i="1" dirty="0">
              <a:solidFill>
                <a:srgbClr val="171717"/>
              </a:solidFill>
              <a:effectLst/>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https://www.live.com </a:t>
            </a:r>
            <a:r>
              <a:rPr lang="en-US" sz="1400" b="0" dirty="0">
                <a:solidFill>
                  <a:srgbClr val="171717"/>
                </a:solidFill>
                <a:effectLst/>
                <a:latin typeface="Segoe UI" panose="020B0502040204020203" pitchFamily="34" charset="0"/>
              </a:rPr>
              <a:t>and</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https://www.microsoft.com</a:t>
            </a:r>
          </a:p>
          <a:p>
            <a:pPr algn="l"/>
            <a:endParaRPr lang="en-US" sz="1600" u="sng" dirty="0">
              <a:solidFill>
                <a:srgbClr val="171717"/>
              </a:solidFill>
              <a:latin typeface="Segoe UI" panose="020B0502040204020203" pitchFamily="34" charset="0"/>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a:gradFill>
                  <a:gsLst>
                    <a:gs pos="2917">
                      <a:srgbClr val="1A1A1A"/>
                    </a:gs>
                    <a:gs pos="30000">
                      <a:srgbClr val="1A1A1A"/>
                    </a:gs>
                  </a:gsLst>
                  <a:lin ang="5400000" scaled="0"/>
                </a:gradFill>
                <a:latin typeface="Segoe UI"/>
                <a:cs typeface="Segoe UI Semilight" panose="020B0402040204020203" pitchFamily="34" charset="0"/>
              </a:rPr>
              <a:t>The </a:t>
            </a:r>
            <a:r>
              <a:rPr lang="en-US" sz="1600" dirty="0">
                <a:gradFill>
                  <a:gsLst>
                    <a:gs pos="2917">
                      <a:srgbClr val="1A1A1A"/>
                    </a:gs>
                    <a:gs pos="30000">
                      <a:srgbClr val="1A1A1A"/>
                    </a:gs>
                  </a:gsLst>
                  <a:lin ang="5400000" scaled="0"/>
                </a:gradFill>
                <a:latin typeface="Segoe UI"/>
                <a:cs typeface="Segoe UI Semilight" panose="020B0402040204020203" pitchFamily="34" charset="0"/>
              </a:rPr>
              <a:t>Azure Migrate project should be configured for private connectivity (should not be configured with public endpoint). </a:t>
            </a:r>
          </a:p>
        </p:txBody>
      </p:sp>
      <p:grpSp>
        <p:nvGrpSpPr>
          <p:cNvPr id="48" name="Group 47">
            <a:extLst>
              <a:ext uri="{FF2B5EF4-FFF2-40B4-BE49-F238E27FC236}">
                <a16:creationId xmlns:a16="http://schemas.microsoft.com/office/drawing/2014/main" id="{6DACD027-2AC6-4118-BEAC-5AFED1336123}"/>
              </a:ext>
            </a:extLst>
          </p:cNvPr>
          <p:cNvGrpSpPr/>
          <p:nvPr/>
        </p:nvGrpSpPr>
        <p:grpSpPr>
          <a:xfrm>
            <a:off x="8552573" y="1706119"/>
            <a:ext cx="427316" cy="386013"/>
            <a:chOff x="5118964" y="3771564"/>
            <a:chExt cx="642073" cy="596676"/>
          </a:xfrm>
        </p:grpSpPr>
        <p:sp>
          <p:nvSpPr>
            <p:cNvPr id="49" name="Rectangle 48">
              <a:extLst>
                <a:ext uri="{FF2B5EF4-FFF2-40B4-BE49-F238E27FC236}">
                  <a16:creationId xmlns:a16="http://schemas.microsoft.com/office/drawing/2014/main" id="{CE81B740-2574-4585-A43A-A6C06BDE3F37}"/>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C11BB390-6B6B-411E-8614-19DEB0431C07}"/>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D731A637-1ED6-4142-861E-19816DBC9563}"/>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AE9C483B-EE07-47EB-90D1-E927E1ED07D1}"/>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CD509AE7-8AAC-4A03-8A0C-2A37BC062273}"/>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8" name="Freeform 8">
                <a:extLst>
                  <a:ext uri="{FF2B5EF4-FFF2-40B4-BE49-F238E27FC236}">
                    <a16:creationId xmlns:a16="http://schemas.microsoft.com/office/drawing/2014/main" id="{06CD3D2A-E64E-4A5C-8BBC-5ECB6AE981C4}"/>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63" name="TextBox 62">
            <a:extLst>
              <a:ext uri="{FF2B5EF4-FFF2-40B4-BE49-F238E27FC236}">
                <a16:creationId xmlns:a16="http://schemas.microsoft.com/office/drawing/2014/main" id="{26C9B642-23F6-487B-8CF6-26CB546C90D3}"/>
              </a:ext>
            </a:extLst>
          </p:cNvPr>
          <p:cNvSpPr txBox="1"/>
          <p:nvPr/>
        </p:nvSpPr>
        <p:spPr>
          <a:xfrm>
            <a:off x="8198183" y="2162784"/>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4" name="TextBox 63">
            <a:extLst>
              <a:ext uri="{FF2B5EF4-FFF2-40B4-BE49-F238E27FC236}">
                <a16:creationId xmlns:a16="http://schemas.microsoft.com/office/drawing/2014/main" id="{D136D4D4-BB8D-4BFE-A414-7350C5C54256}"/>
              </a:ext>
            </a:extLst>
          </p:cNvPr>
          <p:cNvSpPr txBox="1"/>
          <p:nvPr/>
        </p:nvSpPr>
        <p:spPr>
          <a:xfrm>
            <a:off x="9554860" y="214246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5" name="Freeform 342">
            <a:extLst>
              <a:ext uri="{FF2B5EF4-FFF2-40B4-BE49-F238E27FC236}">
                <a16:creationId xmlns:a16="http://schemas.microsoft.com/office/drawing/2014/main" id="{46F27A08-E757-4735-B007-DBE91F1A7E1E}"/>
              </a:ext>
            </a:extLst>
          </p:cNvPr>
          <p:cNvSpPr>
            <a:spLocks noEditPoints="1"/>
          </p:cNvSpPr>
          <p:nvPr/>
        </p:nvSpPr>
        <p:spPr bwMode="auto">
          <a:xfrm>
            <a:off x="9909690" y="171772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sp>
        <p:nvSpPr>
          <p:cNvPr id="8" name="TextBox 7">
            <a:extLst>
              <a:ext uri="{FF2B5EF4-FFF2-40B4-BE49-F238E27FC236}">
                <a16:creationId xmlns:a16="http://schemas.microsoft.com/office/drawing/2014/main" id="{5BC7EB73-9E5B-48CC-89FD-42DE22DD5D6E}"/>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5" name="Text Placeholder 4">
            <a:extLst>
              <a:ext uri="{FF2B5EF4-FFF2-40B4-BE49-F238E27FC236}">
                <a16:creationId xmlns:a16="http://schemas.microsoft.com/office/drawing/2014/main" id="{1EE3A986-7992-4381-AA7D-A65CFB1DBA89}"/>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Tree>
    <p:extLst>
      <p:ext uri="{BB962C8B-B14F-4D97-AF65-F5344CB8AC3E}">
        <p14:creationId xmlns:p14="http://schemas.microsoft.com/office/powerpoint/2010/main" val="3697130397"/>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Azure Migrate Private Link Support</a:t>
            </a:r>
            <a:endParaRPr lang="en-US"/>
          </a:p>
        </p:txBody>
      </p:sp>
    </p:spTree>
    <p:extLst>
      <p:ext uri="{BB962C8B-B14F-4D97-AF65-F5344CB8AC3E}">
        <p14:creationId xmlns:p14="http://schemas.microsoft.com/office/powerpoint/2010/main" val="16312432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94004" cy="2338974"/>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Multiple scenarios</a:t>
            </a:r>
          </a:p>
          <a:p>
            <a:pPr defTabSz="932563">
              <a:defRPr/>
            </a:pPr>
            <a:endParaRPr lang="en-US" sz="1399">
              <a:solidFill>
                <a:prstClr val="black"/>
              </a:solidFill>
              <a:latin typeface="Segoe UI"/>
            </a:endParaRPr>
          </a:p>
          <a:p>
            <a:pPr defTabSz="932563">
              <a:defRPr/>
            </a:pPr>
            <a:r>
              <a:rPr lang="en-US" sz="1400">
                <a:solidFill>
                  <a:srgbClr val="4C4C51"/>
                </a:solidFill>
                <a:latin typeface="Segoe UI" panose="020B0502040204020203" pitchFamily="34" charset="0"/>
                <a:cs typeface="Segoe UI" panose="020B0502040204020203" pitchFamily="34" charset="0"/>
              </a:rPr>
              <a:t>Coverage for servers (Windows/Linux), databases, VDI, web apps, and large volumes of data</a:t>
            </a:r>
          </a:p>
          <a:p>
            <a:pPr defTabSz="932563">
              <a:defRPr/>
            </a:pPr>
            <a:endParaRPr lang="en-US" sz="1400">
              <a:solidFill>
                <a:srgbClr val="4C4C51"/>
              </a:solidFill>
              <a:latin typeface="Segoe UI" panose="020B0502040204020203" pitchFamily="34" charset="0"/>
              <a:cs typeface="Segoe UI" panose="020B0502040204020203" pitchFamily="34" charset="0"/>
            </a:endParaRPr>
          </a:p>
          <a:p>
            <a:pPr defTabSz="932563">
              <a:defRPr/>
            </a:pPr>
            <a:r>
              <a:rPr lang="en-US" sz="1400">
                <a:solidFill>
                  <a:srgbClr val="4C4C51"/>
                </a:solidFill>
                <a:latin typeface="Segoe UI" panose="020B0502040204020203" pitchFamily="34" charset="0"/>
                <a:cs typeface="Segoe UI" panose="020B0502040204020203" pitchFamily="34" charset="0"/>
              </a:rPr>
              <a:t>Migration targets include Azure VMs, AVS, App Service and Azure SQL</a:t>
            </a: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5911451"/>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15" name="Picture 14">
            <a:extLst>
              <a:ext uri="{FF2B5EF4-FFF2-40B4-BE49-F238E27FC236}">
                <a16:creationId xmlns:a16="http://schemas.microsoft.com/office/drawing/2014/main" id="{97602D7B-2F64-447F-BECE-EA8BB889554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788879" y="1898425"/>
            <a:ext cx="8803461" cy="4440742"/>
          </a:xfrm>
          <a:prstGeom prst="rect">
            <a:avLst/>
          </a:prstGeom>
        </p:spPr>
      </p:pic>
      <p:sp>
        <p:nvSpPr>
          <p:cNvPr id="11" name="Text Placeholder 10">
            <a:extLst>
              <a:ext uri="{FF2B5EF4-FFF2-40B4-BE49-F238E27FC236}">
                <a16:creationId xmlns:a16="http://schemas.microsoft.com/office/drawing/2014/main" id="{D90A74E4-D033-244F-8BBF-AB016E603C6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10" name="Title 9">
            <a:extLst>
              <a:ext uri="{FF2B5EF4-FFF2-40B4-BE49-F238E27FC236}">
                <a16:creationId xmlns:a16="http://schemas.microsoft.com/office/drawing/2014/main" id="{A78D8B18-2C28-6B43-B3A0-D2E53B6355CC}"/>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3213071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anim calcmode="lin" valueType="num">
                                      <p:cBhvr>
                                        <p:cTn id="18" dur="500" fill="hold"/>
                                        <p:tgtEl>
                                          <p:spTgt spid="49"/>
                                        </p:tgtEl>
                                        <p:attrNameLst>
                                          <p:attrName>ppt_x</p:attrName>
                                        </p:attrNameLst>
                                      </p:cBhvr>
                                      <p:tavLst>
                                        <p:tav tm="0">
                                          <p:val>
                                            <p:strVal val="#ppt_x"/>
                                          </p:val>
                                        </p:tav>
                                        <p:tav tm="100000">
                                          <p:val>
                                            <p:strVal val="#ppt_x"/>
                                          </p:val>
                                        </p:tav>
                                      </p:tavLst>
                                    </p:anim>
                                    <p:anim calcmode="lin" valueType="num">
                                      <p:cBhvr>
                                        <p:cTn id="19"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6" y="960438"/>
            <a:ext cx="11669714" cy="3629025"/>
          </a:xfrm>
        </p:spPr>
        <p:txBody>
          <a:bodyPr anchor="ctr"/>
          <a:lstStyle/>
          <a:p>
            <a:pPr lvl="0"/>
            <a:r>
              <a:rPr lang="en-US" sz="4800" dirty="0">
                <a:latin typeface="Segoe UI Semibold (Headings)"/>
                <a:cs typeface="Segoe UI Semibold" panose="020B0702040204020203" pitchFamily="34" charset="0"/>
              </a:rPr>
              <a:t>Question 01: What is Private Link?</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02: What about DNS integration?</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03: What about </a:t>
            </a:r>
            <a:r>
              <a:rPr lang="en-US" sz="4800">
                <a:latin typeface="Segoe UI Semibold (Headings)"/>
                <a:cs typeface="Segoe UI Semibold" panose="020B0702040204020203" pitchFamily="34" charset="0"/>
              </a:rPr>
              <a:t>UDR support?</a:t>
            </a:r>
            <a:endParaRPr lang="en-US" dirty="0"/>
          </a:p>
        </p:txBody>
      </p:sp>
    </p:spTree>
    <p:extLst>
      <p:ext uri="{BB962C8B-B14F-4D97-AF65-F5344CB8AC3E}">
        <p14:creationId xmlns:p14="http://schemas.microsoft.com/office/powerpoint/2010/main" val="206944981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Private Link: Capabilities</a:t>
            </a:r>
          </a:p>
        </p:txBody>
      </p:sp>
      <p:sp>
        <p:nvSpPr>
          <p:cNvPr id="16" name="Rectangle 15">
            <a:extLst>
              <a:ext uri="{FF2B5EF4-FFF2-40B4-BE49-F238E27FC236}">
                <a16:creationId xmlns:a16="http://schemas.microsoft.com/office/drawing/2014/main" id="{43C085DD-84A7-4661-B3C4-F57264A7F3B6}"/>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Execute faster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existing ExpressRoute private peering circuits for migrations at-scale</a:t>
            </a:r>
          </a:p>
        </p:txBody>
      </p:sp>
      <p:sp>
        <p:nvSpPr>
          <p:cNvPr id="18" name="Rectangle 17">
            <a:extLst>
              <a:ext uri="{FF2B5EF4-FFF2-40B4-BE49-F238E27FC236}">
                <a16:creationId xmlns:a16="http://schemas.microsoft.com/office/drawing/2014/main" id="{7179102C-7139-4CD6-A19A-5399964223AF}"/>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Be compliant </a:t>
            </a:r>
          </a:p>
          <a:p>
            <a:pPr lvl="0" defTabSz="914191" fontAlgn="base">
              <a:spcBef>
                <a:spcPts val="612"/>
              </a:spcBef>
              <a:spcAft>
                <a:spcPts val="1200"/>
              </a:spcAft>
              <a:defRPr/>
            </a:pPr>
            <a:r>
              <a:rPr lang="en-US" sz="1600" dirty="0">
                <a:gradFill>
                  <a:gsLst>
                    <a:gs pos="2917">
                      <a:srgbClr val="1A1A1A"/>
                    </a:gs>
                    <a:gs pos="30000">
                      <a:srgbClr val="1A1A1A"/>
                    </a:gs>
                  </a:gsLst>
                  <a:lin ang="5400000" scaled="0"/>
                </a:gradFill>
                <a:cs typeface="Segoe UI Semilight" panose="020B0402040204020203" pitchFamily="34" charset="0"/>
              </a:rPr>
              <a:t>Adhere to organizational policies and requirements to not traverse public endpoints</a:t>
            </a:r>
          </a:p>
        </p:txBody>
      </p:sp>
      <p:sp>
        <p:nvSpPr>
          <p:cNvPr id="19" name="Rectangle 18">
            <a:extLst>
              <a:ext uri="{FF2B5EF4-FFF2-40B4-BE49-F238E27FC236}">
                <a16:creationId xmlns:a16="http://schemas.microsoft.com/office/drawing/2014/main" id="{E8242784-AF92-437C-8A12-296FFCA082F1}"/>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Be secure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Achieve network isolation and guard against data exfiltration risks</a:t>
            </a:r>
          </a:p>
        </p:txBody>
      </p:sp>
      <p:sp>
        <p:nvSpPr>
          <p:cNvPr id="20" name="Rectangle 19">
            <a:extLst>
              <a:ext uri="{FF2B5EF4-FFF2-40B4-BE49-F238E27FC236}">
                <a16:creationId xmlns:a16="http://schemas.microsoft.com/office/drawing/2014/main" id="{5FD15594-F9E2-4342-B35F-EE2C4FF3C8E1}"/>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Onboard easily</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simplified E2E experience that abstracts underlying configuration complexity</a:t>
            </a:r>
          </a:p>
        </p:txBody>
      </p:sp>
      <p:cxnSp>
        <p:nvCxnSpPr>
          <p:cNvPr id="22" name="Straight Connector 21">
            <a:extLst>
              <a:ext uri="{FF2B5EF4-FFF2-40B4-BE49-F238E27FC236}">
                <a16:creationId xmlns:a16="http://schemas.microsoft.com/office/drawing/2014/main" id="{C3644F19-CA29-489B-B55A-8D08E76E5254}"/>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FD836-B6CD-4747-93C5-726C0FEDE00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3B2D1D-3DAE-4298-B579-616B831B9986}"/>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E2A4A9-0088-4532-9050-4F1EBF48345E}"/>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9A630B9-953A-4D77-816B-8BBB8CC52786}"/>
              </a:ext>
            </a:extLst>
          </p:cNvPr>
          <p:cNvPicPr>
            <a:picLocks noChangeAspect="1"/>
          </p:cNvPicPr>
          <p:nvPr/>
        </p:nvPicPr>
        <p:blipFill>
          <a:blip r:embed="rId3"/>
          <a:stretch>
            <a:fillRect/>
          </a:stretch>
        </p:blipFill>
        <p:spPr>
          <a:xfrm>
            <a:off x="6254761" y="4449516"/>
            <a:ext cx="594360" cy="446015"/>
          </a:xfrm>
          <a:prstGeom prst="rect">
            <a:avLst/>
          </a:prstGeom>
        </p:spPr>
      </p:pic>
      <p:pic>
        <p:nvPicPr>
          <p:cNvPr id="28" name="Picture 27">
            <a:extLst>
              <a:ext uri="{FF2B5EF4-FFF2-40B4-BE49-F238E27FC236}">
                <a16:creationId xmlns:a16="http://schemas.microsoft.com/office/drawing/2014/main" id="{76EA90AE-0660-4AE0-9B4C-EC000F908B9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46518" y="2025519"/>
            <a:ext cx="601472" cy="601472"/>
          </a:xfrm>
          <a:prstGeom prst="rect">
            <a:avLst/>
          </a:prstGeom>
        </p:spPr>
      </p:pic>
      <p:pic>
        <p:nvPicPr>
          <p:cNvPr id="3" name="Graphic 2" descr="Lock with solid fill">
            <a:extLst>
              <a:ext uri="{FF2B5EF4-FFF2-40B4-BE49-F238E27FC236}">
                <a16:creationId xmlns:a16="http://schemas.microsoft.com/office/drawing/2014/main" id="{5044A361-FE10-4145-9348-3D3AFAEAB8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630" y="4283683"/>
            <a:ext cx="731520" cy="731520"/>
          </a:xfrm>
          <a:prstGeom prst="rect">
            <a:avLst/>
          </a:prstGeom>
        </p:spPr>
      </p:pic>
      <p:pic>
        <p:nvPicPr>
          <p:cNvPr id="5" name="Graphic 4" descr="Shield Tick with solid fill">
            <a:extLst>
              <a:ext uri="{FF2B5EF4-FFF2-40B4-BE49-F238E27FC236}">
                <a16:creationId xmlns:a16="http://schemas.microsoft.com/office/drawing/2014/main" id="{6137807E-0451-4BA1-90F0-FE8C87B9E7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8237" y="2025519"/>
            <a:ext cx="640080" cy="640080"/>
          </a:xfrm>
          <a:prstGeom prst="rect">
            <a:avLst/>
          </a:prstGeom>
        </p:spPr>
      </p:pic>
    </p:spTree>
    <p:extLst>
      <p:ext uri="{BB962C8B-B14F-4D97-AF65-F5344CB8AC3E}">
        <p14:creationId xmlns:p14="http://schemas.microsoft.com/office/powerpoint/2010/main" val="164804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anim calcmode="lin" valueType="num">
                                      <p:cBhvr>
                                        <p:cTn id="25" dur="500" fill="hold"/>
                                        <p:tgtEl>
                                          <p:spTgt spid="18"/>
                                        </p:tgtEl>
                                        <p:attrNameLst>
                                          <p:attrName>ppt_x</p:attrName>
                                        </p:attrNameLst>
                                      </p:cBhvr>
                                      <p:tavLst>
                                        <p:tav tm="0">
                                          <p:val>
                                            <p:strVal val="#ppt_x"/>
                                          </p:val>
                                        </p:tav>
                                        <p:tav tm="100000">
                                          <p:val>
                                            <p:strVal val="#ppt_x"/>
                                          </p:val>
                                        </p:tav>
                                      </p:tavLst>
                                    </p:anim>
                                    <p:anim calcmode="lin" valueType="num">
                                      <p:cBhvr>
                                        <p:cTn id="2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anim calcmode="lin" valueType="num">
                                      <p:cBhvr>
                                        <p:cTn id="37" dur="500" fill="hold"/>
                                        <p:tgtEl>
                                          <p:spTgt spid="3"/>
                                        </p:tgtEl>
                                        <p:attrNameLst>
                                          <p:attrName>ppt_x</p:attrName>
                                        </p:attrNameLst>
                                      </p:cBhvr>
                                      <p:tavLst>
                                        <p:tav tm="0">
                                          <p:val>
                                            <p:strVal val="#ppt_x"/>
                                          </p:val>
                                        </p:tav>
                                        <p:tav tm="100000">
                                          <p:val>
                                            <p:strVal val="#ppt_x"/>
                                          </p:val>
                                        </p:tav>
                                      </p:tavLst>
                                    </p:anim>
                                    <p:anim calcmode="lin" valueType="num">
                                      <p:cBhvr>
                                        <p:cTn id="38"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anim calcmode="lin" valueType="num">
                                      <p:cBhvr>
                                        <p:cTn id="44" dur="500" fill="hold"/>
                                        <p:tgtEl>
                                          <p:spTgt spid="27"/>
                                        </p:tgtEl>
                                        <p:attrNameLst>
                                          <p:attrName>ppt_x</p:attrName>
                                        </p:attrNameLst>
                                      </p:cBhvr>
                                      <p:tavLst>
                                        <p:tav tm="0">
                                          <p:val>
                                            <p:strVal val="#ppt_x"/>
                                          </p:val>
                                        </p:tav>
                                        <p:tav tm="100000">
                                          <p:val>
                                            <p:strVal val="#ppt_x"/>
                                          </p:val>
                                        </p:tav>
                                      </p:tavLst>
                                    </p:anim>
                                    <p:anim calcmode="lin" valueType="num">
                                      <p:cBhvr>
                                        <p:cTn id="45" dur="5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930655"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625473"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625471"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930655"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930654"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1092791" y="1748337"/>
            <a:ext cx="4216510" cy="984885"/>
          </a:xfrm>
          <a:prstGeom prst="rect">
            <a:avLst/>
          </a:prstGeom>
          <a:noFill/>
          <a:ln>
            <a:noFill/>
            <a:prstDash val="dash"/>
          </a:ln>
        </p:spPr>
        <p:txBody>
          <a:bodyPr wrap="square">
            <a:spAutoFit/>
          </a:bodyPr>
          <a:lstStyle/>
          <a:p>
            <a:pPr defTabSz="914191">
              <a:spcAft>
                <a:spcPts val="1200"/>
              </a:spcAft>
              <a:defRPr/>
            </a:pPr>
            <a:r>
              <a:rPr lang="en-US" sz="2400" dirty="0">
                <a:ln w="3175">
                  <a:noFill/>
                </a:ln>
                <a:solidFill>
                  <a:schemeClr val="accent5"/>
                </a:solidFill>
                <a:latin typeface="+mj-lt"/>
                <a:cs typeface="Segoe UI" pitchFamily="34" charset="0"/>
              </a:rPr>
              <a:t>Discovery and assessment</a:t>
            </a:r>
          </a:p>
          <a:p>
            <a:pPr defTabSz="914191">
              <a:spcAft>
                <a:spcPts val="1200"/>
              </a:spcAft>
              <a:defRPr/>
            </a:pPr>
            <a:endParaRPr lang="en-US" sz="2400" dirty="0">
              <a:ln w="3175">
                <a:noFill/>
              </a:ln>
              <a:solidFill>
                <a:schemeClr val="accent5"/>
              </a:solidFill>
              <a:latin typeface="+mj-lt"/>
              <a:cs typeface="Segoe UI" pitchFamily="34" charset="0"/>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6810856" y="1735827"/>
            <a:ext cx="1889791" cy="461665"/>
          </a:xfrm>
          <a:prstGeom prst="rect">
            <a:avLst/>
          </a:prstGeom>
          <a:noFill/>
          <a:ln>
            <a:noFill/>
            <a:prstDash val="dash"/>
          </a:ln>
        </p:spPr>
        <p:txBody>
          <a:bodyPr wrap="square">
            <a:spAutoFit/>
          </a:bodyPr>
          <a:lstStyle/>
          <a:p>
            <a:pPr defTabSz="914191">
              <a:spcAft>
                <a:spcPts val="1200"/>
              </a:spcAft>
            </a:pPr>
            <a:r>
              <a:rPr lang="en-US" sz="2400" dirty="0">
                <a:ln w="3175">
                  <a:noFill/>
                </a:ln>
                <a:solidFill>
                  <a:schemeClr val="accent5"/>
                </a:solidFill>
                <a:latin typeface="+mj-lt"/>
                <a:cs typeface="Segoe UI" pitchFamily="34" charset="0"/>
              </a:rPr>
              <a:t>Migration</a:t>
            </a:r>
          </a:p>
        </p:txBody>
      </p:sp>
      <p:sp>
        <p:nvSpPr>
          <p:cNvPr id="8" name="TextBox 7">
            <a:extLst>
              <a:ext uri="{FF2B5EF4-FFF2-40B4-BE49-F238E27FC236}">
                <a16:creationId xmlns:a16="http://schemas.microsoft.com/office/drawing/2014/main" id="{8A65B892-0FC9-41B9-926D-344DB6DE5C0C}"/>
              </a:ext>
            </a:extLst>
          </p:cNvPr>
          <p:cNvSpPr txBox="1"/>
          <p:nvPr/>
        </p:nvSpPr>
        <p:spPr>
          <a:xfrm>
            <a:off x="1092791" y="2409903"/>
            <a:ext cx="4561838" cy="1851597"/>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and assessment of VMware VMs, Hyper-V VMs, physical servers, VMs running on GCP/AWS, or VMs running on a different virtualization provider</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of  applications and roles on VMware VMs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dependency analysis of VMware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1145062" y="4976375"/>
            <a:ext cx="4509567" cy="774379"/>
          </a:xfrm>
          <a:prstGeom prst="rect">
            <a:avLst/>
          </a:prstGeom>
          <a:noFill/>
        </p:spPr>
        <p:txBody>
          <a:bodyPr wrap="square" rtlCol="0">
            <a:spAutoFit/>
          </a:bodyPr>
          <a:lstStyle/>
          <a:p>
            <a:pPr defTabSz="914191"/>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400" dirty="0">
                <a:gradFill>
                  <a:gsLst>
                    <a:gs pos="2917">
                      <a:srgbClr val="1A1A1A"/>
                    </a:gs>
                    <a:gs pos="30000">
                      <a:srgbClr val="1A1A1A"/>
                    </a:gs>
                  </a:gsLst>
                  <a:lin ang="5400000" scaled="0"/>
                </a:gradFill>
                <a:cs typeface="Segoe UI Semilight" panose="020B0402040204020203" pitchFamily="34" charset="0"/>
              </a:rPr>
              <a:t>Agent-based dependency visualization requires Internet connectivity, either directly or via proxy. </a:t>
            </a:r>
            <a:endParaRPr lang="en-US" sz="1836"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5" name="TextBox 24">
            <a:extLst>
              <a:ext uri="{FF2B5EF4-FFF2-40B4-BE49-F238E27FC236}">
                <a16:creationId xmlns:a16="http://schemas.microsoft.com/office/drawing/2014/main" id="{601534A0-316B-4832-8481-0684AFDA20C5}"/>
              </a:ext>
            </a:extLst>
          </p:cNvPr>
          <p:cNvSpPr txBox="1"/>
          <p:nvPr/>
        </p:nvSpPr>
        <p:spPr>
          <a:xfrm>
            <a:off x="6734002" y="4976375"/>
            <a:ext cx="4682759" cy="774379"/>
          </a:xfrm>
          <a:prstGeom prst="rect">
            <a:avLst/>
          </a:prstGeom>
          <a:noFill/>
        </p:spPr>
        <p:txBody>
          <a:bodyPr wrap="square" rtlCol="0">
            <a:spAutoFit/>
          </a:bodyPr>
          <a:lstStyle/>
          <a:p>
            <a:pPr defTabSz="914191">
              <a:defRPr/>
            </a:pPr>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399" dirty="0">
                <a:gradFill>
                  <a:gsLst>
                    <a:gs pos="2917">
                      <a:srgbClr val="1A1A1A"/>
                    </a:gs>
                    <a:gs pos="30000">
                      <a:srgbClr val="1A1A1A"/>
                    </a:gs>
                  </a:gsLst>
                  <a:lin ang="5400000" scaled="0"/>
                </a:gradFill>
                <a:cs typeface="Segoe UI Semilight" panose="020B0402040204020203" pitchFamily="34" charset="0"/>
              </a:rPr>
              <a:t>Agentless VMware migrations require Internet access or connectivity via ExpressRoute Microsoft peering</a:t>
            </a:r>
            <a:endParaRPr lang="en-US" sz="1400" dirty="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dirty="0"/>
              <a:t>Private Link: Supported scenarios</a:t>
            </a:r>
          </a:p>
        </p:txBody>
      </p:sp>
      <p:sp>
        <p:nvSpPr>
          <p:cNvPr id="3" name="TextBox 2">
            <a:extLst>
              <a:ext uri="{FF2B5EF4-FFF2-40B4-BE49-F238E27FC236}">
                <a16:creationId xmlns:a16="http://schemas.microsoft.com/office/drawing/2014/main" id="{309B3B04-96C7-43E8-8C83-BCB1E01ABE23}"/>
              </a:ext>
            </a:extLst>
          </p:cNvPr>
          <p:cNvSpPr txBox="1"/>
          <p:nvPr/>
        </p:nvSpPr>
        <p:spPr>
          <a:xfrm>
            <a:off x="6810856" y="2409903"/>
            <a:ext cx="4561838" cy="1205266"/>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Hyper-V migrations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Agent-based migrations of VMware VMs, Hyper-V VMs, physical servers, VMs running on GCP/AWS, or VMs running on a different virtualization provider</a:t>
            </a:r>
          </a:p>
        </p:txBody>
      </p:sp>
    </p:spTree>
    <p:extLst>
      <p:ext uri="{BB962C8B-B14F-4D97-AF65-F5344CB8AC3E}">
        <p14:creationId xmlns:p14="http://schemas.microsoft.com/office/powerpoint/2010/main" val="10760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Rectangle 232">
            <a:extLst>
              <a:ext uri="{FF2B5EF4-FFF2-40B4-BE49-F238E27FC236}">
                <a16:creationId xmlns:a16="http://schemas.microsoft.com/office/drawing/2014/main" id="{757F4F70-1F5B-4176-A0C7-7923A0151E8B}"/>
              </a:ext>
            </a:extLst>
          </p:cNvPr>
          <p:cNvSpPr/>
          <p:nvPr/>
        </p:nvSpPr>
        <p:spPr bwMode="auto">
          <a:xfrm>
            <a:off x="0" y="-6096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spc="-50">
              <a:solidFill>
                <a:schemeClr val="tx2"/>
              </a:solidFill>
            </a:endParaRPr>
          </a:p>
        </p:txBody>
      </p:sp>
      <p:grpSp>
        <p:nvGrpSpPr>
          <p:cNvPr id="135" name="Group 14">
            <a:extLst>
              <a:ext uri="{FF2B5EF4-FFF2-40B4-BE49-F238E27FC236}">
                <a16:creationId xmlns:a16="http://schemas.microsoft.com/office/drawing/2014/main" id="{286F62BB-C49F-4656-A402-07052BF48472}"/>
              </a:ext>
            </a:extLst>
          </p:cNvPr>
          <p:cNvGrpSpPr/>
          <p:nvPr/>
        </p:nvGrpSpPr>
        <p:grpSpPr>
          <a:xfrm>
            <a:off x="8516027" y="2036421"/>
            <a:ext cx="1266170" cy="1008968"/>
            <a:chOff x="6820486" y="2149436"/>
            <a:chExt cx="1228086" cy="1076484"/>
          </a:xfrm>
        </p:grpSpPr>
        <p:sp>
          <p:nvSpPr>
            <p:cNvPr id="137" name="Freeform 119">
              <a:extLst>
                <a:ext uri="{FF2B5EF4-FFF2-40B4-BE49-F238E27FC236}">
                  <a16:creationId xmlns:a16="http://schemas.microsoft.com/office/drawing/2014/main" id="{D397D0E9-47D2-42C6-9FCD-E8FA42108470}"/>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139" name="Graphic 6">
              <a:extLst>
                <a:ext uri="{FF2B5EF4-FFF2-40B4-BE49-F238E27FC236}">
                  <a16:creationId xmlns:a16="http://schemas.microsoft.com/office/drawing/2014/main" id="{421528E0-C2FD-4558-B9F0-7D2B2E65E4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176" name="Picture 175">
            <a:extLst>
              <a:ext uri="{FF2B5EF4-FFF2-40B4-BE49-F238E27FC236}">
                <a16:creationId xmlns:a16="http://schemas.microsoft.com/office/drawing/2014/main" id="{D34BFA2F-0389-4E75-85AD-5FB96ADD12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2925" y="2329035"/>
            <a:ext cx="594360" cy="558010"/>
          </a:xfrm>
          <a:prstGeom prst="rect">
            <a:avLst/>
          </a:prstGeom>
        </p:spPr>
      </p:pic>
      <p:grpSp>
        <p:nvGrpSpPr>
          <p:cNvPr id="177" name="Group 176">
            <a:extLst>
              <a:ext uri="{FF2B5EF4-FFF2-40B4-BE49-F238E27FC236}">
                <a16:creationId xmlns:a16="http://schemas.microsoft.com/office/drawing/2014/main" id="{AA047F67-2AFB-42F8-8988-44A88F68DD79}"/>
              </a:ext>
            </a:extLst>
          </p:cNvPr>
          <p:cNvGrpSpPr/>
          <p:nvPr/>
        </p:nvGrpSpPr>
        <p:grpSpPr>
          <a:xfrm>
            <a:off x="4084778" y="2287099"/>
            <a:ext cx="639578" cy="589642"/>
            <a:chOff x="2561731" y="4829061"/>
            <a:chExt cx="639578" cy="589642"/>
          </a:xfrm>
        </p:grpSpPr>
        <p:sp>
          <p:nvSpPr>
            <p:cNvPr id="178" name="Freeform 5">
              <a:extLst>
                <a:ext uri="{FF2B5EF4-FFF2-40B4-BE49-F238E27FC236}">
                  <a16:creationId xmlns:a16="http://schemas.microsoft.com/office/drawing/2014/main" id="{B51FC69C-537E-4A3A-AD1F-60E2BE5A9026}"/>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79" name="Picture 178">
              <a:extLst>
                <a:ext uri="{FF2B5EF4-FFF2-40B4-BE49-F238E27FC236}">
                  <a16:creationId xmlns:a16="http://schemas.microsoft.com/office/drawing/2014/main" id="{6AE88FD8-7A7E-4ECA-9122-461205CAE7B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80" name="TextBox 179">
            <a:extLst>
              <a:ext uri="{FF2B5EF4-FFF2-40B4-BE49-F238E27FC236}">
                <a16:creationId xmlns:a16="http://schemas.microsoft.com/office/drawing/2014/main" id="{6223F94E-DF9E-4592-B2A1-C0780E38BBF7}"/>
              </a:ext>
            </a:extLst>
          </p:cNvPr>
          <p:cNvSpPr txBox="1"/>
          <p:nvPr/>
        </p:nvSpPr>
        <p:spPr>
          <a:xfrm>
            <a:off x="3533804"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a:t>
            </a:r>
          </a:p>
        </p:txBody>
      </p:sp>
      <p:grpSp>
        <p:nvGrpSpPr>
          <p:cNvPr id="182" name="Group 181">
            <a:extLst>
              <a:ext uri="{FF2B5EF4-FFF2-40B4-BE49-F238E27FC236}">
                <a16:creationId xmlns:a16="http://schemas.microsoft.com/office/drawing/2014/main" id="{B705DB62-D66C-4816-90B3-496F25BC5FC7}"/>
              </a:ext>
            </a:extLst>
          </p:cNvPr>
          <p:cNvGrpSpPr/>
          <p:nvPr/>
        </p:nvGrpSpPr>
        <p:grpSpPr>
          <a:xfrm>
            <a:off x="1870737" y="2395304"/>
            <a:ext cx="1847088" cy="307008"/>
            <a:chOff x="2277061" y="2644461"/>
            <a:chExt cx="1796694" cy="286268"/>
          </a:xfrm>
        </p:grpSpPr>
        <p:cxnSp>
          <p:nvCxnSpPr>
            <p:cNvPr id="183" name="Straight Arrow Connector 182">
              <a:extLst>
                <a:ext uri="{FF2B5EF4-FFF2-40B4-BE49-F238E27FC236}">
                  <a16:creationId xmlns:a16="http://schemas.microsoft.com/office/drawing/2014/main" id="{9274D754-0E49-48D5-A76C-A381F06338C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84" name="Straight Arrow Connector 183">
              <a:extLst>
                <a:ext uri="{FF2B5EF4-FFF2-40B4-BE49-F238E27FC236}">
                  <a16:creationId xmlns:a16="http://schemas.microsoft.com/office/drawing/2014/main" id="{93DA31A8-EC4C-46A9-9783-FC05D20C382A}"/>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88" name="TextBox 187">
            <a:extLst>
              <a:ext uri="{FF2B5EF4-FFF2-40B4-BE49-F238E27FC236}">
                <a16:creationId xmlns:a16="http://schemas.microsoft.com/office/drawing/2014/main" id="{5C703797-71B5-4ED7-BFE9-FD3627020A14}"/>
              </a:ext>
            </a:extLst>
          </p:cNvPr>
          <p:cNvSpPr txBox="1"/>
          <p:nvPr/>
        </p:nvSpPr>
        <p:spPr>
          <a:xfrm>
            <a:off x="8365738" y="294462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t>
            </a:r>
            <a:br>
              <a:rPr lang="en-US" sz="1122" kern="0" dirty="0">
                <a:solidFill>
                  <a:prstClr val="black"/>
                </a:solidFill>
                <a:latin typeface="+mj-lt"/>
              </a:rPr>
            </a:br>
            <a:endParaRPr lang="en-US" sz="1122" kern="0" dirty="0">
              <a:solidFill>
                <a:prstClr val="black"/>
              </a:solidFill>
              <a:latin typeface="+mj-lt"/>
            </a:endParaRPr>
          </a:p>
        </p:txBody>
      </p:sp>
      <p:sp>
        <p:nvSpPr>
          <p:cNvPr id="198" name="TextBox 197">
            <a:extLst>
              <a:ext uri="{FF2B5EF4-FFF2-40B4-BE49-F238E27FC236}">
                <a16:creationId xmlns:a16="http://schemas.microsoft.com/office/drawing/2014/main" id="{8BD51AE2-7CE5-476D-A2AE-D7E484989BCE}"/>
              </a:ext>
            </a:extLst>
          </p:cNvPr>
          <p:cNvSpPr txBox="1"/>
          <p:nvPr/>
        </p:nvSpPr>
        <p:spPr>
          <a:xfrm>
            <a:off x="351983" y="2944627"/>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ESXi host/ Hyper-V host/ physical server</a:t>
            </a:r>
          </a:p>
        </p:txBody>
      </p:sp>
      <p:sp>
        <p:nvSpPr>
          <p:cNvPr id="30" name="Rectangle 29">
            <a:extLst>
              <a:ext uri="{FF2B5EF4-FFF2-40B4-BE49-F238E27FC236}">
                <a16:creationId xmlns:a16="http://schemas.microsoft.com/office/drawing/2014/main" id="{34BEDD0E-F36B-4EF6-8C0E-378288721390}"/>
              </a:ext>
            </a:extLst>
          </p:cNvPr>
          <p:cNvSpPr/>
          <p:nvPr/>
        </p:nvSpPr>
        <p:spPr>
          <a:xfrm>
            <a:off x="4782470" y="2780272"/>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32" name="Picture 31">
            <a:extLst>
              <a:ext uri="{FF2B5EF4-FFF2-40B4-BE49-F238E27FC236}">
                <a16:creationId xmlns:a16="http://schemas.microsoft.com/office/drawing/2014/main" id="{63FB0DC4-A984-470D-80EC-5F2D5256DDF6}"/>
              </a:ext>
            </a:extLst>
          </p:cNvPr>
          <p:cNvPicPr>
            <a:picLocks noChangeAspect="1"/>
          </p:cNvPicPr>
          <p:nvPr/>
        </p:nvPicPr>
        <p:blipFill>
          <a:blip r:embed="rId7"/>
          <a:stretch>
            <a:fillRect/>
          </a:stretch>
        </p:blipFill>
        <p:spPr>
          <a:xfrm>
            <a:off x="7621245" y="3021889"/>
            <a:ext cx="511233" cy="455506"/>
          </a:xfrm>
          <a:prstGeom prst="rect">
            <a:avLst/>
          </a:prstGeom>
        </p:spPr>
      </p:pic>
      <p:pic>
        <p:nvPicPr>
          <p:cNvPr id="202" name="Picture 201" descr="A close up of a sign&#10;&#10;Description automatically generated">
            <a:extLst>
              <a:ext uri="{FF2B5EF4-FFF2-40B4-BE49-F238E27FC236}">
                <a16:creationId xmlns:a16="http://schemas.microsoft.com/office/drawing/2014/main" id="{F1E9C486-0F66-4DCC-9F2C-2E3D6DC40C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4744" y="2216219"/>
            <a:ext cx="386144" cy="386144"/>
          </a:xfrm>
          <a:prstGeom prst="rect">
            <a:avLst/>
          </a:prstGeom>
        </p:spPr>
      </p:pic>
      <p:cxnSp>
        <p:nvCxnSpPr>
          <p:cNvPr id="203" name="Straight Arrow Connector 202">
            <a:extLst>
              <a:ext uri="{FF2B5EF4-FFF2-40B4-BE49-F238E27FC236}">
                <a16:creationId xmlns:a16="http://schemas.microsoft.com/office/drawing/2014/main" id="{5DFABF39-E9DB-4FE4-9DF3-7213A44CB81B}"/>
              </a:ext>
            </a:extLst>
          </p:cNvPr>
          <p:cNvCxnSpPr>
            <a:cxnSpLocks/>
          </p:cNvCxnSpPr>
          <p:nvPr/>
        </p:nvCxnSpPr>
        <p:spPr>
          <a:xfrm flipH="1">
            <a:off x="7749363" y="2416963"/>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2E8FACC7-F51B-4763-BA38-30C12056CDDD}"/>
              </a:ext>
            </a:extLst>
          </p:cNvPr>
          <p:cNvSpPr txBox="1"/>
          <p:nvPr/>
        </p:nvSpPr>
        <p:spPr>
          <a:xfrm>
            <a:off x="6861344" y="2570908"/>
            <a:ext cx="1274701" cy="437684"/>
          </a:xfrm>
          <a:prstGeom prst="rect">
            <a:avLst/>
          </a:prstGeom>
          <a:noFill/>
        </p:spPr>
        <p:txBody>
          <a:bodyPr wrap="square" rtlCol="0">
            <a:spAutoFit/>
          </a:bodyPr>
          <a:lstStyle/>
          <a:p>
            <a:pPr algn="ctr" defTabSz="932418">
              <a:defRPr/>
            </a:pPr>
            <a:r>
              <a:rPr lang="en-US" sz="1122" kern="0">
                <a:solidFill>
                  <a:prstClr val="black"/>
                </a:solidFill>
                <a:latin typeface="+mj-lt"/>
              </a:rPr>
              <a:t>Private endpoints</a:t>
            </a:r>
          </a:p>
        </p:txBody>
      </p:sp>
      <p:grpSp>
        <p:nvGrpSpPr>
          <p:cNvPr id="4" name="Group 3">
            <a:extLst>
              <a:ext uri="{FF2B5EF4-FFF2-40B4-BE49-F238E27FC236}">
                <a16:creationId xmlns:a16="http://schemas.microsoft.com/office/drawing/2014/main" id="{0DE9A105-FA6C-47D8-95BF-4DC646B908F7}"/>
              </a:ext>
            </a:extLst>
          </p:cNvPr>
          <p:cNvGrpSpPr/>
          <p:nvPr/>
        </p:nvGrpSpPr>
        <p:grpSpPr>
          <a:xfrm>
            <a:off x="10088945" y="1618654"/>
            <a:ext cx="2120097" cy="2226151"/>
            <a:chOff x="10047715" y="1561985"/>
            <a:chExt cx="2354768" cy="2472560"/>
          </a:xfrm>
        </p:grpSpPr>
        <p:grpSp>
          <p:nvGrpSpPr>
            <p:cNvPr id="172" name="Group 171">
              <a:extLst>
                <a:ext uri="{FF2B5EF4-FFF2-40B4-BE49-F238E27FC236}">
                  <a16:creationId xmlns:a16="http://schemas.microsoft.com/office/drawing/2014/main" id="{A319CF76-5EA0-43A5-AB85-1CAE913DFB86}"/>
                </a:ext>
              </a:extLst>
            </p:cNvPr>
            <p:cNvGrpSpPr/>
            <p:nvPr/>
          </p:nvGrpSpPr>
          <p:grpSpPr>
            <a:xfrm>
              <a:off x="10266910" y="2789750"/>
              <a:ext cx="750548" cy="750548"/>
              <a:chOff x="11056286" y="2231033"/>
              <a:chExt cx="886432" cy="886432"/>
            </a:xfrm>
          </p:grpSpPr>
          <p:sp>
            <p:nvSpPr>
              <p:cNvPr id="173" name="Oval 172">
                <a:extLst>
                  <a:ext uri="{FF2B5EF4-FFF2-40B4-BE49-F238E27FC236}">
                    <a16:creationId xmlns:a16="http://schemas.microsoft.com/office/drawing/2014/main" id="{65A89FD8-6D20-4F39-B682-E8A38201BA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74" name="Graphic 173">
                <a:extLst>
                  <a:ext uri="{FF2B5EF4-FFF2-40B4-BE49-F238E27FC236}">
                    <a16:creationId xmlns:a16="http://schemas.microsoft.com/office/drawing/2014/main" id="{7A4F061D-D7D0-4E98-A38C-B03A3479DF9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20574" y="2450245"/>
                <a:ext cx="470230" cy="470230"/>
              </a:xfrm>
              <a:prstGeom prst="rect">
                <a:avLst/>
              </a:prstGeom>
            </p:spPr>
          </p:pic>
        </p:grpSp>
        <p:grpSp>
          <p:nvGrpSpPr>
            <p:cNvPr id="33" name="Group 32">
              <a:extLst>
                <a:ext uri="{FF2B5EF4-FFF2-40B4-BE49-F238E27FC236}">
                  <a16:creationId xmlns:a16="http://schemas.microsoft.com/office/drawing/2014/main" id="{7C67354D-7B13-4BC3-BF96-B54BC552633D}"/>
                </a:ext>
              </a:extLst>
            </p:cNvPr>
            <p:cNvGrpSpPr/>
            <p:nvPr/>
          </p:nvGrpSpPr>
          <p:grpSpPr>
            <a:xfrm>
              <a:off x="10285131" y="1561985"/>
              <a:ext cx="750548" cy="750548"/>
              <a:chOff x="11738222" y="1846942"/>
              <a:chExt cx="750548" cy="750548"/>
            </a:xfrm>
          </p:grpSpPr>
          <p:sp>
            <p:nvSpPr>
              <p:cNvPr id="205" name="Oval 204">
                <a:extLst>
                  <a:ext uri="{FF2B5EF4-FFF2-40B4-BE49-F238E27FC236}">
                    <a16:creationId xmlns:a16="http://schemas.microsoft.com/office/drawing/2014/main" id="{EDC834E8-1DD2-408E-BB5E-A6275242BB32}"/>
                  </a:ext>
                </a:extLst>
              </p:cNvPr>
              <p:cNvSpPr/>
              <p:nvPr/>
            </p:nvSpPr>
            <p:spPr bwMode="auto">
              <a:xfrm>
                <a:off x="11738222" y="18469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06" name="Graphic 205">
                <a:extLst>
                  <a:ext uri="{FF2B5EF4-FFF2-40B4-BE49-F238E27FC236}">
                    <a16:creationId xmlns:a16="http://schemas.microsoft.com/office/drawing/2014/main" id="{81B1EE94-5432-4A0E-AE11-856AEDDA09B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840195" y="1939083"/>
                <a:ext cx="546602" cy="546602"/>
              </a:xfrm>
              <a:prstGeom prst="rect">
                <a:avLst/>
              </a:prstGeom>
            </p:spPr>
          </p:pic>
        </p:grpSp>
        <p:sp>
          <p:nvSpPr>
            <p:cNvPr id="34" name="TextBox 33">
              <a:extLst>
                <a:ext uri="{FF2B5EF4-FFF2-40B4-BE49-F238E27FC236}">
                  <a16:creationId xmlns:a16="http://schemas.microsoft.com/office/drawing/2014/main" id="{7792C10B-DA1B-45EB-A649-B9318E6280F0}"/>
                </a:ext>
              </a:extLst>
            </p:cNvPr>
            <p:cNvSpPr txBox="1"/>
            <p:nvPr/>
          </p:nvSpPr>
          <p:spPr>
            <a:xfrm>
              <a:off x="10047715" y="3548414"/>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sp>
          <p:nvSpPr>
            <p:cNvPr id="35" name="TextBox 34">
              <a:extLst>
                <a:ext uri="{FF2B5EF4-FFF2-40B4-BE49-F238E27FC236}">
                  <a16:creationId xmlns:a16="http://schemas.microsoft.com/office/drawing/2014/main" id="{F4AC5F8D-49A7-433B-A67B-986CAAAA1E26}"/>
                </a:ext>
              </a:extLst>
            </p:cNvPr>
            <p:cNvSpPr txBox="1"/>
            <p:nvPr/>
          </p:nvSpPr>
          <p:spPr>
            <a:xfrm>
              <a:off x="10047715" y="2280901"/>
              <a:ext cx="1225380" cy="294342"/>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dirty="0"/>
                <a:t>Assessments</a:t>
              </a:r>
            </a:p>
          </p:txBody>
        </p:sp>
        <p:sp>
          <p:nvSpPr>
            <p:cNvPr id="213" name="Oval 212">
              <a:extLst>
                <a:ext uri="{FF2B5EF4-FFF2-40B4-BE49-F238E27FC236}">
                  <a16:creationId xmlns:a16="http://schemas.microsoft.com/office/drawing/2014/main" id="{DF229BD0-D847-461E-80C9-54F17E32C25A}"/>
                </a:ext>
              </a:extLst>
            </p:cNvPr>
            <p:cNvSpPr/>
            <p:nvPr/>
          </p:nvSpPr>
          <p:spPr bwMode="auto">
            <a:xfrm>
              <a:off x="11414519" y="278975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214" name="TextBox 213">
              <a:extLst>
                <a:ext uri="{FF2B5EF4-FFF2-40B4-BE49-F238E27FC236}">
                  <a16:creationId xmlns:a16="http://schemas.microsoft.com/office/drawing/2014/main" id="{61597F58-C5A2-4638-867C-8F8F3EE3C577}"/>
                </a:ext>
              </a:extLst>
            </p:cNvPr>
            <p:cNvSpPr txBox="1"/>
            <p:nvPr/>
          </p:nvSpPr>
          <p:spPr>
            <a:xfrm>
              <a:off x="11177103" y="3548414"/>
              <a:ext cx="1225380" cy="486131"/>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Agentless Dependency</a:t>
              </a:r>
            </a:p>
          </p:txBody>
        </p:sp>
        <p:grpSp>
          <p:nvGrpSpPr>
            <p:cNvPr id="215" name="Graphic 37">
              <a:extLst>
                <a:ext uri="{FF2B5EF4-FFF2-40B4-BE49-F238E27FC236}">
                  <a16:creationId xmlns:a16="http://schemas.microsoft.com/office/drawing/2014/main" id="{E76DCBF7-6200-49F4-8603-6DA0D68FF85A}"/>
                </a:ext>
              </a:extLst>
            </p:cNvPr>
            <p:cNvGrpSpPr/>
            <p:nvPr/>
          </p:nvGrpSpPr>
          <p:grpSpPr>
            <a:xfrm>
              <a:off x="11577604" y="2970640"/>
              <a:ext cx="424378" cy="389515"/>
              <a:chOff x="1726867" y="2839112"/>
              <a:chExt cx="940615" cy="863331"/>
            </a:xfrm>
          </p:grpSpPr>
          <p:sp>
            <p:nvSpPr>
              <p:cNvPr id="216" name="Freeform 57">
                <a:extLst>
                  <a:ext uri="{FF2B5EF4-FFF2-40B4-BE49-F238E27FC236}">
                    <a16:creationId xmlns:a16="http://schemas.microsoft.com/office/drawing/2014/main" id="{99A412FF-703E-42AE-A8CC-881F13E3E662}"/>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217" name="Freeform 58">
                <a:extLst>
                  <a:ext uri="{FF2B5EF4-FFF2-40B4-BE49-F238E27FC236}">
                    <a16:creationId xmlns:a16="http://schemas.microsoft.com/office/drawing/2014/main" id="{4552E09A-DA0E-4174-8AC4-438A35E5256A}"/>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218" name="Freeform 59">
                <a:extLst>
                  <a:ext uri="{FF2B5EF4-FFF2-40B4-BE49-F238E27FC236}">
                    <a16:creationId xmlns:a16="http://schemas.microsoft.com/office/drawing/2014/main" id="{5829A66D-E827-4627-9BA2-8160E87942C4}"/>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219" name="Freeform 60">
                <a:extLst>
                  <a:ext uri="{FF2B5EF4-FFF2-40B4-BE49-F238E27FC236}">
                    <a16:creationId xmlns:a16="http://schemas.microsoft.com/office/drawing/2014/main" id="{64DB6418-FB9F-4670-80DD-4F2935C00AA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220" name="Freeform 61">
                <a:extLst>
                  <a:ext uri="{FF2B5EF4-FFF2-40B4-BE49-F238E27FC236}">
                    <a16:creationId xmlns:a16="http://schemas.microsoft.com/office/drawing/2014/main" id="{7D8CDD62-4814-451A-A4E6-7A1A3C20F5F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221" name="Freeform 62">
                <a:extLst>
                  <a:ext uri="{FF2B5EF4-FFF2-40B4-BE49-F238E27FC236}">
                    <a16:creationId xmlns:a16="http://schemas.microsoft.com/office/drawing/2014/main" id="{693CD340-6A4F-4A56-8524-C81F487CA9D4}"/>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222" name="Freeform 63">
                <a:extLst>
                  <a:ext uri="{FF2B5EF4-FFF2-40B4-BE49-F238E27FC236}">
                    <a16:creationId xmlns:a16="http://schemas.microsoft.com/office/drawing/2014/main" id="{CAEB9BA2-7E6C-4E08-BABB-F0A5F2DF8419}"/>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223" name="Freeform 64">
                <a:extLst>
                  <a:ext uri="{FF2B5EF4-FFF2-40B4-BE49-F238E27FC236}">
                    <a16:creationId xmlns:a16="http://schemas.microsoft.com/office/drawing/2014/main" id="{F67AC3A7-1996-4E46-81C1-A10B819C489D}"/>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4" name="Freeform 65">
                <a:extLst>
                  <a:ext uri="{FF2B5EF4-FFF2-40B4-BE49-F238E27FC236}">
                    <a16:creationId xmlns:a16="http://schemas.microsoft.com/office/drawing/2014/main" id="{6EDB4C62-11A2-487D-A945-791D85DF85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25" name="Freeform 66">
                <a:extLst>
                  <a:ext uri="{FF2B5EF4-FFF2-40B4-BE49-F238E27FC236}">
                    <a16:creationId xmlns:a16="http://schemas.microsoft.com/office/drawing/2014/main" id="{BA3C3E11-ADB4-4DA7-8CA4-ADD6C53A0EFC}"/>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6" name="Freeform 67">
                <a:extLst>
                  <a:ext uri="{FF2B5EF4-FFF2-40B4-BE49-F238E27FC236}">
                    <a16:creationId xmlns:a16="http://schemas.microsoft.com/office/drawing/2014/main" id="{0424865E-EC04-4AFC-8680-144443799056}"/>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227" name="Freeform 68">
                <a:extLst>
                  <a:ext uri="{FF2B5EF4-FFF2-40B4-BE49-F238E27FC236}">
                    <a16:creationId xmlns:a16="http://schemas.microsoft.com/office/drawing/2014/main" id="{FD4DB0CB-7DC4-442B-94EF-0FB3DAD8EF17}"/>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228" name="Freeform 69">
                <a:extLst>
                  <a:ext uri="{FF2B5EF4-FFF2-40B4-BE49-F238E27FC236}">
                    <a16:creationId xmlns:a16="http://schemas.microsoft.com/office/drawing/2014/main" id="{EDF588A5-870D-45D6-B277-9B90D8E7D00B}"/>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29" name="TextBox 228">
              <a:extLst>
                <a:ext uri="{FF2B5EF4-FFF2-40B4-BE49-F238E27FC236}">
                  <a16:creationId xmlns:a16="http://schemas.microsoft.com/office/drawing/2014/main" id="{0249C0B6-D374-42D8-98F3-061BAF0317E7}"/>
                </a:ext>
              </a:extLst>
            </p:cNvPr>
            <p:cNvSpPr txBox="1"/>
            <p:nvPr/>
          </p:nvSpPr>
          <p:spPr>
            <a:xfrm>
              <a:off x="11177103" y="228090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Application inventory</a:t>
              </a:r>
            </a:p>
          </p:txBody>
        </p:sp>
        <p:sp>
          <p:nvSpPr>
            <p:cNvPr id="3" name="Oval 2">
              <a:extLst>
                <a:ext uri="{FF2B5EF4-FFF2-40B4-BE49-F238E27FC236}">
                  <a16:creationId xmlns:a16="http://schemas.microsoft.com/office/drawing/2014/main" id="{FB8D8934-F6D1-4469-916F-1A3289CBE656}"/>
                </a:ext>
              </a:extLst>
            </p:cNvPr>
            <p:cNvSpPr/>
            <p:nvPr/>
          </p:nvSpPr>
          <p:spPr bwMode="auto">
            <a:xfrm>
              <a:off x="11414519" y="15645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30" name="Picture 229">
              <a:extLst>
                <a:ext uri="{FF2B5EF4-FFF2-40B4-BE49-F238E27FC236}">
                  <a16:creationId xmlns:a16="http://schemas.microsoft.com/office/drawing/2014/main" id="{E9EE9373-3722-4B09-BEA6-B41C150D8A0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631427" y="1773175"/>
              <a:ext cx="370308" cy="370308"/>
            </a:xfrm>
            <a:prstGeom prst="rect">
              <a:avLst/>
            </a:prstGeom>
          </p:spPr>
        </p:pic>
      </p:grpSp>
      <p:sp>
        <p:nvSpPr>
          <p:cNvPr id="5" name="Text Placeholder 4">
            <a:extLst>
              <a:ext uri="{FF2B5EF4-FFF2-40B4-BE49-F238E27FC236}">
                <a16:creationId xmlns:a16="http://schemas.microsoft.com/office/drawing/2014/main" id="{BBDE58DB-1298-4DA5-BE0A-41D24141356F}"/>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grpSp>
        <p:nvGrpSpPr>
          <p:cNvPr id="96" name="Group 95">
            <a:extLst>
              <a:ext uri="{FF2B5EF4-FFF2-40B4-BE49-F238E27FC236}">
                <a16:creationId xmlns:a16="http://schemas.microsoft.com/office/drawing/2014/main" id="{9FA92C20-717A-4EA5-AAFF-1F3E59032F3C}"/>
              </a:ext>
            </a:extLst>
          </p:cNvPr>
          <p:cNvGrpSpPr/>
          <p:nvPr/>
        </p:nvGrpSpPr>
        <p:grpSpPr>
          <a:xfrm>
            <a:off x="4959288" y="2371012"/>
            <a:ext cx="1847088" cy="307008"/>
            <a:chOff x="2277061" y="2644461"/>
            <a:chExt cx="1796694" cy="286268"/>
          </a:xfrm>
        </p:grpSpPr>
        <p:cxnSp>
          <p:nvCxnSpPr>
            <p:cNvPr id="97" name="Straight Arrow Connector 96">
              <a:extLst>
                <a:ext uri="{FF2B5EF4-FFF2-40B4-BE49-F238E27FC236}">
                  <a16:creationId xmlns:a16="http://schemas.microsoft.com/office/drawing/2014/main" id="{C0850570-3EE3-4B46-939D-AFA00953093D}"/>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8" name="Straight Arrow Connector 97">
              <a:extLst>
                <a:ext uri="{FF2B5EF4-FFF2-40B4-BE49-F238E27FC236}">
                  <a16:creationId xmlns:a16="http://schemas.microsoft.com/office/drawing/2014/main" id="{39B18A9D-A71E-4AF3-AD78-7A9CC93AC536}"/>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grpSp>
        <p:nvGrpSpPr>
          <p:cNvPr id="99" name="Group 98">
            <a:extLst>
              <a:ext uri="{FF2B5EF4-FFF2-40B4-BE49-F238E27FC236}">
                <a16:creationId xmlns:a16="http://schemas.microsoft.com/office/drawing/2014/main" id="{3EADC072-CC5D-4A73-B188-ED351A7DE1C9}"/>
              </a:ext>
            </a:extLst>
          </p:cNvPr>
          <p:cNvGrpSpPr/>
          <p:nvPr/>
        </p:nvGrpSpPr>
        <p:grpSpPr>
          <a:xfrm>
            <a:off x="578208" y="4904398"/>
            <a:ext cx="1743881" cy="1233649"/>
            <a:chOff x="735163" y="4350220"/>
            <a:chExt cx="2257441" cy="1206282"/>
          </a:xfrm>
        </p:grpSpPr>
        <p:pic>
          <p:nvPicPr>
            <p:cNvPr id="100" name="Picture 99">
              <a:extLst>
                <a:ext uri="{FF2B5EF4-FFF2-40B4-BE49-F238E27FC236}">
                  <a16:creationId xmlns:a16="http://schemas.microsoft.com/office/drawing/2014/main" id="{2AED0087-EFD7-4985-B55A-3CB2BCB3A3D0}"/>
                </a:ext>
              </a:extLst>
            </p:cNvPr>
            <p:cNvPicPr>
              <a:picLocks noChangeAspect="1"/>
            </p:cNvPicPr>
            <p:nvPr/>
          </p:nvPicPr>
          <p:blipFill>
            <a:blip r:embed="rId14"/>
            <a:stretch>
              <a:fillRect/>
            </a:stretch>
          </p:blipFill>
          <p:spPr>
            <a:xfrm>
              <a:off x="735163" y="4362850"/>
              <a:ext cx="365865" cy="1193652"/>
            </a:xfrm>
            <a:prstGeom prst="rect">
              <a:avLst/>
            </a:prstGeom>
          </p:spPr>
        </p:pic>
        <p:pic>
          <p:nvPicPr>
            <p:cNvPr id="101" name="Picture 100">
              <a:extLst>
                <a:ext uri="{FF2B5EF4-FFF2-40B4-BE49-F238E27FC236}">
                  <a16:creationId xmlns:a16="http://schemas.microsoft.com/office/drawing/2014/main" id="{908B4301-3C19-4642-93A7-9E96D104321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102" name="Picture 101">
              <a:extLst>
                <a:ext uri="{FF2B5EF4-FFF2-40B4-BE49-F238E27FC236}">
                  <a16:creationId xmlns:a16="http://schemas.microsoft.com/office/drawing/2014/main" id="{7EFCF2A5-6295-4F72-B56D-BDF99C23970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103" name="Picture 102">
              <a:extLst>
                <a:ext uri="{FF2B5EF4-FFF2-40B4-BE49-F238E27FC236}">
                  <a16:creationId xmlns:a16="http://schemas.microsoft.com/office/drawing/2014/main" id="{CC4C4B98-CED5-4860-9674-87E7EF9CF7B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104" name="Picture 103">
              <a:extLst>
                <a:ext uri="{FF2B5EF4-FFF2-40B4-BE49-F238E27FC236}">
                  <a16:creationId xmlns:a16="http://schemas.microsoft.com/office/drawing/2014/main" id="{B322AB92-DD90-461D-9AE4-A1AA8A8E9DC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105" name="Picture 104">
              <a:extLst>
                <a:ext uri="{FF2B5EF4-FFF2-40B4-BE49-F238E27FC236}">
                  <a16:creationId xmlns:a16="http://schemas.microsoft.com/office/drawing/2014/main" id="{76D667EC-E2A8-490F-8C0C-8C94472F1F0D}"/>
                </a:ext>
              </a:extLst>
            </p:cNvPr>
            <p:cNvPicPr>
              <a:picLocks noChangeAspect="1"/>
            </p:cNvPicPr>
            <p:nvPr/>
          </p:nvPicPr>
          <p:blipFill>
            <a:blip r:embed="rId14"/>
            <a:stretch>
              <a:fillRect/>
            </a:stretch>
          </p:blipFill>
          <p:spPr>
            <a:xfrm>
              <a:off x="1509755" y="4353811"/>
              <a:ext cx="365865" cy="1193652"/>
            </a:xfrm>
            <a:prstGeom prst="rect">
              <a:avLst/>
            </a:prstGeom>
          </p:spPr>
        </p:pic>
        <p:pic>
          <p:nvPicPr>
            <p:cNvPr id="106" name="Picture 105">
              <a:extLst>
                <a:ext uri="{FF2B5EF4-FFF2-40B4-BE49-F238E27FC236}">
                  <a16:creationId xmlns:a16="http://schemas.microsoft.com/office/drawing/2014/main" id="{CEE8B347-D135-47A0-A339-483569BE76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107" name="Picture 106">
              <a:extLst>
                <a:ext uri="{FF2B5EF4-FFF2-40B4-BE49-F238E27FC236}">
                  <a16:creationId xmlns:a16="http://schemas.microsoft.com/office/drawing/2014/main" id="{ACDB0B3B-8035-4439-9D6A-B6D82F028DF7}"/>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108" name="Picture 107">
              <a:extLst>
                <a:ext uri="{FF2B5EF4-FFF2-40B4-BE49-F238E27FC236}">
                  <a16:creationId xmlns:a16="http://schemas.microsoft.com/office/drawing/2014/main" id="{6954465D-3229-45D9-B49F-4BEF4EB28ED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109" name="Picture 108">
              <a:extLst>
                <a:ext uri="{FF2B5EF4-FFF2-40B4-BE49-F238E27FC236}">
                  <a16:creationId xmlns:a16="http://schemas.microsoft.com/office/drawing/2014/main" id="{83F45D83-7F01-4D81-8C42-3E76FDB5881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110" name="Picture 109">
              <a:extLst>
                <a:ext uri="{FF2B5EF4-FFF2-40B4-BE49-F238E27FC236}">
                  <a16:creationId xmlns:a16="http://schemas.microsoft.com/office/drawing/2014/main" id="{BF71FF40-84A2-4BE5-B78E-47EBD42A33DD}"/>
                </a:ext>
              </a:extLst>
            </p:cNvPr>
            <p:cNvPicPr>
              <a:picLocks noChangeAspect="1"/>
            </p:cNvPicPr>
            <p:nvPr/>
          </p:nvPicPr>
          <p:blipFill>
            <a:blip r:embed="rId14"/>
            <a:stretch>
              <a:fillRect/>
            </a:stretch>
          </p:blipFill>
          <p:spPr>
            <a:xfrm>
              <a:off x="2325204" y="4350220"/>
              <a:ext cx="365865" cy="1193652"/>
            </a:xfrm>
            <a:prstGeom prst="rect">
              <a:avLst/>
            </a:prstGeom>
          </p:spPr>
        </p:pic>
        <p:pic>
          <p:nvPicPr>
            <p:cNvPr id="111" name="Picture 110">
              <a:extLst>
                <a:ext uri="{FF2B5EF4-FFF2-40B4-BE49-F238E27FC236}">
                  <a16:creationId xmlns:a16="http://schemas.microsoft.com/office/drawing/2014/main" id="{9B1DC483-604A-4ABA-8956-9A231AF2191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112" name="Picture 111">
              <a:extLst>
                <a:ext uri="{FF2B5EF4-FFF2-40B4-BE49-F238E27FC236}">
                  <a16:creationId xmlns:a16="http://schemas.microsoft.com/office/drawing/2014/main" id="{7005AFA2-C550-4823-9C68-78377CFA307A}"/>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113" name="Picture 112">
              <a:extLst>
                <a:ext uri="{FF2B5EF4-FFF2-40B4-BE49-F238E27FC236}">
                  <a16:creationId xmlns:a16="http://schemas.microsoft.com/office/drawing/2014/main" id="{D769A09E-D2BE-4904-96E3-62F330F427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14" name="Picture 113">
              <a:extLst>
                <a:ext uri="{FF2B5EF4-FFF2-40B4-BE49-F238E27FC236}">
                  <a16:creationId xmlns:a16="http://schemas.microsoft.com/office/drawing/2014/main" id="{16EA9035-EF0A-419F-BB8A-83D4690AA92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234" name="Triangle 86">
            <a:extLst>
              <a:ext uri="{FF2B5EF4-FFF2-40B4-BE49-F238E27FC236}">
                <a16:creationId xmlns:a16="http://schemas.microsoft.com/office/drawing/2014/main" id="{87D05BCD-1C97-455B-A1B6-44A6CE58449F}"/>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5" name="Left Brace 234">
            <a:extLst>
              <a:ext uri="{FF2B5EF4-FFF2-40B4-BE49-F238E27FC236}">
                <a16:creationId xmlns:a16="http://schemas.microsoft.com/office/drawing/2014/main" id="{4C60A7C5-1F11-4B3E-8691-8DA6BA965C48}"/>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125" name="Group 124">
            <a:extLst>
              <a:ext uri="{FF2B5EF4-FFF2-40B4-BE49-F238E27FC236}">
                <a16:creationId xmlns:a16="http://schemas.microsoft.com/office/drawing/2014/main" id="{7C9B619C-8907-4062-BA31-F52DDDDA1659}"/>
              </a:ext>
            </a:extLst>
          </p:cNvPr>
          <p:cNvGrpSpPr/>
          <p:nvPr/>
        </p:nvGrpSpPr>
        <p:grpSpPr>
          <a:xfrm>
            <a:off x="1436084" y="6027486"/>
            <a:ext cx="3171931" cy="772138"/>
            <a:chOff x="572602" y="5308284"/>
            <a:chExt cx="4176043" cy="1073254"/>
          </a:xfrm>
        </p:grpSpPr>
        <p:pic>
          <p:nvPicPr>
            <p:cNvPr id="126" name="Picture 4" descr="Image result for vmware icon transparent">
              <a:extLst>
                <a:ext uri="{FF2B5EF4-FFF2-40B4-BE49-F238E27FC236}">
                  <a16:creationId xmlns:a16="http://schemas.microsoft.com/office/drawing/2014/main" id="{0FD9CEB1-2CBD-4F5E-9626-2C7D2767968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 descr="Image result for aws transparent icon">
              <a:extLst>
                <a:ext uri="{FF2B5EF4-FFF2-40B4-BE49-F238E27FC236}">
                  <a16:creationId xmlns:a16="http://schemas.microsoft.com/office/drawing/2014/main" id="{C0224C6E-ADAA-4848-B6BF-CBFBC81CD28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a:extLst>
                <a:ext uri="{FF2B5EF4-FFF2-40B4-BE49-F238E27FC236}">
                  <a16:creationId xmlns:a16="http://schemas.microsoft.com/office/drawing/2014/main" id="{09EFD49B-52B7-4A69-AD85-D99DD601EFDF}"/>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129" name="Picture 4" descr="Image result for hyper-v logo transparent">
            <a:extLst>
              <a:ext uri="{FF2B5EF4-FFF2-40B4-BE49-F238E27FC236}">
                <a16:creationId xmlns:a16="http://schemas.microsoft.com/office/drawing/2014/main" id="{022391DD-2098-413E-8E23-3569B876807C}"/>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
        <p:nvSpPr>
          <p:cNvPr id="241" name="Text Placeholder 4">
            <a:extLst>
              <a:ext uri="{FF2B5EF4-FFF2-40B4-BE49-F238E27FC236}">
                <a16:creationId xmlns:a16="http://schemas.microsoft.com/office/drawing/2014/main" id="{35B36A34-57B1-4A73-BF3A-388635AA5142}"/>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all scenarios</a:t>
            </a:r>
          </a:p>
        </p:txBody>
      </p:sp>
      <p:sp>
        <p:nvSpPr>
          <p:cNvPr id="242" name="Title 14">
            <a:extLst>
              <a:ext uri="{FF2B5EF4-FFF2-40B4-BE49-F238E27FC236}">
                <a16:creationId xmlns:a16="http://schemas.microsoft.com/office/drawing/2014/main" id="{D4D6DD75-92C4-4643-9E38-3B14AC6D84B3}"/>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Discovery and assessment architecture</a:t>
            </a:r>
            <a:endParaRPr lang="en-US" dirty="0"/>
          </a:p>
        </p:txBody>
      </p:sp>
    </p:spTree>
    <p:extLst>
      <p:ext uri="{BB962C8B-B14F-4D97-AF65-F5344CB8AC3E}">
        <p14:creationId xmlns:p14="http://schemas.microsoft.com/office/powerpoint/2010/main" val="319773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B5BB59-AC91-4840-80DE-723C1B149F97}"/>
              </a:ext>
            </a:extLst>
          </p:cNvPr>
          <p:cNvSpPr/>
          <p:nvPr/>
        </p:nvSpPr>
        <p:spPr bwMode="auto">
          <a:xfrm>
            <a:off x="0" y="-3393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50C173D-DCF2-49A5-B4F9-E2B7846337BE}"/>
              </a:ext>
            </a:extLst>
          </p:cNvPr>
          <p:cNvSpPr/>
          <p:nvPr/>
        </p:nvSpPr>
        <p:spPr>
          <a:xfrm>
            <a:off x="7903131" y="2338495"/>
            <a:ext cx="2578743" cy="1886426"/>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4937723"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3996267" y="1788115"/>
            <a:ext cx="2594187"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replication provider/ Replication appliance </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006754" y="2483092"/>
            <a:ext cx="2743200" cy="99353"/>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host/ Physical Server</a:t>
            </a:r>
          </a:p>
        </p:txBody>
      </p:sp>
      <p:sp>
        <p:nvSpPr>
          <p:cNvPr id="11" name="Rectangle 10">
            <a:extLst>
              <a:ext uri="{FF2B5EF4-FFF2-40B4-BE49-F238E27FC236}">
                <a16:creationId xmlns:a16="http://schemas.microsoft.com/office/drawing/2014/main" id="{E642876A-0542-8343-972F-0FF9F056D5E5}"/>
              </a:ext>
            </a:extLst>
          </p:cNvPr>
          <p:cNvSpPr/>
          <p:nvPr/>
        </p:nvSpPr>
        <p:spPr>
          <a:xfrm>
            <a:off x="5560907" y="2667864"/>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4396"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p:cNvCxnSpPr>
          <p:nvPr/>
        </p:nvCxnSpPr>
        <p:spPr>
          <a:xfrm flipH="1">
            <a:off x="9788282" y="1498577"/>
            <a:ext cx="693593" cy="79026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141439" y="2880863"/>
            <a:ext cx="1416341" cy="400110"/>
          </a:xfrm>
          <a:prstGeom prst="rect">
            <a:avLst/>
          </a:prstGeom>
          <a:noFill/>
        </p:spPr>
        <p:txBody>
          <a:bodyPr wrap="square" rtlCol="0">
            <a:spAutoFit/>
          </a:bodyPr>
          <a:lstStyle/>
          <a:p>
            <a:pPr algn="ctr" defTabSz="932418">
              <a:defRPr/>
            </a:pPr>
            <a:r>
              <a:rPr lang="en-US" sz="1000" kern="0">
                <a:solidFill>
                  <a:prstClr val="black"/>
                </a:solidFill>
                <a:latin typeface="Segoe UI Semilight"/>
              </a:rPr>
              <a:t>Cache/Replication 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29877" y="335089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233392" y="3732712"/>
            <a:ext cx="1232434" cy="415498"/>
          </a:xfrm>
          <a:prstGeom prst="rect">
            <a:avLst/>
          </a:prstGeom>
          <a:noFill/>
        </p:spPr>
        <p:txBody>
          <a:bodyPr wrap="square" rtlCol="0">
            <a:spAutoFit/>
          </a:bodyPr>
          <a:lstStyle/>
          <a:p>
            <a:pPr algn="ctr" defTabSz="932418">
              <a:defRPr/>
            </a:pPr>
            <a:r>
              <a:rPr lang="en-US" sz="1000"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pic>
        <p:nvPicPr>
          <p:cNvPr id="5" name="Picture 4" descr="A close up of a sign&#10;&#10;Description automatically generated">
            <a:extLst>
              <a:ext uri="{FF2B5EF4-FFF2-40B4-BE49-F238E27FC236}">
                <a16:creationId xmlns:a16="http://schemas.microsoft.com/office/drawing/2014/main" id="{4C6F4895-CD45-4C3D-99C0-25469C98CA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2526174"/>
            <a:ext cx="386144" cy="386144"/>
          </a:xfrm>
          <a:prstGeom prst="rect">
            <a:avLst/>
          </a:prstGeom>
        </p:spPr>
      </p:pic>
      <p:pic>
        <p:nvPicPr>
          <p:cNvPr id="8" name="Picture 7" descr="A close up of a sign&#10;&#10;Description automatically generated">
            <a:extLst>
              <a:ext uri="{FF2B5EF4-FFF2-40B4-BE49-F238E27FC236}">
                <a16:creationId xmlns:a16="http://schemas.microsoft.com/office/drawing/2014/main" id="{EAAA6A60-D252-476C-9A0A-9E35F64FCF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3393245"/>
            <a:ext cx="386144" cy="386144"/>
          </a:xfrm>
          <a:prstGeom prst="rect">
            <a:avLst/>
          </a:prstGeom>
        </p:spPr>
      </p:pic>
      <p:pic>
        <p:nvPicPr>
          <p:cNvPr id="17" name="Picture 16">
            <a:extLst>
              <a:ext uri="{FF2B5EF4-FFF2-40B4-BE49-F238E27FC236}">
                <a16:creationId xmlns:a16="http://schemas.microsoft.com/office/drawing/2014/main" id="{092A5946-24B4-4874-8C3E-8980339EDB65}"/>
              </a:ext>
            </a:extLst>
          </p:cNvPr>
          <p:cNvPicPr>
            <a:picLocks noChangeAspect="1"/>
          </p:cNvPicPr>
          <p:nvPr/>
        </p:nvPicPr>
        <p:blipFill>
          <a:blip r:embed="rId14"/>
          <a:stretch>
            <a:fillRect/>
          </a:stretch>
        </p:blipFill>
        <p:spPr>
          <a:xfrm>
            <a:off x="7711202" y="4076890"/>
            <a:ext cx="511233" cy="455506"/>
          </a:xfrm>
          <a:prstGeom prst="rect">
            <a:avLst/>
          </a:prstGeom>
        </p:spPr>
      </p:pic>
      <p:cxnSp>
        <p:nvCxnSpPr>
          <p:cNvPr id="119" name="Straight Arrow Connector 118">
            <a:extLst>
              <a:ext uri="{FF2B5EF4-FFF2-40B4-BE49-F238E27FC236}">
                <a16:creationId xmlns:a16="http://schemas.microsoft.com/office/drawing/2014/main" id="{6FCBF2E0-5590-488D-A8E4-56C506248538}"/>
              </a:ext>
            </a:extLst>
          </p:cNvPr>
          <p:cNvCxnSpPr>
            <a:cxnSpLocks/>
          </p:cNvCxnSpPr>
          <p:nvPr/>
        </p:nvCxnSpPr>
        <p:spPr>
          <a:xfrm flipH="1">
            <a:off x="8755899" y="272691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C23247C-1AD1-4EEF-8657-89B851E1587A}"/>
              </a:ext>
            </a:extLst>
          </p:cNvPr>
          <p:cNvCxnSpPr>
            <a:cxnSpLocks/>
          </p:cNvCxnSpPr>
          <p:nvPr/>
        </p:nvCxnSpPr>
        <p:spPr>
          <a:xfrm flipH="1">
            <a:off x="8755899" y="359692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695FE5-248E-4B42-81A9-F92EB65ADA83}"/>
              </a:ext>
            </a:extLst>
          </p:cNvPr>
          <p:cNvSpPr txBox="1"/>
          <p:nvPr/>
        </p:nvSpPr>
        <p:spPr>
          <a:xfrm>
            <a:off x="7809035" y="2880863"/>
            <a:ext cx="1274701"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28" name="TextBox 27">
            <a:extLst>
              <a:ext uri="{FF2B5EF4-FFF2-40B4-BE49-F238E27FC236}">
                <a16:creationId xmlns:a16="http://schemas.microsoft.com/office/drawing/2014/main" id="{05B80E72-B322-47CF-AB66-C6DBA1037862}"/>
              </a:ext>
            </a:extLst>
          </p:cNvPr>
          <p:cNvSpPr txBox="1"/>
          <p:nvPr/>
        </p:nvSpPr>
        <p:spPr>
          <a:xfrm>
            <a:off x="7900988" y="3732712"/>
            <a:ext cx="1232434"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
        <p:nvSpPr>
          <p:cNvPr id="3" name="Title 14">
            <a:extLst>
              <a:ext uri="{FF2B5EF4-FFF2-40B4-BE49-F238E27FC236}">
                <a16:creationId xmlns:a16="http://schemas.microsoft.com/office/drawing/2014/main" id="{86FBDCA8-A43D-49F9-8F7C-707146963BDF}"/>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Migration architecture</a:t>
            </a:r>
            <a:endParaRPr lang="en-US" dirty="0"/>
          </a:p>
        </p:txBody>
      </p:sp>
      <p:sp>
        <p:nvSpPr>
          <p:cNvPr id="4" name="Text Placeholder 4">
            <a:extLst>
              <a:ext uri="{FF2B5EF4-FFF2-40B4-BE49-F238E27FC236}">
                <a16:creationId xmlns:a16="http://schemas.microsoft.com/office/drawing/2014/main" id="{0E59CEB0-6E4D-4674-8C43-1AB0992DE092}"/>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cxnSp>
        <p:nvCxnSpPr>
          <p:cNvPr id="6" name="Straight Arrow Connector 5">
            <a:extLst>
              <a:ext uri="{FF2B5EF4-FFF2-40B4-BE49-F238E27FC236}">
                <a16:creationId xmlns:a16="http://schemas.microsoft.com/office/drawing/2014/main" id="{AB25164D-7705-48E2-8CFA-D06FCC79C5BF}"/>
              </a:ext>
            </a:extLst>
          </p:cNvPr>
          <p:cNvCxnSpPr>
            <a:cxnSpLocks/>
          </p:cNvCxnSpPr>
          <p:nvPr/>
        </p:nvCxnSpPr>
        <p:spPr>
          <a:xfrm>
            <a:off x="5653721" y="2582445"/>
            <a:ext cx="215531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47" name="Group 46">
            <a:extLst>
              <a:ext uri="{FF2B5EF4-FFF2-40B4-BE49-F238E27FC236}">
                <a16:creationId xmlns:a16="http://schemas.microsoft.com/office/drawing/2014/main" id="{F7ECE4F6-7432-4B97-B367-78A274D5A890}"/>
              </a:ext>
            </a:extLst>
          </p:cNvPr>
          <p:cNvGrpSpPr/>
          <p:nvPr/>
        </p:nvGrpSpPr>
        <p:grpSpPr>
          <a:xfrm>
            <a:off x="578208" y="4904398"/>
            <a:ext cx="1743881" cy="1233649"/>
            <a:chOff x="735163" y="4350220"/>
            <a:chExt cx="2257441" cy="1206282"/>
          </a:xfrm>
        </p:grpSpPr>
        <p:pic>
          <p:nvPicPr>
            <p:cNvPr id="48" name="Picture 47">
              <a:extLst>
                <a:ext uri="{FF2B5EF4-FFF2-40B4-BE49-F238E27FC236}">
                  <a16:creationId xmlns:a16="http://schemas.microsoft.com/office/drawing/2014/main" id="{382D9981-B180-44ED-8D50-B1673299D158}"/>
                </a:ext>
              </a:extLst>
            </p:cNvPr>
            <p:cNvPicPr>
              <a:picLocks noChangeAspect="1"/>
            </p:cNvPicPr>
            <p:nvPr/>
          </p:nvPicPr>
          <p:blipFill>
            <a:blip r:embed="rId15"/>
            <a:stretch>
              <a:fillRect/>
            </a:stretch>
          </p:blipFill>
          <p:spPr>
            <a:xfrm>
              <a:off x="735163" y="4362850"/>
              <a:ext cx="365865" cy="1193652"/>
            </a:xfrm>
            <a:prstGeom prst="rect">
              <a:avLst/>
            </a:prstGeom>
          </p:spPr>
        </p:pic>
        <p:pic>
          <p:nvPicPr>
            <p:cNvPr id="49" name="Picture 48">
              <a:extLst>
                <a:ext uri="{FF2B5EF4-FFF2-40B4-BE49-F238E27FC236}">
                  <a16:creationId xmlns:a16="http://schemas.microsoft.com/office/drawing/2014/main" id="{DC397083-3EC8-45B0-B68F-2885324F16C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50" name="Picture 49">
              <a:extLst>
                <a:ext uri="{FF2B5EF4-FFF2-40B4-BE49-F238E27FC236}">
                  <a16:creationId xmlns:a16="http://schemas.microsoft.com/office/drawing/2014/main" id="{98BDA7A7-8A4A-4249-B23F-1A1C2D7D503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51" name="Picture 50">
              <a:extLst>
                <a:ext uri="{FF2B5EF4-FFF2-40B4-BE49-F238E27FC236}">
                  <a16:creationId xmlns:a16="http://schemas.microsoft.com/office/drawing/2014/main" id="{17F6655C-3232-4759-83C2-E9910FF3ADA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52" name="Picture 51">
              <a:extLst>
                <a:ext uri="{FF2B5EF4-FFF2-40B4-BE49-F238E27FC236}">
                  <a16:creationId xmlns:a16="http://schemas.microsoft.com/office/drawing/2014/main" id="{C473BE7E-2466-43B9-81E1-6E99F207B45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53" name="Picture 52">
              <a:extLst>
                <a:ext uri="{FF2B5EF4-FFF2-40B4-BE49-F238E27FC236}">
                  <a16:creationId xmlns:a16="http://schemas.microsoft.com/office/drawing/2014/main" id="{9FE4CE1E-17A4-4B40-9425-83DA57F4C358}"/>
                </a:ext>
              </a:extLst>
            </p:cNvPr>
            <p:cNvPicPr>
              <a:picLocks noChangeAspect="1"/>
            </p:cNvPicPr>
            <p:nvPr/>
          </p:nvPicPr>
          <p:blipFill>
            <a:blip r:embed="rId15"/>
            <a:stretch>
              <a:fillRect/>
            </a:stretch>
          </p:blipFill>
          <p:spPr>
            <a:xfrm>
              <a:off x="1509755" y="4353811"/>
              <a:ext cx="365865" cy="1193652"/>
            </a:xfrm>
            <a:prstGeom prst="rect">
              <a:avLst/>
            </a:prstGeom>
          </p:spPr>
        </p:pic>
        <p:pic>
          <p:nvPicPr>
            <p:cNvPr id="54" name="Picture 53">
              <a:extLst>
                <a:ext uri="{FF2B5EF4-FFF2-40B4-BE49-F238E27FC236}">
                  <a16:creationId xmlns:a16="http://schemas.microsoft.com/office/drawing/2014/main" id="{CADE306E-E405-41CB-A3C1-9B63270905C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55" name="Picture 54">
              <a:extLst>
                <a:ext uri="{FF2B5EF4-FFF2-40B4-BE49-F238E27FC236}">
                  <a16:creationId xmlns:a16="http://schemas.microsoft.com/office/drawing/2014/main" id="{A432D356-79EC-43D1-AAF4-E4BAEA79DC3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56" name="Picture 55">
              <a:extLst>
                <a:ext uri="{FF2B5EF4-FFF2-40B4-BE49-F238E27FC236}">
                  <a16:creationId xmlns:a16="http://schemas.microsoft.com/office/drawing/2014/main" id="{279D2C31-A8E3-4B23-9810-017A5EE8E7D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57" name="Picture 56">
              <a:extLst>
                <a:ext uri="{FF2B5EF4-FFF2-40B4-BE49-F238E27FC236}">
                  <a16:creationId xmlns:a16="http://schemas.microsoft.com/office/drawing/2014/main" id="{B7125488-637D-4492-8FD3-C73743E17A7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58" name="Picture 57">
              <a:extLst>
                <a:ext uri="{FF2B5EF4-FFF2-40B4-BE49-F238E27FC236}">
                  <a16:creationId xmlns:a16="http://schemas.microsoft.com/office/drawing/2014/main" id="{FBC91FA8-DD86-43C6-90BE-CCCF65288A5D}"/>
                </a:ext>
              </a:extLst>
            </p:cNvPr>
            <p:cNvPicPr>
              <a:picLocks noChangeAspect="1"/>
            </p:cNvPicPr>
            <p:nvPr/>
          </p:nvPicPr>
          <p:blipFill>
            <a:blip r:embed="rId15"/>
            <a:stretch>
              <a:fillRect/>
            </a:stretch>
          </p:blipFill>
          <p:spPr>
            <a:xfrm>
              <a:off x="2325204" y="4350220"/>
              <a:ext cx="365865" cy="1193652"/>
            </a:xfrm>
            <a:prstGeom prst="rect">
              <a:avLst/>
            </a:prstGeom>
          </p:spPr>
        </p:pic>
        <p:pic>
          <p:nvPicPr>
            <p:cNvPr id="59" name="Picture 58">
              <a:extLst>
                <a:ext uri="{FF2B5EF4-FFF2-40B4-BE49-F238E27FC236}">
                  <a16:creationId xmlns:a16="http://schemas.microsoft.com/office/drawing/2014/main" id="{BA00F32D-3DB9-4EB8-9DC3-435898B9649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60" name="Picture 59">
              <a:extLst>
                <a:ext uri="{FF2B5EF4-FFF2-40B4-BE49-F238E27FC236}">
                  <a16:creationId xmlns:a16="http://schemas.microsoft.com/office/drawing/2014/main" id="{90B9F023-8B9A-4966-8608-9F40C953636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61" name="Picture 60">
              <a:extLst>
                <a:ext uri="{FF2B5EF4-FFF2-40B4-BE49-F238E27FC236}">
                  <a16:creationId xmlns:a16="http://schemas.microsoft.com/office/drawing/2014/main" id="{94CF108C-6279-4304-8BC4-5A1E0B745FC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62" name="Picture 61">
              <a:extLst>
                <a:ext uri="{FF2B5EF4-FFF2-40B4-BE49-F238E27FC236}">
                  <a16:creationId xmlns:a16="http://schemas.microsoft.com/office/drawing/2014/main" id="{85DA29B0-EDAB-4E22-B9B3-F55AC9DD2F6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63" name="Triangle 86">
            <a:extLst>
              <a:ext uri="{FF2B5EF4-FFF2-40B4-BE49-F238E27FC236}">
                <a16:creationId xmlns:a16="http://schemas.microsoft.com/office/drawing/2014/main" id="{059CCAA5-E8B4-424E-9839-84FAA35986DA}"/>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Left Brace 63">
            <a:extLst>
              <a:ext uri="{FF2B5EF4-FFF2-40B4-BE49-F238E27FC236}">
                <a16:creationId xmlns:a16="http://schemas.microsoft.com/office/drawing/2014/main" id="{6980B40B-9F0B-45F6-8D90-6CECDB0912D2}"/>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65" name="Group 64">
            <a:extLst>
              <a:ext uri="{FF2B5EF4-FFF2-40B4-BE49-F238E27FC236}">
                <a16:creationId xmlns:a16="http://schemas.microsoft.com/office/drawing/2014/main" id="{7BAF9A06-04DA-4D91-A4C0-6AE73C321B4A}"/>
              </a:ext>
            </a:extLst>
          </p:cNvPr>
          <p:cNvGrpSpPr/>
          <p:nvPr/>
        </p:nvGrpSpPr>
        <p:grpSpPr>
          <a:xfrm>
            <a:off x="1399572" y="6032265"/>
            <a:ext cx="1954237" cy="772138"/>
            <a:chOff x="2175771" y="5308284"/>
            <a:chExt cx="2572874" cy="1073254"/>
          </a:xfrm>
        </p:grpSpPr>
        <p:pic>
          <p:nvPicPr>
            <p:cNvPr id="67" name="Picture 6" descr="Image result for aws transparent icon">
              <a:extLst>
                <a:ext uri="{FF2B5EF4-FFF2-40B4-BE49-F238E27FC236}">
                  <a16:creationId xmlns:a16="http://schemas.microsoft.com/office/drawing/2014/main" id="{45871428-04BB-42BC-9F04-739BA6EA279C}"/>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AE0FF273-418C-4364-8B51-136258FC6084}"/>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4" descr="Image result for hyper-v logo transparent">
            <a:extLst>
              <a:ext uri="{FF2B5EF4-FFF2-40B4-BE49-F238E27FC236}">
                <a16:creationId xmlns:a16="http://schemas.microsoft.com/office/drawing/2014/main" id="{C51622BF-A375-45D8-AA91-10C33074AF2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2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dirty="0"/>
              <a:t>Private Link: Additional permissions required</a:t>
            </a:r>
          </a:p>
        </p:txBody>
      </p:sp>
      <p:graphicFrame>
        <p:nvGraphicFramePr>
          <p:cNvPr id="3" name="Table 2">
            <a:extLst>
              <a:ext uri="{FF2B5EF4-FFF2-40B4-BE49-F238E27FC236}">
                <a16:creationId xmlns:a16="http://schemas.microsoft.com/office/drawing/2014/main" id="{143F3F48-0123-4233-8B20-CA71889584E9}"/>
              </a:ext>
            </a:extLst>
          </p:cNvPr>
          <p:cNvGraphicFramePr>
            <a:graphicFrameLocks noGrp="1"/>
          </p:cNvGraphicFramePr>
          <p:nvPr>
            <p:extLst>
              <p:ext uri="{D42A27DB-BD31-4B8C-83A1-F6EECF244321}">
                <p14:modId xmlns:p14="http://schemas.microsoft.com/office/powerpoint/2010/main" val="1622396751"/>
              </p:ext>
            </p:extLst>
          </p:nvPr>
        </p:nvGraphicFramePr>
        <p:xfrm>
          <a:off x="877290" y="1728402"/>
          <a:ext cx="10681894" cy="4532112"/>
        </p:xfrm>
        <a:graphic>
          <a:graphicData uri="http://schemas.openxmlformats.org/drawingml/2006/table">
            <a:tbl>
              <a:tblPr firstRow="1" bandRow="1">
                <a:tableStyleId>{FABFCF23-3B69-468F-B69F-88F6DE6A72F2}</a:tableStyleId>
              </a:tblPr>
              <a:tblGrid>
                <a:gridCol w="4947922">
                  <a:extLst>
                    <a:ext uri="{9D8B030D-6E8A-4147-A177-3AD203B41FA5}">
                      <a16:colId xmlns:a16="http://schemas.microsoft.com/office/drawing/2014/main" val="2875081745"/>
                    </a:ext>
                  </a:extLst>
                </a:gridCol>
                <a:gridCol w="5733972">
                  <a:extLst>
                    <a:ext uri="{9D8B030D-6E8A-4147-A177-3AD203B41FA5}">
                      <a16:colId xmlns:a16="http://schemas.microsoft.com/office/drawing/2014/main" val="3694781822"/>
                    </a:ext>
                  </a:extLst>
                </a:gridCol>
              </a:tblGrid>
              <a:tr h="563812">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dirty="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b="1" kern="1200" dirty="0">
                          <a:solidFill>
                            <a:schemeClr val="tx1"/>
                          </a:solidFill>
                          <a:effectLst/>
                          <a:latin typeface="+mn-lt"/>
                          <a:ea typeface="+mn-ea"/>
                          <a:cs typeface="+mn-cs"/>
                        </a:rPr>
                        <a:t>Permissions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55855">
                <a:tc>
                  <a:txBody>
                    <a:bodyPr/>
                    <a:lstStyle/>
                    <a:p>
                      <a:pPr algn="l" fontAlgn="t"/>
                      <a:r>
                        <a:rPr lang="en-US" sz="1400" kern="1200" dirty="0">
                          <a:solidFill>
                            <a:schemeClr val="tx2"/>
                          </a:solidFill>
                          <a:latin typeface="Segoe UI Semibold (Headings)"/>
                          <a:ea typeface="+mn-ea"/>
                          <a:cs typeface="Segoe UI Semilight" panose="020B0402040204020203" pitchFamily="34" charset="0"/>
                        </a:rPr>
                        <a:t>Create and manage private endpoints</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Microsoft.Network/privateEndpoint/write/action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Microsoft.Network/privateEndpoint/read/action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755855">
                <a:tc>
                  <a:txBody>
                    <a:bodyPr/>
                    <a:lstStyle/>
                    <a:p>
                      <a:pPr marL="0" algn="l" defTabSz="932742" rtl="0" eaLnBrk="1" fontAlgn="t" latinLnBrk="0" hangingPunct="1"/>
                      <a:r>
                        <a:rPr lang="en-US" sz="1400" kern="1200" dirty="0">
                          <a:solidFill>
                            <a:schemeClr val="tx2"/>
                          </a:solidFill>
                          <a:latin typeface="Segoe UI Semibold (Headings)"/>
                          <a:ea typeface="+mn-ea"/>
                          <a:cs typeface="Segoe UI Semilight" panose="020B0402040204020203" pitchFamily="34" charset="0"/>
                        </a:rPr>
                        <a:t>Attach a private endpoint to a virtual network or subnet</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Microsoft.Network/virtualNetworks/subnet/join/action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Microsoft.Network/virtualNetworks/join/action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Link the private endpoint to an ARM resource (vault, storage, key-vault etc.)</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Microsoft.[RP]/[resouceName]/privateEndpointConnectionApproval/action Microsoft.[RP]/[resouceName]/privateEndpointConnections/read</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061315"/>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Create a network interface and join to a network security group</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Microsoft.Network/networkInterfaces/read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Microsoft.Network/networkInterfaces/subnets/write</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Microsoft.Network/networkSecurityGroups/join/action (optional)</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5309325"/>
                  </a:ext>
                </a:extLst>
              </a:tr>
              <a:tr h="755855">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a:solidFill>
                            <a:schemeClr val="tx2"/>
                          </a:solidFill>
                          <a:latin typeface="Segoe UI Semibold (Headings)"/>
                          <a:ea typeface="+mn-ea"/>
                          <a:cs typeface="Segoe UI Semilight" panose="020B0402040204020203" pitchFamily="34" charset="0"/>
                        </a:rPr>
                        <a:t>To assign RBAC to another user or Managed Identity on an ARM resource</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err="1">
                          <a:solidFill>
                            <a:schemeClr val="accent2"/>
                          </a:solidFill>
                          <a:latin typeface="+mn-lt"/>
                          <a:ea typeface="+mn-ea"/>
                          <a:cs typeface="Segoe UI Semilight" panose="020B0402040204020203" pitchFamily="34" charset="0"/>
                        </a:rPr>
                        <a:t>Microsoft.Authorization</a:t>
                      </a:r>
                      <a:r>
                        <a:rPr lang="en-US" sz="1400" kern="1200" dirty="0">
                          <a:solidFill>
                            <a:schemeClr val="accent2"/>
                          </a:solidFill>
                          <a:latin typeface="+mn-lt"/>
                          <a:ea typeface="+mn-ea"/>
                          <a:cs typeface="Segoe UI Semilight" panose="020B0402040204020203" pitchFamily="34" charset="0"/>
                        </a:rPr>
                        <a:t>/</a:t>
                      </a:r>
                      <a:r>
                        <a:rPr lang="en-US" sz="1400" kern="1200" dirty="0" err="1">
                          <a:solidFill>
                            <a:schemeClr val="accent2"/>
                          </a:solidFill>
                          <a:latin typeface="+mn-lt"/>
                          <a:ea typeface="+mn-ea"/>
                          <a:cs typeface="Segoe UI Semilight" panose="020B0402040204020203" pitchFamily="34" charset="0"/>
                        </a:rPr>
                        <a:t>roleAssignments</a:t>
                      </a:r>
                      <a:r>
                        <a:rPr lang="en-US" sz="1400" kern="1200" dirty="0">
                          <a:solidFill>
                            <a:schemeClr val="accent2"/>
                          </a:solidFill>
                          <a:latin typeface="+mn-lt"/>
                          <a:ea typeface="+mn-ea"/>
                          <a:cs typeface="Segoe UI Semilight" panose="020B0402040204020203" pitchFamily="34" charset="0"/>
                        </a:rPr>
                        <a:t>/write</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7219907"/>
                  </a:ext>
                </a:extLst>
              </a:tr>
            </a:tbl>
          </a:graphicData>
        </a:graphic>
      </p:graphicFrame>
    </p:spTree>
    <p:extLst>
      <p:ext uri="{BB962C8B-B14F-4D97-AF65-F5344CB8AC3E}">
        <p14:creationId xmlns:p14="http://schemas.microsoft.com/office/powerpoint/2010/main" val="4266262316"/>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Containerize ASP.NET and Java </a:t>
            </a:r>
            <a:br>
              <a:rPr lang="en-US" sz="4800">
                <a:latin typeface="Segoe UI Semibold (Headings)"/>
                <a:cs typeface="Segoe UI Semibold" panose="020B0702040204020203" pitchFamily="34" charset="0"/>
              </a:rPr>
            </a:br>
            <a:r>
              <a:rPr lang="en-US" sz="4800">
                <a:latin typeface="Segoe UI Semibold (Headings)"/>
                <a:cs typeface="Segoe UI Semibold" panose="020B0702040204020203" pitchFamily="34" charset="0"/>
              </a:rPr>
              <a:t>web apps and migrate to Azure Kubernetes Service (AKS)</a:t>
            </a:r>
            <a:endParaRPr lang="en-US"/>
          </a:p>
        </p:txBody>
      </p:sp>
    </p:spTree>
    <p:extLst>
      <p:ext uri="{BB962C8B-B14F-4D97-AF65-F5344CB8AC3E}">
        <p14:creationId xmlns:p14="http://schemas.microsoft.com/office/powerpoint/2010/main" val="425386283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1A795EB-D433-8A41-B812-8ACA7D110328}"/>
              </a:ext>
            </a:extLst>
          </p:cNvPr>
          <p:cNvSpPr/>
          <p:nvPr/>
        </p:nvSpPr>
        <p:spPr bwMode="auto">
          <a:xfrm>
            <a:off x="7725454" y="2894006"/>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6C3036E1-58C4-8F4B-BED0-0A290F517C15}"/>
              </a:ext>
            </a:extLst>
          </p:cNvPr>
          <p:cNvSpPr/>
          <p:nvPr/>
        </p:nvSpPr>
        <p:spPr bwMode="auto">
          <a:xfrm>
            <a:off x="7725454" y="4432659"/>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89B2C89-5422-354B-AAF6-1D0E4E009981}"/>
              </a:ext>
            </a:extLst>
          </p:cNvPr>
          <p:cNvSpPr/>
          <p:nvPr/>
        </p:nvSpPr>
        <p:spPr bwMode="auto">
          <a:xfrm>
            <a:off x="24587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E259A78-4F55-1C46-8130-CDC75E9C6AA8}"/>
              </a:ext>
            </a:extLst>
          </p:cNvPr>
          <p:cNvSpPr/>
          <p:nvPr/>
        </p:nvSpPr>
        <p:spPr bwMode="auto">
          <a:xfrm>
            <a:off x="7725454" y="1346560"/>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97582" y="1769586"/>
            <a:ext cx="813625" cy="813625"/>
          </a:xfrm>
          <a:prstGeom prst="rect">
            <a:avLst/>
          </a:prstGeom>
        </p:spPr>
      </p:pic>
      <p:pic>
        <p:nvPicPr>
          <p:cNvPr id="44" name="Picture 43">
            <a:extLst>
              <a:ext uri="{FF2B5EF4-FFF2-40B4-BE49-F238E27FC236}">
                <a16:creationId xmlns:a16="http://schemas.microsoft.com/office/drawing/2014/main" id="{D68FF110-D860-43EE-ADF4-434A85384841}"/>
              </a:ext>
            </a:extLst>
          </p:cNvPr>
          <p:cNvPicPr>
            <a:picLocks noChangeAspect="1"/>
          </p:cNvPicPr>
          <p:nvPr/>
        </p:nvPicPr>
        <p:blipFill>
          <a:blip r:embed="rId5"/>
          <a:stretch>
            <a:fillRect/>
          </a:stretch>
        </p:blipFill>
        <p:spPr>
          <a:xfrm>
            <a:off x="9294798" y="1565878"/>
            <a:ext cx="302230" cy="325477"/>
          </a:xfrm>
          <a:prstGeom prst="rect">
            <a:avLst/>
          </a:prstGeom>
          <a:ln w="12700" cap="flat" cmpd="sng" algn="ctr">
            <a:noFill/>
            <a:prstDash val="dash"/>
            <a:round/>
            <a:headEnd type="none" w="med" len="med"/>
            <a:tailEnd type="arrow" w="med" len="med"/>
          </a:ln>
        </p:spPr>
      </p:pic>
      <p:pic>
        <p:nvPicPr>
          <p:cNvPr id="56" name="Graphic 178">
            <a:extLst>
              <a:ext uri="{FF2B5EF4-FFF2-40B4-BE49-F238E27FC236}">
                <a16:creationId xmlns:a16="http://schemas.microsoft.com/office/drawing/2014/main" id="{A4BED1D0-AEF4-4F12-817F-E65C3F8AED51}"/>
              </a:ext>
            </a:extLst>
          </p:cNvPr>
          <p:cNvPicPr>
            <a:picLocks noChangeAspect="1"/>
          </p:cNvPicPr>
          <p:nvPr/>
        </p:nvPicPr>
        <p:blipFill>
          <a:blip r:embed="rId6"/>
          <a:srcRect/>
          <a:stretch/>
        </p:blipFill>
        <p:spPr>
          <a:xfrm>
            <a:off x="8574981" y="3246947"/>
            <a:ext cx="731416" cy="739282"/>
          </a:xfrm>
          <a:prstGeom prst="rect">
            <a:avLst/>
          </a:prstGeom>
        </p:spPr>
      </p:pic>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495877" y="2100462"/>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a:extLst>
              <a:ext uri="{FF2B5EF4-FFF2-40B4-BE49-F238E27FC236}">
                <a16:creationId xmlns:a16="http://schemas.microsoft.com/office/drawing/2014/main" id="{F0C9B3FD-6F7C-5B49-B5C4-E0AA74D5FAD0}"/>
              </a:ext>
            </a:extLst>
          </p:cNvPr>
          <p:cNvSpPr txBox="1"/>
          <p:nvPr/>
        </p:nvSpPr>
        <p:spPr>
          <a:xfrm>
            <a:off x="2553200" y="1473461"/>
            <a:ext cx="3308518" cy="6832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application web and app tier (ASP.NET/Java web apps)</a:t>
            </a:r>
            <a:endParaRPr lang="en-US" sz="1200">
              <a:latin typeface="Segoe UI Semibold"/>
            </a:endParaRPr>
          </a:p>
        </p:txBody>
      </p:sp>
      <p:sp>
        <p:nvSpPr>
          <p:cNvPr id="63" name="Rectangle: Rounded Corners 61">
            <a:extLst>
              <a:ext uri="{FF2B5EF4-FFF2-40B4-BE49-F238E27FC236}">
                <a16:creationId xmlns:a16="http://schemas.microsoft.com/office/drawing/2014/main" id="{5F3C0A8D-F81F-0D41-8D5E-1E986CB8719B}"/>
              </a:ext>
            </a:extLst>
          </p:cNvPr>
          <p:cNvSpPr/>
          <p:nvPr/>
        </p:nvSpPr>
        <p:spPr bwMode="auto">
          <a:xfrm>
            <a:off x="3233887" y="2252517"/>
            <a:ext cx="1970365" cy="3296266"/>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2" name="Picture 21">
            <a:extLst>
              <a:ext uri="{FF2B5EF4-FFF2-40B4-BE49-F238E27FC236}">
                <a16:creationId xmlns:a16="http://schemas.microsoft.com/office/drawing/2014/main" id="{E1B8AD06-8C6E-4E67-8CB1-773795B8E0B7}"/>
              </a:ext>
            </a:extLst>
          </p:cNvPr>
          <p:cNvPicPr>
            <a:picLocks noChangeAspect="1"/>
          </p:cNvPicPr>
          <p:nvPr/>
        </p:nvPicPr>
        <p:blipFill>
          <a:blip r:embed="rId7"/>
          <a:stretch>
            <a:fillRect/>
          </a:stretch>
        </p:blipFill>
        <p:spPr>
          <a:xfrm>
            <a:off x="4050575" y="2293586"/>
            <a:ext cx="1005785" cy="920445"/>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3575211" y="3208196"/>
            <a:ext cx="1032163" cy="13847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pic>
        <p:nvPicPr>
          <p:cNvPr id="2" name="Picture 2" descr="How To Make A Executable File From Your Java Code | by Sulabh ...">
            <a:extLst>
              <a:ext uri="{FF2B5EF4-FFF2-40B4-BE49-F238E27FC236}">
                <a16:creationId xmlns:a16="http://schemas.microsoft.com/office/drawing/2014/main" id="{FCD64B96-EDC8-4E37-B749-7756219EC4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635286" y="4729856"/>
            <a:ext cx="539401" cy="5365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E80516B1-BA7D-4ECE-87FB-4829F98276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45202" y="4756564"/>
            <a:ext cx="539401" cy="539401"/>
          </a:xfrm>
          <a:prstGeom prst="rect">
            <a:avLst/>
          </a:prstGeom>
        </p:spPr>
      </p:pic>
      <p:sp>
        <p:nvSpPr>
          <p:cNvPr id="66" name="TextBox 65">
            <a:extLst>
              <a:ext uri="{FF2B5EF4-FFF2-40B4-BE49-F238E27FC236}">
                <a16:creationId xmlns:a16="http://schemas.microsoft.com/office/drawing/2014/main" id="{11E1405C-F4C9-DD48-92EF-DB6D9F255FFD}"/>
              </a:ext>
            </a:extLst>
          </p:cNvPr>
          <p:cNvSpPr txBox="1"/>
          <p:nvPr/>
        </p:nvSpPr>
        <p:spPr>
          <a:xfrm>
            <a:off x="9564352" y="1856983"/>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Azure </a:t>
            </a:r>
            <a:r>
              <a:rPr lang="en-US" sz="1400" err="1">
                <a:latin typeface="Segoe UI Semibold"/>
              </a:rPr>
              <a:t>laaS</a:t>
            </a:r>
            <a:endParaRPr lang="en-US" sz="1200">
              <a:latin typeface="Segoe UI Semibold"/>
            </a:endParaRPr>
          </a:p>
        </p:txBody>
      </p:sp>
      <p:sp>
        <p:nvSpPr>
          <p:cNvPr id="67" name="TextBox 66">
            <a:extLst>
              <a:ext uri="{FF2B5EF4-FFF2-40B4-BE49-F238E27FC236}">
                <a16:creationId xmlns:a16="http://schemas.microsoft.com/office/drawing/2014/main" id="{E57F391B-B648-A04A-B47B-23F94D74E8DC}"/>
              </a:ext>
            </a:extLst>
          </p:cNvPr>
          <p:cNvSpPr txBox="1"/>
          <p:nvPr/>
        </p:nvSpPr>
        <p:spPr>
          <a:xfrm>
            <a:off x="9564352" y="3369260"/>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App Service</a:t>
            </a:r>
            <a:endParaRPr lang="en-US" sz="1200">
              <a:latin typeface="Segoe UI Semibold"/>
            </a:endParaRPr>
          </a:p>
        </p:txBody>
      </p:sp>
      <p:sp>
        <p:nvSpPr>
          <p:cNvPr id="68" name="TextBox 67">
            <a:extLst>
              <a:ext uri="{FF2B5EF4-FFF2-40B4-BE49-F238E27FC236}">
                <a16:creationId xmlns:a16="http://schemas.microsoft.com/office/drawing/2014/main" id="{CB4F91C4-0697-0846-92C9-46094966BDF2}"/>
              </a:ext>
            </a:extLst>
          </p:cNvPr>
          <p:cNvSpPr txBox="1"/>
          <p:nvPr/>
        </p:nvSpPr>
        <p:spPr>
          <a:xfrm>
            <a:off x="9564352" y="4916706"/>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AKS</a:t>
            </a:r>
            <a:endParaRPr lang="en-US" sz="1200">
              <a:latin typeface="Segoe UI Semibold"/>
            </a:endParaRPr>
          </a:p>
        </p:txBody>
      </p:sp>
      <p:sp>
        <p:nvSpPr>
          <p:cNvPr id="69" name="TextBox 68">
            <a:extLst>
              <a:ext uri="{FF2B5EF4-FFF2-40B4-BE49-F238E27FC236}">
                <a16:creationId xmlns:a16="http://schemas.microsoft.com/office/drawing/2014/main" id="{6997CD03-1403-3941-BB0A-92554529D503}"/>
              </a:ext>
            </a:extLst>
          </p:cNvPr>
          <p:cNvSpPr txBox="1"/>
          <p:nvPr/>
        </p:nvSpPr>
        <p:spPr>
          <a:xfrm>
            <a:off x="5895321" y="1703430"/>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Server migration</a:t>
            </a:r>
          </a:p>
        </p:txBody>
      </p:sp>
      <p:cxnSp>
        <p:nvCxnSpPr>
          <p:cNvPr id="72" name="Straight Arrow Connector 71">
            <a:extLst>
              <a:ext uri="{FF2B5EF4-FFF2-40B4-BE49-F238E27FC236}">
                <a16:creationId xmlns:a16="http://schemas.microsoft.com/office/drawing/2014/main" id="{55A4FBD0-B885-3A4D-9DE5-E9208201F8CE}"/>
              </a:ext>
            </a:extLst>
          </p:cNvPr>
          <p:cNvCxnSpPr>
            <a:cxnSpLocks/>
          </p:cNvCxnSpPr>
          <p:nvPr/>
        </p:nvCxnSpPr>
        <p:spPr>
          <a:xfrm>
            <a:off x="5495877" y="3602728"/>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270D0C42-7722-5B44-A734-F409D208F6C1}"/>
              </a:ext>
            </a:extLst>
          </p:cNvPr>
          <p:cNvSpPr txBox="1"/>
          <p:nvPr/>
        </p:nvSpPr>
        <p:spPr>
          <a:xfrm>
            <a:off x="5895321" y="3196903"/>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Web app migration</a:t>
            </a:r>
          </a:p>
        </p:txBody>
      </p:sp>
      <p:cxnSp>
        <p:nvCxnSpPr>
          <p:cNvPr id="75" name="Straight Arrow Connector 74">
            <a:extLst>
              <a:ext uri="{FF2B5EF4-FFF2-40B4-BE49-F238E27FC236}">
                <a16:creationId xmlns:a16="http://schemas.microsoft.com/office/drawing/2014/main" id="{D6287867-8C23-1B44-9C86-0AAA7008A19C}"/>
              </a:ext>
            </a:extLst>
          </p:cNvPr>
          <p:cNvCxnSpPr>
            <a:cxnSpLocks/>
          </p:cNvCxnSpPr>
          <p:nvPr/>
        </p:nvCxnSpPr>
        <p:spPr>
          <a:xfrm>
            <a:off x="5495877" y="5150174"/>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6" name="TextBox 75">
            <a:extLst>
              <a:ext uri="{FF2B5EF4-FFF2-40B4-BE49-F238E27FC236}">
                <a16:creationId xmlns:a16="http://schemas.microsoft.com/office/drawing/2014/main" id="{8BF6700B-E228-FE4D-A04F-BCF39850C9C4}"/>
              </a:ext>
            </a:extLst>
          </p:cNvPr>
          <p:cNvSpPr txBox="1"/>
          <p:nvPr/>
        </p:nvSpPr>
        <p:spPr>
          <a:xfrm>
            <a:off x="5895321" y="4744349"/>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App containerization</a:t>
            </a:r>
          </a:p>
        </p:txBody>
      </p:sp>
      <p:pic>
        <p:nvPicPr>
          <p:cNvPr id="4" name="Picture 3">
            <a:extLst>
              <a:ext uri="{FF2B5EF4-FFF2-40B4-BE49-F238E27FC236}">
                <a16:creationId xmlns:a16="http://schemas.microsoft.com/office/drawing/2014/main" id="{64F177EC-46A5-3E4C-BF37-D3E2F8770EBB}"/>
              </a:ext>
            </a:extLst>
          </p:cNvPr>
          <p:cNvPicPr>
            <a:picLocks noChangeAspect="1"/>
          </p:cNvPicPr>
          <p:nvPr/>
        </p:nvPicPr>
        <p:blipFill>
          <a:blip r:embed="rId10"/>
          <a:stretch>
            <a:fillRect/>
          </a:stretch>
        </p:blipFill>
        <p:spPr>
          <a:xfrm>
            <a:off x="8150630" y="4772982"/>
            <a:ext cx="1576702" cy="763715"/>
          </a:xfrm>
          <a:prstGeom prst="rect">
            <a:avLst/>
          </a:prstGeom>
        </p:spPr>
      </p:pic>
      <p:grpSp>
        <p:nvGrpSpPr>
          <p:cNvPr id="35" name="Group 34">
            <a:extLst>
              <a:ext uri="{FF2B5EF4-FFF2-40B4-BE49-F238E27FC236}">
                <a16:creationId xmlns:a16="http://schemas.microsoft.com/office/drawing/2014/main" id="{6607696E-C3BC-1E4E-BAB3-5577E091C6F1}"/>
              </a:ext>
            </a:extLst>
          </p:cNvPr>
          <p:cNvGrpSpPr/>
          <p:nvPr/>
        </p:nvGrpSpPr>
        <p:grpSpPr>
          <a:xfrm>
            <a:off x="465954" y="3357448"/>
            <a:ext cx="1886111" cy="2875150"/>
            <a:chOff x="362154" y="3357448"/>
            <a:chExt cx="1886111" cy="2875150"/>
          </a:xfrm>
        </p:grpSpPr>
        <p:pic>
          <p:nvPicPr>
            <p:cNvPr id="36" name="Graphic 35">
              <a:extLst>
                <a:ext uri="{FF2B5EF4-FFF2-40B4-BE49-F238E27FC236}">
                  <a16:creationId xmlns:a16="http://schemas.microsoft.com/office/drawing/2014/main" id="{6FFFE99E-D97D-D54D-899E-D217AEFA6F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6353" y="4498585"/>
              <a:ext cx="939781" cy="265977"/>
            </a:xfrm>
            <a:prstGeom prst="rect">
              <a:avLst/>
            </a:prstGeom>
          </p:spPr>
        </p:pic>
        <p:sp>
          <p:nvSpPr>
            <p:cNvPr id="37" name="AutoShape 3">
              <a:extLst>
                <a:ext uri="{FF2B5EF4-FFF2-40B4-BE49-F238E27FC236}">
                  <a16:creationId xmlns:a16="http://schemas.microsoft.com/office/drawing/2014/main" id="{3D193C6D-B9C1-0B4F-A363-CBAF36045139}"/>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38" name="Picture 37">
              <a:extLst>
                <a:ext uri="{FF2B5EF4-FFF2-40B4-BE49-F238E27FC236}">
                  <a16:creationId xmlns:a16="http://schemas.microsoft.com/office/drawing/2014/main" id="{9196A8A3-445C-324B-B527-2CE102F3CDD0}"/>
                </a:ext>
              </a:extLst>
            </p:cNvPr>
            <p:cNvPicPr>
              <a:picLocks noChangeAspect="1"/>
            </p:cNvPicPr>
            <p:nvPr/>
          </p:nvPicPr>
          <p:blipFill>
            <a:blip r:embed="rId13"/>
            <a:stretch>
              <a:fillRect/>
            </a:stretch>
          </p:blipFill>
          <p:spPr>
            <a:xfrm>
              <a:off x="644009" y="3357448"/>
              <a:ext cx="1024468" cy="258547"/>
            </a:xfrm>
            <a:prstGeom prst="rect">
              <a:avLst/>
            </a:prstGeom>
          </p:spPr>
        </p:pic>
        <p:pic>
          <p:nvPicPr>
            <p:cNvPr id="39" name="Picture 38">
              <a:extLst>
                <a:ext uri="{FF2B5EF4-FFF2-40B4-BE49-F238E27FC236}">
                  <a16:creationId xmlns:a16="http://schemas.microsoft.com/office/drawing/2014/main" id="{184F47A1-0021-4A46-8736-7E3E9A0D27C8}"/>
                </a:ext>
              </a:extLst>
            </p:cNvPr>
            <p:cNvPicPr>
              <a:picLocks noChangeAspect="1"/>
            </p:cNvPicPr>
            <p:nvPr/>
          </p:nvPicPr>
          <p:blipFill>
            <a:blip r:embed="rId14"/>
            <a:stretch>
              <a:fillRect/>
            </a:stretch>
          </p:blipFill>
          <p:spPr>
            <a:xfrm>
              <a:off x="584419" y="3744397"/>
              <a:ext cx="1143649" cy="487164"/>
            </a:xfrm>
            <a:prstGeom prst="rect">
              <a:avLst/>
            </a:prstGeom>
          </p:spPr>
        </p:pic>
        <p:pic>
          <p:nvPicPr>
            <p:cNvPr id="40" name="Picture 39">
              <a:extLst>
                <a:ext uri="{FF2B5EF4-FFF2-40B4-BE49-F238E27FC236}">
                  <a16:creationId xmlns:a16="http://schemas.microsoft.com/office/drawing/2014/main" id="{34292121-7A05-2B4C-BEE4-1D91E0077EE9}"/>
                </a:ext>
              </a:extLst>
            </p:cNvPr>
            <p:cNvPicPr>
              <a:picLocks noChangeAspect="1"/>
            </p:cNvPicPr>
            <p:nvPr/>
          </p:nvPicPr>
          <p:blipFill>
            <a:blip r:embed="rId15"/>
            <a:stretch>
              <a:fillRect/>
            </a:stretch>
          </p:blipFill>
          <p:spPr>
            <a:xfrm>
              <a:off x="709972" y="4925889"/>
              <a:ext cx="892542" cy="501852"/>
            </a:xfrm>
            <a:prstGeom prst="rect">
              <a:avLst/>
            </a:prstGeom>
          </p:spPr>
        </p:pic>
        <p:pic>
          <p:nvPicPr>
            <p:cNvPr id="41" name="Picture 40">
              <a:extLst>
                <a:ext uri="{FF2B5EF4-FFF2-40B4-BE49-F238E27FC236}">
                  <a16:creationId xmlns:a16="http://schemas.microsoft.com/office/drawing/2014/main" id="{3574B8B5-14EF-A245-929E-B744167C2A37}"/>
                </a:ext>
              </a:extLst>
            </p:cNvPr>
            <p:cNvPicPr>
              <a:picLocks noChangeAspect="1"/>
            </p:cNvPicPr>
            <p:nvPr/>
          </p:nvPicPr>
          <p:blipFill>
            <a:blip r:embed="rId16"/>
            <a:stretch>
              <a:fillRect/>
            </a:stretch>
          </p:blipFill>
          <p:spPr>
            <a:xfrm>
              <a:off x="362154" y="5173813"/>
              <a:ext cx="1588178" cy="1058785"/>
            </a:xfrm>
            <a:prstGeom prst="rect">
              <a:avLst/>
            </a:prstGeom>
          </p:spPr>
        </p:pic>
      </p:grpSp>
      <p:pic>
        <p:nvPicPr>
          <p:cNvPr id="43" name="Graphic 42">
            <a:extLst>
              <a:ext uri="{FF2B5EF4-FFF2-40B4-BE49-F238E27FC236}">
                <a16:creationId xmlns:a16="http://schemas.microsoft.com/office/drawing/2014/main" id="{280D932D-6750-614F-8CB3-909A460760AD}"/>
              </a:ext>
            </a:extLst>
          </p:cNvPr>
          <p:cNvPicPr>
            <a:picLocks noChangeAspect="1"/>
          </p:cNvPicPr>
          <p:nvPr/>
        </p:nvPicPr>
        <p:blipFill>
          <a:blip r:embed="rId11">
            <a:extLst>
              <a:ext uri="{96DAC541-7B7A-43D3-8B79-37D633B846F1}">
                <asvg:svgBlip xmlns:asvg="http://schemas.microsoft.com/office/drawing/2016/SVG/main" r:embed="rId17"/>
              </a:ext>
            </a:extLst>
          </a:blip>
          <a:stretch>
            <a:fillRect/>
          </a:stretch>
        </p:blipFill>
        <p:spPr>
          <a:xfrm>
            <a:off x="10219390" y="6029061"/>
            <a:ext cx="1014306" cy="287069"/>
          </a:xfrm>
          <a:prstGeom prst="rect">
            <a:avLst/>
          </a:prstGeom>
        </p:spPr>
      </p:pic>
      <p:sp>
        <p:nvSpPr>
          <p:cNvPr id="46" name="Title 5">
            <a:extLst>
              <a:ext uri="{FF2B5EF4-FFF2-40B4-BE49-F238E27FC236}">
                <a16:creationId xmlns:a16="http://schemas.microsoft.com/office/drawing/2014/main" id="{612DE01A-E3A1-4B0C-8628-A477B71C6DD1}"/>
              </a:ext>
            </a:extLst>
          </p:cNvPr>
          <p:cNvSpPr>
            <a:spLocks noGrp="1"/>
          </p:cNvSpPr>
          <p:nvPr>
            <p:ph type="title"/>
          </p:nvPr>
        </p:nvSpPr>
        <p:spPr>
          <a:xfrm>
            <a:off x="465138" y="441332"/>
            <a:ext cx="11530584" cy="830020"/>
          </a:xfrm>
        </p:spPr>
        <p:txBody>
          <a:bodyPr/>
          <a:lstStyle/>
          <a:p>
            <a:r>
              <a:rPr lang="en-US"/>
              <a:t>App migration: Options</a:t>
            </a:r>
          </a:p>
        </p:txBody>
      </p:sp>
    </p:spTree>
    <p:extLst>
      <p:ext uri="{BB962C8B-B14F-4D97-AF65-F5344CB8AC3E}">
        <p14:creationId xmlns:p14="http://schemas.microsoft.com/office/powerpoint/2010/main" val="120856346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3C421E0-9CBA-B845-A51A-E6F7C6835889}"/>
              </a:ext>
            </a:extLst>
          </p:cNvPr>
          <p:cNvSpPr/>
          <p:nvPr/>
        </p:nvSpPr>
        <p:spPr>
          <a:xfrm>
            <a:off x="858136" y="4126550"/>
            <a:ext cx="2242923"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Convert apps to container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images with minimal to no code changes</a:t>
            </a:r>
          </a:p>
        </p:txBody>
      </p:sp>
      <p:sp>
        <p:nvSpPr>
          <p:cNvPr id="28" name="Rectangle 27">
            <a:extLst>
              <a:ext uri="{FF2B5EF4-FFF2-40B4-BE49-F238E27FC236}">
                <a16:creationId xmlns:a16="http://schemas.microsoft.com/office/drawing/2014/main" id="{D4A7F94D-540C-D349-821B-BB24F8FBABAF}"/>
              </a:ext>
            </a:extLst>
          </p:cNvPr>
          <p:cNvSpPr/>
          <p:nvPr/>
        </p:nvSpPr>
        <p:spPr>
          <a:xfrm>
            <a:off x="858136" y="3301754"/>
            <a:ext cx="2057844"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Point and Containerize</a:t>
            </a:r>
          </a:p>
        </p:txBody>
      </p:sp>
      <p:pic>
        <p:nvPicPr>
          <p:cNvPr id="30" name="Graphic 29" descr="Cursor">
            <a:extLst>
              <a:ext uri="{FF2B5EF4-FFF2-40B4-BE49-F238E27FC236}">
                <a16:creationId xmlns:a16="http://schemas.microsoft.com/office/drawing/2014/main" id="{68569A46-0DB6-B04C-9FBB-F59188D8B0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449" y="2196604"/>
            <a:ext cx="834727" cy="834727"/>
          </a:xfrm>
          <a:prstGeom prst="rect">
            <a:avLst/>
          </a:prstGeom>
        </p:spPr>
      </p:pic>
      <p:pic>
        <p:nvPicPr>
          <p:cNvPr id="32" name="Graphic 31" descr="Tools">
            <a:extLst>
              <a:ext uri="{FF2B5EF4-FFF2-40B4-BE49-F238E27FC236}">
                <a16:creationId xmlns:a16="http://schemas.microsoft.com/office/drawing/2014/main" id="{746D9B80-1251-6B4C-9207-A86970C4F1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4790" y="2316251"/>
            <a:ext cx="677731" cy="677731"/>
          </a:xfrm>
          <a:prstGeom prst="rect">
            <a:avLst/>
          </a:prstGeom>
        </p:spPr>
      </p:pic>
      <p:sp>
        <p:nvSpPr>
          <p:cNvPr id="34" name="Rectangle 33">
            <a:extLst>
              <a:ext uri="{FF2B5EF4-FFF2-40B4-BE49-F238E27FC236}">
                <a16:creationId xmlns:a16="http://schemas.microsoft.com/office/drawing/2014/main" id="{AE12EEA4-9603-8B4F-88E5-52405ABDA4B7}"/>
              </a:ext>
            </a:extLst>
          </p:cNvPr>
          <p:cNvSpPr/>
          <p:nvPr/>
        </p:nvSpPr>
        <p:spPr>
          <a:xfrm>
            <a:off x="3613931" y="4126550"/>
            <a:ext cx="252091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Parameterize application</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configurations such as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connection strings</a:t>
            </a:r>
          </a:p>
        </p:txBody>
      </p:sp>
      <p:sp>
        <p:nvSpPr>
          <p:cNvPr id="36" name="Rectangle 35">
            <a:extLst>
              <a:ext uri="{FF2B5EF4-FFF2-40B4-BE49-F238E27FC236}">
                <a16:creationId xmlns:a16="http://schemas.microsoft.com/office/drawing/2014/main" id="{38C015BB-2CCF-EB42-8F6E-E0DE0DB63536}"/>
              </a:ext>
            </a:extLst>
          </p:cNvPr>
          <p:cNvSpPr/>
          <p:nvPr/>
        </p:nvSpPr>
        <p:spPr>
          <a:xfrm>
            <a:off x="3596512"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Parameterize</a:t>
            </a:r>
            <a:br>
              <a:rPr lang="en-US" sz="2400">
                <a:solidFill>
                  <a:schemeClr val="tx2"/>
                </a:solidFill>
                <a:latin typeface="+mj-lt"/>
              </a:rPr>
            </a:br>
            <a:r>
              <a:rPr lang="en-US" sz="2400">
                <a:solidFill>
                  <a:schemeClr val="tx2"/>
                </a:solidFill>
                <a:latin typeface="+mj-lt"/>
              </a:rPr>
              <a:t>configurations</a:t>
            </a:r>
          </a:p>
        </p:txBody>
      </p:sp>
      <p:sp>
        <p:nvSpPr>
          <p:cNvPr id="43" name="Rectangle 42">
            <a:extLst>
              <a:ext uri="{FF2B5EF4-FFF2-40B4-BE49-F238E27FC236}">
                <a16:creationId xmlns:a16="http://schemas.microsoft.com/office/drawing/2014/main" id="{BE077EC1-0D9A-E344-9730-3E431ED0EB8D}"/>
              </a:ext>
            </a:extLst>
          </p:cNvPr>
          <p:cNvSpPr/>
          <p:nvPr/>
        </p:nvSpPr>
        <p:spPr>
          <a:xfrm>
            <a:off x="6463357" y="4126550"/>
            <a:ext cx="233133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Download generated artifacts </a:t>
            </a:r>
            <a:r>
              <a:rPr lang="en-US" sz="1400" err="1">
                <a:gradFill>
                  <a:gsLst>
                    <a:gs pos="2917">
                      <a:srgbClr val="000000"/>
                    </a:gs>
                    <a:gs pos="30000">
                      <a:srgbClr val="000000"/>
                    </a:gs>
                  </a:gsLst>
                  <a:lin ang="5400000" scaled="0"/>
                </a:gradFill>
              </a:rPr>
              <a:t>Dockerfiles</a:t>
            </a:r>
            <a:r>
              <a:rPr lang="en-US" sz="1400">
                <a:gradFill>
                  <a:gsLst>
                    <a:gs pos="2917">
                      <a:srgbClr val="000000"/>
                    </a:gs>
                    <a:gs pos="30000">
                      <a:srgbClr val="000000"/>
                    </a:gs>
                  </a:gsLst>
                  <a:lin ang="5400000" scaled="0"/>
                </a:gradFill>
              </a:rPr>
              <a:t>, Kubernetes manifests </a:t>
            </a:r>
          </a:p>
        </p:txBody>
      </p:sp>
      <p:sp>
        <p:nvSpPr>
          <p:cNvPr id="44" name="Rectangle 43">
            <a:extLst>
              <a:ext uri="{FF2B5EF4-FFF2-40B4-BE49-F238E27FC236}">
                <a16:creationId xmlns:a16="http://schemas.microsoft.com/office/drawing/2014/main" id="{88A8265F-9602-3241-8E2E-02C5EF3AF1AB}"/>
              </a:ext>
            </a:extLst>
          </p:cNvPr>
          <p:cNvSpPr/>
          <p:nvPr/>
        </p:nvSpPr>
        <p:spPr>
          <a:xfrm>
            <a:off x="6454647"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Reusable</a:t>
            </a:r>
            <a:br>
              <a:rPr lang="en-US" sz="2400">
                <a:solidFill>
                  <a:schemeClr val="tx2"/>
                </a:solidFill>
                <a:latin typeface="+mj-lt"/>
              </a:rPr>
            </a:br>
            <a:r>
              <a:rPr lang="en-US" sz="2400">
                <a:solidFill>
                  <a:schemeClr val="tx2"/>
                </a:solidFill>
                <a:latin typeface="+mj-lt"/>
              </a:rPr>
              <a:t>artifacts</a:t>
            </a:r>
          </a:p>
        </p:txBody>
      </p:sp>
      <p:sp>
        <p:nvSpPr>
          <p:cNvPr id="45" name="Rectangle 44">
            <a:extLst>
              <a:ext uri="{FF2B5EF4-FFF2-40B4-BE49-F238E27FC236}">
                <a16:creationId xmlns:a16="http://schemas.microsoft.com/office/drawing/2014/main" id="{9796FE46-2538-C849-A63C-D82640A66C07}"/>
              </a:ext>
            </a:extLst>
          </p:cNvPr>
          <p:cNvSpPr/>
          <p:nvPr/>
        </p:nvSpPr>
        <p:spPr>
          <a:xfrm>
            <a:off x="9302875" y="4126550"/>
            <a:ext cx="2331348" cy="4801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Ability to customize at every step of the way</a:t>
            </a:r>
          </a:p>
        </p:txBody>
      </p:sp>
      <p:sp>
        <p:nvSpPr>
          <p:cNvPr id="46" name="Rectangle 45">
            <a:extLst>
              <a:ext uri="{FF2B5EF4-FFF2-40B4-BE49-F238E27FC236}">
                <a16:creationId xmlns:a16="http://schemas.microsoft.com/office/drawing/2014/main" id="{796F34E3-639F-AB44-91BD-5CADA6D7AC5A}"/>
              </a:ext>
            </a:extLst>
          </p:cNvPr>
          <p:cNvSpPr/>
          <p:nvPr/>
        </p:nvSpPr>
        <p:spPr>
          <a:xfrm>
            <a:off x="9302875" y="3301754"/>
            <a:ext cx="2331335" cy="424732"/>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Customization</a:t>
            </a:r>
          </a:p>
        </p:txBody>
      </p:sp>
      <p:pic>
        <p:nvPicPr>
          <p:cNvPr id="48" name="Graphic 47" descr="Download">
            <a:extLst>
              <a:ext uri="{FF2B5EF4-FFF2-40B4-BE49-F238E27FC236}">
                <a16:creationId xmlns:a16="http://schemas.microsoft.com/office/drawing/2014/main" id="{A5CD153E-8E98-7746-BD91-122A8D66A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6030" y="2203874"/>
            <a:ext cx="834823" cy="834823"/>
          </a:xfrm>
          <a:prstGeom prst="rect">
            <a:avLst/>
          </a:prstGeom>
        </p:spPr>
      </p:pic>
      <p:pic>
        <p:nvPicPr>
          <p:cNvPr id="50" name="Graphic 49" descr="Settings">
            <a:extLst>
              <a:ext uri="{FF2B5EF4-FFF2-40B4-BE49-F238E27FC236}">
                <a16:creationId xmlns:a16="http://schemas.microsoft.com/office/drawing/2014/main" id="{00E06036-F4E9-8849-8FAF-04A97A1A0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07139" y="2267282"/>
            <a:ext cx="752671" cy="752671"/>
          </a:xfrm>
          <a:prstGeom prst="rect">
            <a:avLst/>
          </a:prstGeom>
        </p:spPr>
      </p:pic>
      <p:grpSp>
        <p:nvGrpSpPr>
          <p:cNvPr id="55" name="Group 54">
            <a:extLst>
              <a:ext uri="{FF2B5EF4-FFF2-40B4-BE49-F238E27FC236}">
                <a16:creationId xmlns:a16="http://schemas.microsoft.com/office/drawing/2014/main" id="{CB322C06-D0E3-E54E-A2E4-BB33FBBD19F0}"/>
              </a:ext>
            </a:extLst>
          </p:cNvPr>
          <p:cNvGrpSpPr/>
          <p:nvPr/>
        </p:nvGrpSpPr>
        <p:grpSpPr>
          <a:xfrm>
            <a:off x="3349993" y="1912974"/>
            <a:ext cx="5733690" cy="3534689"/>
            <a:chOff x="3398761" y="2325478"/>
            <a:chExt cx="5733690" cy="3306002"/>
          </a:xfrm>
        </p:grpSpPr>
        <p:cxnSp>
          <p:nvCxnSpPr>
            <p:cNvPr id="56" name="Straight Connector 55">
              <a:extLst>
                <a:ext uri="{FF2B5EF4-FFF2-40B4-BE49-F238E27FC236}">
                  <a16:creationId xmlns:a16="http://schemas.microsoft.com/office/drawing/2014/main" id="{D29373F2-F411-4447-B8CE-101CDC0D4179}"/>
                </a:ext>
              </a:extLst>
            </p:cNvPr>
            <p:cNvCxnSpPr>
              <a:cxnSpLocks/>
            </p:cNvCxnSpPr>
            <p:nvPr/>
          </p:nvCxnSpPr>
          <p:spPr>
            <a:xfrm>
              <a:off x="339876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17455F-8C10-104E-8BF1-BB590D5018BA}"/>
                </a:ext>
              </a:extLst>
            </p:cNvPr>
            <p:cNvCxnSpPr>
              <a:cxnSpLocks/>
            </p:cNvCxnSpPr>
            <p:nvPr/>
          </p:nvCxnSpPr>
          <p:spPr>
            <a:xfrm>
              <a:off x="6265606"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0A434D-340D-5841-B0D1-94B8AEF50F8E}"/>
                </a:ext>
              </a:extLst>
            </p:cNvPr>
            <p:cNvCxnSpPr>
              <a:cxnSpLocks/>
            </p:cNvCxnSpPr>
            <p:nvPr/>
          </p:nvCxnSpPr>
          <p:spPr>
            <a:xfrm>
              <a:off x="913245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itle 7">
            <a:extLst>
              <a:ext uri="{FF2B5EF4-FFF2-40B4-BE49-F238E27FC236}">
                <a16:creationId xmlns:a16="http://schemas.microsoft.com/office/drawing/2014/main" id="{4418941A-D9D2-4D0C-950C-CCACD9683436}"/>
              </a:ext>
            </a:extLst>
          </p:cNvPr>
          <p:cNvSpPr>
            <a:spLocks noGrp="1"/>
          </p:cNvSpPr>
          <p:nvPr>
            <p:ph type="title"/>
          </p:nvPr>
        </p:nvSpPr>
        <p:spPr>
          <a:xfrm>
            <a:off x="465954" y="441765"/>
            <a:ext cx="11528949" cy="829903"/>
          </a:xfrm>
        </p:spPr>
        <p:txBody>
          <a:bodyPr/>
          <a:lstStyle/>
          <a:p>
            <a:r>
              <a:rPr lang="en-US" dirty="0">
                <a:latin typeface="Segoe UI Semibold" panose="020B0702040204020203" pitchFamily="34" charset="0"/>
                <a:cs typeface="Segoe UI Semibold" panose="020B0702040204020203" pitchFamily="34" charset="0"/>
              </a:rPr>
              <a:t>App Containerization: Capabilities</a:t>
            </a:r>
          </a:p>
        </p:txBody>
      </p:sp>
      <p:sp>
        <p:nvSpPr>
          <p:cNvPr id="2" name="Text Placeholder 4">
            <a:extLst>
              <a:ext uri="{FF2B5EF4-FFF2-40B4-BE49-F238E27FC236}">
                <a16:creationId xmlns:a16="http://schemas.microsoft.com/office/drawing/2014/main" id="{5DCE2977-5B26-4BA6-8156-B910A5239541}"/>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Containerize and migrate your apps to AKS </a:t>
            </a:r>
          </a:p>
        </p:txBody>
      </p:sp>
    </p:spTree>
    <p:extLst>
      <p:ext uri="{BB962C8B-B14F-4D97-AF65-F5344CB8AC3E}">
        <p14:creationId xmlns:p14="http://schemas.microsoft.com/office/powerpoint/2010/main" val="25423089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5BAAD51-77C0-45F8-B710-C49DC90A416F}"/>
              </a:ext>
            </a:extLst>
          </p:cNvPr>
          <p:cNvPicPr>
            <a:picLocks noChangeAspect="1"/>
          </p:cNvPicPr>
          <p:nvPr/>
        </p:nvPicPr>
        <p:blipFill>
          <a:blip r:embed="rId3"/>
          <a:stretch>
            <a:fillRect/>
          </a:stretch>
        </p:blipFill>
        <p:spPr>
          <a:xfrm>
            <a:off x="4150875" y="1523543"/>
            <a:ext cx="1268746" cy="830020"/>
          </a:xfrm>
          <a:prstGeom prst="rect">
            <a:avLst/>
          </a:prstGeom>
        </p:spPr>
      </p:pic>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Download</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install the Azure Migrate: App Containerization tool on any Windows machine</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chemeClr val="tx1"/>
                </a:solidFill>
                <a:latin typeface="+mn-lt"/>
              </a:rPr>
              <a:t>Tool remotely connects to app servers to</a:t>
            </a:r>
            <a:r>
              <a:rPr lang="en-US" altLang="en-US" sz="2000">
                <a:solidFill>
                  <a:srgbClr val="0078D4"/>
                </a:solidFill>
                <a:latin typeface="+mn-lt"/>
              </a:rPr>
              <a:t> discover apps and their configurations. </a:t>
            </a:r>
            <a:r>
              <a:rPr lang="en-US" altLang="en-US" sz="2000">
                <a:solidFill>
                  <a:schemeClr val="tx1"/>
                </a:solidFill>
                <a:latin typeface="+mn-lt"/>
              </a:rPr>
              <a:t>Provides option to </a:t>
            </a:r>
            <a:r>
              <a:rPr lang="en-US" altLang="en-US" sz="2000">
                <a:solidFill>
                  <a:srgbClr val="0078D4"/>
                </a:solidFill>
                <a:latin typeface="+mn-lt"/>
              </a:rPr>
              <a:t>parameterize connection strings </a:t>
            </a:r>
            <a:r>
              <a:rPr lang="en-US" altLang="en-US" sz="2000">
                <a:solidFill>
                  <a:schemeClr val="tx1"/>
                </a:solidFill>
                <a:latin typeface="+mn-lt"/>
              </a:rPr>
              <a:t>and</a:t>
            </a:r>
            <a:r>
              <a:rPr lang="en-US" altLang="en-US" sz="2000">
                <a:solidFill>
                  <a:srgbClr val="0078D4"/>
                </a:solidFill>
                <a:latin typeface="+mn-lt"/>
              </a:rPr>
              <a:t> use persistent volumes</a:t>
            </a: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Build container image </a:t>
            </a:r>
            <a:r>
              <a:rPr lang="en-US" altLang="en-US" sz="2000">
                <a:solidFill>
                  <a:schemeClr val="tx1"/>
                </a:solidFill>
                <a:latin typeface="+mn-lt"/>
              </a:rPr>
              <a:t>and publish the image to Azure Container Registry</a:t>
            </a:r>
          </a:p>
          <a:p>
            <a:pPr marL="0" indent="0" defTabSz="932418" eaLnBrk="0" fontAlgn="base" hangingPunct="0">
              <a:spcBef>
                <a:spcPct val="0"/>
              </a:spcBef>
              <a:spcAft>
                <a:spcPts val="600"/>
              </a:spcAft>
              <a:buClr>
                <a:schemeClr val="tx1"/>
              </a:buClr>
              <a:buSzTx/>
              <a:buNone/>
            </a:pPr>
            <a:endParaRPr lang="en-US" altLang="en-US" sz="2000" b="1">
              <a:solidFill>
                <a:srgbClr val="8E0000"/>
              </a:soli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 </a:t>
            </a:r>
            <a:r>
              <a:rPr lang="en-US" altLang="en-US" sz="2000">
                <a:solidFill>
                  <a:schemeClr val="tx1"/>
                </a:solidFill>
                <a:latin typeface="+mn-lt"/>
              </a:rPr>
              <a:t>containerized app to AKS</a:t>
            </a: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App Containerization: Process</a:t>
            </a:r>
          </a:p>
        </p:txBody>
      </p:sp>
      <p:pic>
        <p:nvPicPr>
          <p:cNvPr id="33" name="Graphic 32" descr="Web design">
            <a:extLst>
              <a:ext uri="{FF2B5EF4-FFF2-40B4-BE49-F238E27FC236}">
                <a16:creationId xmlns:a16="http://schemas.microsoft.com/office/drawing/2014/main" id="{8E0F8109-0851-4079-86BD-2E4CF7E1F7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7736" y="4125645"/>
            <a:ext cx="577351" cy="577351"/>
          </a:xfrm>
          <a:prstGeom prst="rect">
            <a:avLst/>
          </a:prstGeom>
        </p:spPr>
      </p:pic>
      <p:pic>
        <p:nvPicPr>
          <p:cNvPr id="40" name="Picture 39">
            <a:extLst>
              <a:ext uri="{FF2B5EF4-FFF2-40B4-BE49-F238E27FC236}">
                <a16:creationId xmlns:a16="http://schemas.microsoft.com/office/drawing/2014/main" id="{DF8BD83D-6C39-4D4C-B3E2-73CC8C7198ED}"/>
              </a:ext>
            </a:extLst>
          </p:cNvPr>
          <p:cNvPicPr>
            <a:picLocks noChangeAspect="1"/>
          </p:cNvPicPr>
          <p:nvPr/>
        </p:nvPicPr>
        <p:blipFill>
          <a:blip r:embed="rId14"/>
          <a:stretch>
            <a:fillRect/>
          </a:stretch>
        </p:blipFill>
        <p:spPr>
          <a:xfrm>
            <a:off x="4519673" y="2497996"/>
            <a:ext cx="811525" cy="560134"/>
          </a:xfrm>
          <a:prstGeom prst="rect">
            <a:avLst/>
          </a:prstGeom>
        </p:spPr>
      </p:pic>
      <p:cxnSp>
        <p:nvCxnSpPr>
          <p:cNvPr id="8" name="Straight Connector 7">
            <a:extLst>
              <a:ext uri="{FF2B5EF4-FFF2-40B4-BE49-F238E27FC236}">
                <a16:creationId xmlns:a16="http://schemas.microsoft.com/office/drawing/2014/main" id="{80758151-5510-48C7-9C98-BB96B26CA8B8}"/>
              </a:ext>
            </a:extLst>
          </p:cNvPr>
          <p:cNvCxnSpPr>
            <a:cxnSpLocks/>
          </p:cNvCxnSpPr>
          <p:nvPr/>
        </p:nvCxnSpPr>
        <p:spPr>
          <a:xfrm>
            <a:off x="7190134" y="6021798"/>
            <a:ext cx="4684153" cy="0"/>
          </a:xfrm>
          <a:prstGeom prst="line">
            <a:avLst/>
          </a:prstGeom>
          <a:noFill/>
          <a:ln w="12700" cap="flat" cmpd="sng" algn="ctr">
            <a:solidFill>
              <a:schemeClr val="bg1">
                <a:lumMod val="75000"/>
              </a:schemeClr>
            </a:solidFill>
            <a:prstDash val="solid"/>
            <a:headEnd type="none"/>
            <a:tailEnd type="none"/>
          </a:ln>
          <a:effectLst/>
        </p:spPr>
      </p:cxnSp>
    </p:spTree>
    <p:extLst>
      <p:ext uri="{BB962C8B-B14F-4D97-AF65-F5344CB8AC3E}">
        <p14:creationId xmlns:p14="http://schemas.microsoft.com/office/powerpoint/2010/main" val="33307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8.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0.potx" id="{A0B4FCC9-3617-477C-B73C-8A2C650BCA0F}" vid="{52F587CD-F638-4065-8B3C-11C9EF05218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2E0499320FF14391F3EB75384D5ADB" ma:contentTypeVersion="2" ma:contentTypeDescription="Create a new document." ma:contentTypeScope="" ma:versionID="f6e647fb7fd426c686307b290a3d1d9f">
  <xsd:schema xmlns:xsd="http://www.w3.org/2001/XMLSchema" xmlns:xs="http://www.w3.org/2001/XMLSchema" xmlns:p="http://schemas.microsoft.com/office/2006/metadata/properties" xmlns:ns3="9818afcf-dfb1-4f73-8d7d-07461d0333fb" targetNamespace="http://schemas.microsoft.com/office/2006/metadata/properties" ma:root="true" ma:fieldsID="fc037122b50d5f237975bba222935011" ns3:_="">
    <xsd:import namespace="9818afcf-dfb1-4f73-8d7d-07461d0333f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18afcf-dfb1-4f73-8d7d-07461d0333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purl.org/dc/terms/"/>
    <ds:schemaRef ds:uri="9818afcf-dfb1-4f73-8d7d-07461d0333fb"/>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32879E3E-5FEC-4906-885F-A0ED8C9131CD}">
  <ds:schemaRefs>
    <ds:schemaRef ds:uri="9818afcf-dfb1-4f73-8d7d-07461d0333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147</TotalTime>
  <Words>11134</Words>
  <Application>Microsoft Office PowerPoint</Application>
  <PresentationFormat>Custom</PresentationFormat>
  <Paragraphs>1983</Paragraphs>
  <Slides>114</Slides>
  <Notes>92</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114</vt:i4>
      </vt:variant>
    </vt:vector>
  </HeadingPairs>
  <TitlesOfParts>
    <vt:vector size="136" baseType="lpstr">
      <vt:lpstr>Arial</vt:lpstr>
      <vt:lpstr>Calibri</vt:lpstr>
      <vt:lpstr>Consolas</vt:lpstr>
      <vt:lpstr>Graphik</vt:lpstr>
      <vt:lpstr>Segoe</vt:lpstr>
      <vt:lpstr>Segoe UI</vt:lpstr>
      <vt:lpstr>Segoe UI </vt:lpstr>
      <vt:lpstr>Segoe UI (Body)</vt:lpstr>
      <vt:lpstr>Segoe UI Light</vt:lpstr>
      <vt:lpstr>Segoe UI Semibold</vt:lpstr>
      <vt:lpstr>Segoe UI Semibold (Headings)</vt:lpstr>
      <vt:lpstr>Segoe UI Semilight</vt:lpstr>
      <vt:lpstr>Symbol</vt:lpstr>
      <vt:lpstr>Wingdings</vt:lpstr>
      <vt:lpstr>Azure 1</vt:lpstr>
      <vt:lpstr>1_Azure 1</vt:lpstr>
      <vt:lpstr>2_Azure 1</vt:lpstr>
      <vt:lpstr>3_Azure 1</vt:lpstr>
      <vt:lpstr>4_Azure 1</vt:lpstr>
      <vt:lpstr>5_Azure 1</vt:lpstr>
      <vt:lpstr>TCL-WC Template | White</vt:lpstr>
      <vt:lpstr>White Template</vt:lpstr>
      <vt:lpstr>Azure Migrate</vt:lpstr>
      <vt:lpstr>Agenda</vt:lpstr>
      <vt:lpstr>The question is no longer “if or when”, it’s “how”</vt:lpstr>
      <vt:lpstr>Cloud Adoption Framework</vt:lpstr>
      <vt:lpstr>What is a workload?</vt:lpstr>
      <vt:lpstr>Azure Migrate – Cloud Adoption Strategies</vt:lpstr>
      <vt:lpstr>Discovery is key</vt:lpstr>
      <vt:lpstr>Picking a tool</vt:lpstr>
      <vt:lpstr>Azure Migrate</vt:lpstr>
      <vt:lpstr>Azure Migrate</vt:lpstr>
      <vt:lpstr>Azure Migrate</vt:lpstr>
      <vt:lpstr>Choice of tools for every stage and every requirement</vt:lpstr>
      <vt:lpstr>Discover, asses &amp; migrate servers to Azure</vt:lpstr>
      <vt:lpstr>Industry-leading capabilities</vt:lpstr>
      <vt:lpstr>Azure Migrate appliance</vt:lpstr>
      <vt:lpstr>Azure Migrate appliance</vt:lpstr>
      <vt:lpstr>Discover servers</vt:lpstr>
      <vt:lpstr>Discover: Capabilities</vt:lpstr>
      <vt:lpstr>Discovery: Process</vt:lpstr>
      <vt:lpstr>Demo: Discover servers</vt:lpstr>
      <vt:lpstr>Discovery: Supported versions &amp; pre-requisites</vt:lpstr>
      <vt:lpstr>Discovery: Architecture</vt:lpstr>
      <vt:lpstr>Discovery: Architecture</vt:lpstr>
      <vt:lpstr>Discovery: Architecture</vt:lpstr>
      <vt:lpstr>Discovery: Data management</vt:lpstr>
      <vt:lpstr>SQL discovery: Process</vt:lpstr>
      <vt:lpstr>SQL discovery: Supported versions &amp; pre-requisites</vt:lpstr>
      <vt:lpstr>SQL discovery: Architecture</vt:lpstr>
      <vt:lpstr>SQL discovery: Data management</vt:lpstr>
      <vt:lpstr>Discovery: Resource Limits</vt:lpstr>
      <vt:lpstr>Discovery: How to scope</vt:lpstr>
      <vt:lpstr>Discover applications and dependencies</vt:lpstr>
      <vt:lpstr>Dependency analysis: Supported versions &amp; pre-requisites </vt:lpstr>
      <vt:lpstr>Dependency analysis: Process</vt:lpstr>
      <vt:lpstr>Dependency analysis: Architecture</vt:lpstr>
      <vt:lpstr>Dependency analysis: </vt:lpstr>
      <vt:lpstr>Dependency analysis: Architecture</vt:lpstr>
      <vt:lpstr>Dependency Analysis: Process</vt:lpstr>
      <vt:lpstr>Demo: Dependencies</vt:lpstr>
      <vt:lpstr>Assess servers for migration</vt:lpstr>
      <vt:lpstr>Assessment: Capabilities</vt:lpstr>
      <vt:lpstr>Assessment: Process</vt:lpstr>
      <vt:lpstr>Assessment: Architecture</vt:lpstr>
      <vt:lpstr>Assessment for Azure VMs: Process</vt:lpstr>
      <vt:lpstr>Assessment for AVS: Process</vt:lpstr>
      <vt:lpstr>Assessment: Right-sizing computation</vt:lpstr>
      <vt:lpstr>Assessment: Confidence rating computation </vt:lpstr>
      <vt:lpstr>Azure VM assessment: Customizations</vt:lpstr>
      <vt:lpstr>Azure VMware Solution assessment: Customizations</vt:lpstr>
      <vt:lpstr>Demo: Assessments</vt:lpstr>
      <vt:lpstr>Assess SQL Server instances and databases</vt:lpstr>
      <vt:lpstr>SQL assessments: Options</vt:lpstr>
      <vt:lpstr>SQL assessment: Confidence rating computation </vt:lpstr>
      <vt:lpstr>SQL assessments: Customizations</vt:lpstr>
      <vt:lpstr>SQL assessments: Right-sizing computation</vt:lpstr>
      <vt:lpstr>Migrate servers to Azure</vt:lpstr>
      <vt:lpstr>Migration: Capabilities</vt:lpstr>
      <vt:lpstr>Migration: Overview</vt:lpstr>
      <vt:lpstr>Migration: Scenarios</vt:lpstr>
      <vt:lpstr>Migration: Stages</vt:lpstr>
      <vt:lpstr>Migration: Supported versions &amp; pre-requisites</vt:lpstr>
      <vt:lpstr>Agentless VMware migrations</vt:lpstr>
      <vt:lpstr>PowerPoint Presentation</vt:lpstr>
      <vt:lpstr>PowerPoint Presentation</vt:lpstr>
      <vt:lpstr>Agentless VMware: Azure artifacts created</vt:lpstr>
      <vt:lpstr>Agentless VMware: Replication cycle scheduling</vt:lpstr>
      <vt:lpstr>VMware VMs: Agentless or agent-based</vt:lpstr>
      <vt:lpstr>Agentless VMware: Scale-out process</vt:lpstr>
      <vt:lpstr>PowerPoint Presentation</vt:lpstr>
      <vt:lpstr>Agentless Hyper-V migrations</vt:lpstr>
      <vt:lpstr>Agentless Hyper-V: Process </vt:lpstr>
      <vt:lpstr>Agentless Hyper-V: Architecture</vt:lpstr>
      <vt:lpstr>Agentless Hyper-V: Azure artifacts created</vt:lpstr>
      <vt:lpstr>Agent-based migrations</vt:lpstr>
      <vt:lpstr>Agent-based: Process</vt:lpstr>
      <vt:lpstr>Agent-based: Components used</vt:lpstr>
      <vt:lpstr>Agent-based: Architecture</vt:lpstr>
      <vt:lpstr>Agent-based: Azure artifacts created</vt:lpstr>
      <vt:lpstr>Agent-based: Scaling</vt:lpstr>
      <vt:lpstr>Agent-based: Scaling</vt:lpstr>
      <vt:lpstr>Migration concepts</vt:lpstr>
      <vt:lpstr>Migration: Bandwidth Consumption</vt:lpstr>
      <vt:lpstr>Migration: Replication Bandwidth Throttling</vt:lpstr>
      <vt:lpstr>Migration: Test Migration</vt:lpstr>
      <vt:lpstr>Migration: Using ExpressRoute Microsoft peering</vt:lpstr>
      <vt:lpstr>Migration: Using ExpressRoute Microsoft peering</vt:lpstr>
      <vt:lpstr>Migration: Using ExpressRoute private peering</vt:lpstr>
      <vt:lpstr>Migration: Using ExpressRoute private peering</vt:lpstr>
      <vt:lpstr>Azure Migrate Private Link Support</vt:lpstr>
      <vt:lpstr>Question 01: What is Private Link? Question 02: What about DNS integration? Question 03: What about UDR support?</vt:lpstr>
      <vt:lpstr>Private Link: Capabilities</vt:lpstr>
      <vt:lpstr>Private Link: Supported scenarios</vt:lpstr>
      <vt:lpstr>PowerPoint Presentation</vt:lpstr>
      <vt:lpstr>PowerPoint Presentation</vt:lpstr>
      <vt:lpstr>Private Link: Additional permissions required</vt:lpstr>
      <vt:lpstr>Containerize ASP.NET and Java  web apps and migrate to Azure Kubernetes Service (AKS)</vt:lpstr>
      <vt:lpstr>App migration: Options</vt:lpstr>
      <vt:lpstr>App Containerization: Capabilities</vt:lpstr>
      <vt:lpstr>App Containerization: Process</vt:lpstr>
      <vt:lpstr>App Containerization: Supported versions &amp; pre-requisites</vt:lpstr>
      <vt:lpstr>App Containerization: Architecture</vt:lpstr>
      <vt:lpstr>But my customer has this scenario… </vt:lpstr>
      <vt:lpstr>Customer Scenario - VMware</vt:lpstr>
      <vt:lpstr>Customer Scenario – VMware answer </vt:lpstr>
      <vt:lpstr>Customer Scenario – older servers</vt:lpstr>
      <vt:lpstr>Customer Scenario – older servers answer </vt:lpstr>
      <vt:lpstr>Customer Question</vt:lpstr>
      <vt:lpstr>Migration: Overview</vt:lpstr>
      <vt:lpstr>Customer Question</vt:lpstr>
      <vt:lpstr>General Tips</vt:lpstr>
      <vt:lpstr>Good Practice </vt:lpstr>
      <vt:lpstr>Learn from my mistakes…</vt:lpstr>
      <vt:lpstr>Azure Migrate 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Jonathan Vella</cp:lastModifiedBy>
  <cp:revision>2</cp:revision>
  <dcterms:created xsi:type="dcterms:W3CDTF">2019-07-22T18:07:24Z</dcterms:created>
  <dcterms:modified xsi:type="dcterms:W3CDTF">2022-05-31T08:08:44Z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0x010100122E0499320FF14391F3EB75384D5ADB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